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kumimoji="1" lang="ja-JP"/>
    </a:defPPr>
    <a:lvl1pPr marL="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/>
              <a:t>マスター タイトルの書式設定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/>
              <a:t>マスター サブタイトルの書式設定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/>
              <a:t>マスター タイトルの書式設定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/>
              <a:t>マスター タイトルの書式設定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/>
              <a:t>マスター タイトルの書式設定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 latinLnBrk="0">
              <a:defRPr kumimoji="1" lang="ja-JP" sz="4000" b="1" cap="all"/>
            </a:lvl1pPr>
          </a:lstStyle>
          <a:p>
            <a:r>
              <a:rPr kumimoji="1" lang="ja-JP"/>
              <a:t>マスター タイトルの書式設定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latinLnBrk="0">
              <a:buNone/>
              <a:defRPr kumimoji="1" lang="ja-JP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/>
              <a:t>マスター タイトルの書式設定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 latinLnBrk="0">
              <a:defRPr kumimoji="1" lang="ja-JP" sz="2400"/>
            </a:lvl2pPr>
            <a:lvl3pPr latinLnBrk="0">
              <a:defRPr kumimoji="1" lang="ja-JP" sz="2000"/>
            </a:lvl3pPr>
            <a:lvl4pPr latinLnBrk="0">
              <a:defRPr kumimoji="1" lang="ja-JP" sz="1800"/>
            </a:lvl4pPr>
            <a:lvl5pPr latinLnBrk="0">
              <a:defRPr kumimoji="1" lang="ja-JP" sz="1800"/>
            </a:lvl5pPr>
            <a:lvl6pPr latinLnBrk="0">
              <a:defRPr kumimoji="1" lang="ja-JP" sz="1800"/>
            </a:lvl6pPr>
            <a:lvl7pPr latinLnBrk="0">
              <a:defRPr kumimoji="1" lang="ja-JP" sz="1800"/>
            </a:lvl7pPr>
            <a:lvl8pPr latinLnBrk="0">
              <a:defRPr kumimoji="1" lang="ja-JP" sz="1800"/>
            </a:lvl8pPr>
            <a:lvl9pPr latinLnBrk="0">
              <a:defRPr kumimoji="1" lang="ja-JP" sz="1800"/>
            </a:lvl9pPr>
          </a:lstStyle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 latinLnBrk="0">
              <a:defRPr kumimoji="1" lang="ja-JP" sz="2400"/>
            </a:lvl2pPr>
            <a:lvl3pPr latinLnBrk="0">
              <a:defRPr kumimoji="1" lang="ja-JP" sz="2000"/>
            </a:lvl3pPr>
            <a:lvl4pPr latinLnBrk="0">
              <a:defRPr kumimoji="1" lang="ja-JP" sz="1800"/>
            </a:lvl4pPr>
            <a:lvl5pPr latinLnBrk="0">
              <a:defRPr kumimoji="1" lang="ja-JP" sz="1800"/>
            </a:lvl5pPr>
            <a:lvl6pPr latinLnBrk="0">
              <a:defRPr kumimoji="1" lang="ja-JP" sz="1800"/>
            </a:lvl6pPr>
            <a:lvl7pPr latinLnBrk="0">
              <a:defRPr kumimoji="1" lang="ja-JP" sz="1800"/>
            </a:lvl7pPr>
            <a:lvl8pPr latinLnBrk="0">
              <a:defRPr kumimoji="1" lang="ja-JP" sz="1800"/>
            </a:lvl8pPr>
            <a:lvl9pPr latinLnBrk="0">
              <a:defRPr kumimoji="1" lang="ja-JP" sz="1800"/>
            </a:lvl9pPr>
          </a:lstStyle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kumimoji="1" lang="ja-JP"/>
            </a:lvl1pPr>
          </a:lstStyle>
          <a:p>
            <a:r>
              <a:rPr kumimoji="1" lang="ja-JP"/>
              <a:t>マスター タイトルの書式設定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kumimoji="1" lang="ja-JP" sz="2400" b="1"/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ja-JP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latinLnBrk="0">
              <a:defRPr kumimoji="1" lang="ja-JP" sz="1600"/>
            </a:lvl5pPr>
            <a:lvl6pPr latinLnBrk="0">
              <a:defRPr kumimoji="1" lang="ja-JP" sz="1600"/>
            </a:lvl6pPr>
            <a:lvl7pPr latinLnBrk="0">
              <a:defRPr kumimoji="1" lang="ja-JP" sz="1600"/>
            </a:lvl7pPr>
            <a:lvl8pPr latinLnBrk="0">
              <a:defRPr kumimoji="1" lang="ja-JP" sz="1600"/>
            </a:lvl8pPr>
            <a:lvl9pPr latinLnBrk="0">
              <a:defRPr kumimoji="1" lang="ja-JP" sz="1600"/>
            </a:lvl9pPr>
          </a:lstStyle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kumimoji="1" lang="ja-JP" sz="2400" b="1"/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ja-JP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latinLnBrk="0">
              <a:defRPr kumimoji="1" lang="ja-JP" sz="1600"/>
            </a:lvl5pPr>
            <a:lvl6pPr latinLnBrk="0">
              <a:defRPr kumimoji="1" lang="ja-JP" sz="1600"/>
            </a:lvl6pPr>
            <a:lvl7pPr latinLnBrk="0">
              <a:defRPr kumimoji="1" lang="ja-JP" sz="1600"/>
            </a:lvl7pPr>
            <a:lvl8pPr latinLnBrk="0">
              <a:defRPr kumimoji="1" lang="ja-JP" sz="1600"/>
            </a:lvl8pPr>
            <a:lvl9pPr latinLnBrk="0">
              <a:defRPr kumimoji="1" lang="ja-JP" sz="1600"/>
            </a:lvl9pPr>
          </a:lstStyle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/>
              <a:t>マスター タイトルの書式設定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 latinLnBrk="0">
              <a:defRPr kumimoji="1" lang="ja-JP" sz="2000" b="1"/>
            </a:lvl1pPr>
          </a:lstStyle>
          <a:p>
            <a:r>
              <a:rPr kumimoji="1" lang="ja-JP"/>
              <a:t>マスター タイトルの書式設定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latinLnBrk="0">
              <a:defRPr kumimoji="1" lang="ja-JP" sz="3200"/>
            </a:lvl1pPr>
            <a:lvl2pPr latinLnBrk="0">
              <a:defRPr kumimoji="1" lang="ja-JP" sz="2800"/>
            </a:lvl2pPr>
            <a:lvl3pPr latinLnBrk="0">
              <a:defRPr kumimoji="1" lang="ja-JP" sz="2400"/>
            </a:lvl3pPr>
            <a:lvl4pPr latinLnBrk="0">
              <a:defRPr kumimoji="1" lang="ja-JP" sz="2000"/>
            </a:lvl4pPr>
            <a:lvl5pPr latinLnBrk="0">
              <a:defRPr kumimoji="1" lang="ja-JP" sz="2000"/>
            </a:lvl5pPr>
            <a:lvl6pPr latinLnBrk="0">
              <a:defRPr kumimoji="1" lang="ja-JP" sz="2000"/>
            </a:lvl6pPr>
            <a:lvl7pPr latinLnBrk="0">
              <a:defRPr kumimoji="1" lang="ja-JP" sz="2000"/>
            </a:lvl7pPr>
            <a:lvl8pPr latinLnBrk="0">
              <a:defRPr kumimoji="1" lang="ja-JP" sz="2000"/>
            </a:lvl8pPr>
            <a:lvl9pPr latinLnBrk="0">
              <a:defRPr kumimoji="1" lang="ja-JP" sz="2000"/>
            </a:lvl9pPr>
          </a:lstStyle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latinLnBrk="0">
              <a:buNone/>
              <a:defRPr kumimoji="1" lang="ja-JP" sz="1400"/>
            </a:lvl1pPr>
            <a:lvl2pPr marL="457200" indent="0" latinLnBrk="0">
              <a:buNone/>
              <a:defRPr kumimoji="1" lang="ja-JP" sz="1200"/>
            </a:lvl2pPr>
            <a:lvl3pPr marL="914400" indent="0" latinLnBrk="0">
              <a:buNone/>
              <a:defRPr kumimoji="1" lang="ja-JP" sz="1000"/>
            </a:lvl3pPr>
            <a:lvl4pPr marL="1371600" indent="0" latinLnBrk="0">
              <a:buNone/>
              <a:defRPr kumimoji="1" lang="ja-JP" sz="900"/>
            </a:lvl4pPr>
            <a:lvl5pPr marL="1828800" indent="0" latinLnBrk="0">
              <a:buNone/>
              <a:defRPr kumimoji="1" lang="ja-JP" sz="900"/>
            </a:lvl5pPr>
            <a:lvl6pPr marL="2286000" indent="0" latinLnBrk="0">
              <a:buNone/>
              <a:defRPr kumimoji="1" lang="ja-JP" sz="900"/>
            </a:lvl6pPr>
            <a:lvl7pPr marL="2743200" indent="0" latinLnBrk="0">
              <a:buNone/>
              <a:defRPr kumimoji="1" lang="ja-JP" sz="900"/>
            </a:lvl7pPr>
            <a:lvl8pPr marL="3200400" indent="0" latinLnBrk="0">
              <a:buNone/>
              <a:defRPr kumimoji="1" lang="ja-JP" sz="900"/>
            </a:lvl8pPr>
            <a:lvl9pPr marL="3657600" indent="0" latinLnBrk="0">
              <a:buNone/>
              <a:defRPr kumimoji="1" lang="ja-JP" sz="900"/>
            </a:lvl9pPr>
          </a:lstStyle>
          <a:p>
            <a:pPr lvl="0"/>
            <a:r>
              <a:rPr kumimoji="1" lang="ja-JP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kumimoji="1" lang="ja-JP" sz="2000" b="1"/>
            </a:lvl1pPr>
          </a:lstStyle>
          <a:p>
            <a:r>
              <a:rPr kumimoji="1" lang="ja-JP"/>
              <a:t>マスター タイトルの書式設定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kumimoji="1" lang="ja-JP" sz="3200"/>
            </a:lvl1pPr>
            <a:lvl2pPr marL="457200" indent="0" latinLnBrk="0">
              <a:buNone/>
              <a:defRPr kumimoji="1" lang="ja-JP" sz="2800"/>
            </a:lvl2pPr>
            <a:lvl3pPr marL="914400" indent="0" latinLnBrk="0">
              <a:buNone/>
              <a:defRPr kumimoji="1" lang="ja-JP" sz="2400"/>
            </a:lvl3pPr>
            <a:lvl4pPr marL="1371600" indent="0" latinLnBrk="0">
              <a:buNone/>
              <a:defRPr kumimoji="1" lang="ja-JP" sz="2000"/>
            </a:lvl4pPr>
            <a:lvl5pPr marL="1828800" indent="0" latinLnBrk="0">
              <a:buNone/>
              <a:defRPr kumimoji="1" lang="ja-JP" sz="2000"/>
            </a:lvl5pPr>
            <a:lvl6pPr marL="2286000" indent="0" latinLnBrk="0">
              <a:buNone/>
              <a:defRPr kumimoji="1" lang="ja-JP" sz="2000"/>
            </a:lvl6pPr>
            <a:lvl7pPr marL="2743200" indent="0" latinLnBrk="0">
              <a:buNone/>
              <a:defRPr kumimoji="1" lang="ja-JP" sz="2000"/>
            </a:lvl7pPr>
            <a:lvl8pPr marL="3200400" indent="0" latinLnBrk="0">
              <a:buNone/>
              <a:defRPr kumimoji="1" lang="ja-JP" sz="2000"/>
            </a:lvl8pPr>
            <a:lvl9pPr marL="3657600" indent="0" latinLnBrk="0">
              <a:buNone/>
              <a:defRPr kumimoji="1" lang="ja-JP" sz="2000"/>
            </a:lvl9pPr>
          </a:lstStyle>
          <a:p>
            <a:endParaRPr kumimoji="1" lang="ja-JP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kumimoji="1" lang="ja-JP" sz="1400"/>
            </a:lvl1pPr>
            <a:lvl2pPr marL="457200" indent="0" latinLnBrk="0">
              <a:buNone/>
              <a:defRPr kumimoji="1" lang="ja-JP" sz="1200"/>
            </a:lvl2pPr>
            <a:lvl3pPr marL="914400" indent="0" latinLnBrk="0">
              <a:buNone/>
              <a:defRPr kumimoji="1" lang="ja-JP" sz="1000"/>
            </a:lvl3pPr>
            <a:lvl4pPr marL="1371600" indent="0" latinLnBrk="0">
              <a:buNone/>
              <a:defRPr kumimoji="1" lang="ja-JP" sz="900"/>
            </a:lvl4pPr>
            <a:lvl5pPr marL="1828800" indent="0" latinLnBrk="0">
              <a:buNone/>
              <a:defRPr kumimoji="1" lang="ja-JP" sz="900"/>
            </a:lvl5pPr>
            <a:lvl6pPr marL="2286000" indent="0" latinLnBrk="0">
              <a:buNone/>
              <a:defRPr kumimoji="1" lang="ja-JP" sz="900"/>
            </a:lvl6pPr>
            <a:lvl7pPr marL="2743200" indent="0" latinLnBrk="0">
              <a:buNone/>
              <a:defRPr kumimoji="1" lang="ja-JP" sz="900"/>
            </a:lvl7pPr>
            <a:lvl8pPr marL="3200400" indent="0" latinLnBrk="0">
              <a:buNone/>
              <a:defRPr kumimoji="1" lang="ja-JP" sz="900"/>
            </a:lvl8pPr>
            <a:lvl9pPr marL="3657600" indent="0" latinLnBrk="0">
              <a:buNone/>
              <a:defRPr kumimoji="1" lang="ja-JP" sz="900"/>
            </a:lvl9pPr>
          </a:lstStyle>
          <a:p>
            <a:pPr lvl="0"/>
            <a:r>
              <a:rPr kumimoji="1" lang="ja-JP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/>
              <a:t>マスター タイトルの書式設定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kumimoji="1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pPr/>
              <a:t>9/18/2006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kumimoji="1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pPr/>
              <a:t>‹#›</a:t>
            </a:fld>
            <a:endParaRPr kumimoji="1" 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lang="ja-JP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1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角丸四角形 65"/>
          <p:cNvSpPr/>
          <p:nvPr/>
        </p:nvSpPr>
        <p:spPr>
          <a:xfrm>
            <a:off x="310999" y="2373243"/>
            <a:ext cx="6343086" cy="1600200"/>
          </a:xfrm>
          <a:prstGeom prst="roundRect">
            <a:avLst>
              <a:gd name="adj" fmla="val 642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04800" y="237324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専用の記号を作る</a:t>
            </a:r>
            <a:endParaRPr kumimoji="1" lang="ja-JP" altLang="en-US" dirty="0"/>
          </a:p>
        </p:txBody>
      </p:sp>
      <p:sp>
        <p:nvSpPr>
          <p:cNvPr id="63" name="角丸四角形 62"/>
          <p:cNvSpPr/>
          <p:nvPr/>
        </p:nvSpPr>
        <p:spPr>
          <a:xfrm>
            <a:off x="310999" y="609600"/>
            <a:ext cx="6343086" cy="1600200"/>
          </a:xfrm>
          <a:prstGeom prst="roundRect">
            <a:avLst>
              <a:gd name="adj" fmla="val 642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​​ 3"/>
          <p:cNvSpPr/>
          <p:nvPr/>
        </p:nvSpPr>
        <p:spPr>
          <a:xfrm>
            <a:off x="2290761" y="99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​​ 4"/>
          <p:cNvSpPr/>
          <p:nvPr/>
        </p:nvSpPr>
        <p:spPr>
          <a:xfrm>
            <a:off x="3205161" y="99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​​ 5"/>
          <p:cNvSpPr/>
          <p:nvPr/>
        </p:nvSpPr>
        <p:spPr>
          <a:xfrm>
            <a:off x="2900361" y="99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​​ 6"/>
          <p:cNvSpPr/>
          <p:nvPr/>
        </p:nvSpPr>
        <p:spPr>
          <a:xfrm>
            <a:off x="3967161" y="114875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​​ 7"/>
          <p:cNvSpPr/>
          <p:nvPr/>
        </p:nvSpPr>
        <p:spPr>
          <a:xfrm>
            <a:off x="3662361" y="114875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​​ 14"/>
          <p:cNvSpPr/>
          <p:nvPr/>
        </p:nvSpPr>
        <p:spPr>
          <a:xfrm>
            <a:off x="3824825" y="86264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​​ 15"/>
          <p:cNvSpPr/>
          <p:nvPr/>
        </p:nvSpPr>
        <p:spPr>
          <a:xfrm>
            <a:off x="4729161" y="114875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​​ 16"/>
          <p:cNvSpPr/>
          <p:nvPr/>
        </p:nvSpPr>
        <p:spPr>
          <a:xfrm>
            <a:off x="4424361" y="114875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​​ 17"/>
          <p:cNvSpPr/>
          <p:nvPr/>
        </p:nvSpPr>
        <p:spPr>
          <a:xfrm>
            <a:off x="4729161" y="838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​​ 18"/>
          <p:cNvSpPr/>
          <p:nvPr/>
        </p:nvSpPr>
        <p:spPr>
          <a:xfrm>
            <a:off x="4424361" y="838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​​ 19"/>
          <p:cNvSpPr/>
          <p:nvPr/>
        </p:nvSpPr>
        <p:spPr>
          <a:xfrm>
            <a:off x="5491161" y="114875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​​ 20"/>
          <p:cNvSpPr/>
          <p:nvPr/>
        </p:nvSpPr>
        <p:spPr>
          <a:xfrm>
            <a:off x="5186361" y="114875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​​ 21"/>
          <p:cNvSpPr/>
          <p:nvPr/>
        </p:nvSpPr>
        <p:spPr>
          <a:xfrm>
            <a:off x="5491161" y="838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​​ 22"/>
          <p:cNvSpPr/>
          <p:nvPr/>
        </p:nvSpPr>
        <p:spPr>
          <a:xfrm>
            <a:off x="5186361" y="838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​​ 23"/>
          <p:cNvSpPr/>
          <p:nvPr/>
        </p:nvSpPr>
        <p:spPr>
          <a:xfrm>
            <a:off x="5338761" y="100641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​​コネクタ 25"/>
          <p:cNvCxnSpPr/>
          <p:nvPr/>
        </p:nvCxnSpPr>
        <p:spPr>
          <a:xfrm>
            <a:off x="2138361" y="1837426"/>
            <a:ext cx="4572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​​コネクタ 26"/>
          <p:cNvCxnSpPr/>
          <p:nvPr/>
        </p:nvCxnSpPr>
        <p:spPr>
          <a:xfrm>
            <a:off x="2900361" y="1752600"/>
            <a:ext cx="4572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線​​コネクタ 27"/>
          <p:cNvCxnSpPr/>
          <p:nvPr/>
        </p:nvCxnSpPr>
        <p:spPr>
          <a:xfrm>
            <a:off x="2900361" y="1905000"/>
            <a:ext cx="4572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​​コネクタ 28"/>
          <p:cNvCxnSpPr/>
          <p:nvPr/>
        </p:nvCxnSpPr>
        <p:spPr>
          <a:xfrm>
            <a:off x="3691116" y="1676400"/>
            <a:ext cx="4572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線​​コネクタ 29"/>
          <p:cNvCxnSpPr/>
          <p:nvPr/>
        </p:nvCxnSpPr>
        <p:spPr>
          <a:xfrm>
            <a:off x="3691116" y="1828800"/>
            <a:ext cx="4572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​​コネクタ 30"/>
          <p:cNvCxnSpPr/>
          <p:nvPr/>
        </p:nvCxnSpPr>
        <p:spPr>
          <a:xfrm>
            <a:off x="3691116" y="1981200"/>
            <a:ext cx="4572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線​​コネクタ 31"/>
          <p:cNvCxnSpPr/>
          <p:nvPr/>
        </p:nvCxnSpPr>
        <p:spPr>
          <a:xfrm>
            <a:off x="4434425" y="1676400"/>
            <a:ext cx="4572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線​​コネクタ 32"/>
          <p:cNvCxnSpPr/>
          <p:nvPr/>
        </p:nvCxnSpPr>
        <p:spPr>
          <a:xfrm>
            <a:off x="4434425" y="1828800"/>
            <a:ext cx="4572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線​​コネクタ 33"/>
          <p:cNvCxnSpPr/>
          <p:nvPr/>
        </p:nvCxnSpPr>
        <p:spPr>
          <a:xfrm>
            <a:off x="4434425" y="1981200"/>
            <a:ext cx="4572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線​​コネクタ 34"/>
          <p:cNvCxnSpPr/>
          <p:nvPr/>
        </p:nvCxnSpPr>
        <p:spPr>
          <a:xfrm flipV="1">
            <a:off x="4576761" y="1549161"/>
            <a:ext cx="228600" cy="508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線​​コネクタ 40"/>
          <p:cNvCxnSpPr/>
          <p:nvPr/>
        </p:nvCxnSpPr>
        <p:spPr>
          <a:xfrm>
            <a:off x="5186361" y="1676400"/>
            <a:ext cx="4572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線​​コネクタ 41"/>
          <p:cNvCxnSpPr/>
          <p:nvPr/>
        </p:nvCxnSpPr>
        <p:spPr>
          <a:xfrm>
            <a:off x="5186361" y="1828800"/>
            <a:ext cx="4572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線​​コネクタ 42"/>
          <p:cNvCxnSpPr/>
          <p:nvPr/>
        </p:nvCxnSpPr>
        <p:spPr>
          <a:xfrm>
            <a:off x="5186361" y="1981200"/>
            <a:ext cx="4572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線​​コネクタ 43"/>
          <p:cNvCxnSpPr/>
          <p:nvPr/>
        </p:nvCxnSpPr>
        <p:spPr>
          <a:xfrm flipV="1">
            <a:off x="5328697" y="1549161"/>
            <a:ext cx="228600" cy="508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線​​コネクタ 44"/>
          <p:cNvCxnSpPr/>
          <p:nvPr/>
        </p:nvCxnSpPr>
        <p:spPr>
          <a:xfrm flipH="1" flipV="1">
            <a:off x="5262561" y="1549161"/>
            <a:ext cx="255916" cy="5082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446081" y="2738735"/>
            <a:ext cx="5428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1, 2, 3, 4, 5, 6, 7, 8, 9,</a:t>
            </a:r>
            <a:r>
              <a:rPr lang="ja-JP" altLang="en-US" sz="3200" dirty="0" smtClean="0"/>
              <a:t> </a:t>
            </a:r>
            <a:r>
              <a:rPr lang="en-US" altLang="ja-JP" sz="3200" dirty="0" smtClean="0"/>
              <a:t>…</a:t>
            </a:r>
            <a:endParaRPr kumimoji="1" lang="en-US" altLang="ja-JP" sz="3200" dirty="0" smtClean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46862" y="3272135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一、二、三、四、五、六、七、八、九、</a:t>
            </a:r>
            <a:r>
              <a:rPr kumimoji="1" lang="en-US" altLang="ja-JP" sz="2400" dirty="0" smtClean="0"/>
              <a:t>…</a:t>
            </a:r>
            <a:endParaRPr kumimoji="1" lang="ja-JP" altLang="en-US" sz="24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776922" y="8979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776922" y="16527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04800" y="609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点や棒を並べる</a:t>
            </a:r>
            <a:endParaRPr kumimoji="1" lang="ja-JP" altLang="en-US" dirty="0"/>
          </a:p>
        </p:txBody>
      </p:sp>
      <p:sp>
        <p:nvSpPr>
          <p:cNvPr id="68" name="角丸四角形 67"/>
          <p:cNvSpPr/>
          <p:nvPr/>
        </p:nvSpPr>
        <p:spPr>
          <a:xfrm>
            <a:off x="310999" y="4114800"/>
            <a:ext cx="6343086" cy="1066800"/>
          </a:xfrm>
          <a:prstGeom prst="roundRect">
            <a:avLst>
              <a:gd name="adj" fmla="val 642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04800" y="4114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桁上げ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46081" y="4488545"/>
            <a:ext cx="5966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1, 2, …, 9,</a:t>
            </a:r>
            <a:r>
              <a:rPr lang="ja-JP" altLang="en-US" sz="3200" dirty="0" smtClean="0"/>
              <a:t> </a:t>
            </a:r>
            <a:r>
              <a:rPr lang="en-US" altLang="ja-JP" sz="3200" dirty="0" smtClean="0"/>
              <a:t>10, 11, …, 20, …</a:t>
            </a:r>
            <a:endParaRPr kumimoji="1" lang="en-US" altLang="ja-JP" sz="3200" dirty="0" smtClean="0"/>
          </a:p>
        </p:txBody>
      </p:sp>
      <p:sp>
        <p:nvSpPr>
          <p:cNvPr id="72" name="四角形吹き出し 71"/>
          <p:cNvSpPr/>
          <p:nvPr/>
        </p:nvSpPr>
        <p:spPr>
          <a:xfrm>
            <a:off x="6872286" y="1063020"/>
            <a:ext cx="2043114" cy="612648"/>
          </a:xfrm>
          <a:prstGeom prst="wedgeRectCallout">
            <a:avLst>
              <a:gd name="adj1" fmla="val -58581"/>
              <a:gd name="adj2" fmla="val 1902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数が増えると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書くのが大変</a:t>
            </a:r>
            <a:endParaRPr kumimoji="1" lang="ja-JP" altLang="en-US" dirty="0"/>
          </a:p>
        </p:txBody>
      </p:sp>
      <p:sp>
        <p:nvSpPr>
          <p:cNvPr id="73" name="四角形吹き出し 72"/>
          <p:cNvSpPr/>
          <p:nvPr/>
        </p:nvSpPr>
        <p:spPr>
          <a:xfrm>
            <a:off x="6872286" y="2867019"/>
            <a:ext cx="2043114" cy="612648"/>
          </a:xfrm>
          <a:prstGeom prst="wedgeRectCallout">
            <a:avLst>
              <a:gd name="adj1" fmla="val -58581"/>
              <a:gd name="adj2" fmla="val 1902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数が増えると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覚えられない</a:t>
            </a:r>
            <a:endParaRPr kumimoji="1" lang="ja-JP" altLang="en-US" dirty="0"/>
          </a:p>
        </p:txBody>
      </p:sp>
      <p:sp>
        <p:nvSpPr>
          <p:cNvPr id="74" name="四角形吹き出し 73"/>
          <p:cNvSpPr/>
          <p:nvPr/>
        </p:nvSpPr>
        <p:spPr>
          <a:xfrm>
            <a:off x="6872286" y="4341876"/>
            <a:ext cx="2043114" cy="612648"/>
          </a:xfrm>
          <a:prstGeom prst="wedgeRectCallout">
            <a:avLst>
              <a:gd name="adj1" fmla="val -58581"/>
              <a:gd name="adj2" fmla="val 1902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いくらでも大きな数を表せる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122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角丸四角形 19"/>
          <p:cNvSpPr/>
          <p:nvPr/>
        </p:nvSpPr>
        <p:spPr>
          <a:xfrm>
            <a:off x="685801" y="4038600"/>
            <a:ext cx="2133599" cy="1600200"/>
          </a:xfrm>
          <a:prstGeom prst="roundRect">
            <a:avLst>
              <a:gd name="adj" fmla="val 64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96246" y="40502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N</a:t>
            </a:r>
            <a:r>
              <a:rPr lang="ja-JP" altLang="en-US" dirty="0" smtClean="0"/>
              <a:t>進数</a:t>
            </a:r>
            <a:endParaRPr kumimoji="1" lang="ja-JP" altLang="en-US" dirty="0"/>
          </a:p>
        </p:txBody>
      </p:sp>
      <p:sp>
        <p:nvSpPr>
          <p:cNvPr id="22" name="四角形吹き出し 21"/>
          <p:cNvSpPr/>
          <p:nvPr/>
        </p:nvSpPr>
        <p:spPr>
          <a:xfrm>
            <a:off x="2952005" y="4050268"/>
            <a:ext cx="1848595" cy="504182"/>
          </a:xfrm>
          <a:prstGeom prst="wedgeRectCallout">
            <a:avLst>
              <a:gd name="adj1" fmla="val -64058"/>
              <a:gd name="adj2" fmla="val 2656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別に好きな位置で</a:t>
            </a:r>
            <a:endParaRPr lang="en-US" altLang="ja-JP" sz="1400" dirty="0" smtClean="0"/>
          </a:p>
          <a:p>
            <a:r>
              <a:rPr lang="ja-JP" altLang="en-US" sz="1400" dirty="0" smtClean="0"/>
              <a:t>桁上げして構わない</a:t>
            </a:r>
            <a:endParaRPr kumimoji="1" lang="en-US" altLang="ja-JP" sz="1400" dirty="0" smtClean="0"/>
          </a:p>
        </p:txBody>
      </p:sp>
      <p:sp>
        <p:nvSpPr>
          <p:cNvPr id="17" name="角丸四角形 16"/>
          <p:cNvSpPr/>
          <p:nvPr/>
        </p:nvSpPr>
        <p:spPr>
          <a:xfrm>
            <a:off x="685801" y="2286000"/>
            <a:ext cx="2438399" cy="1600200"/>
          </a:xfrm>
          <a:prstGeom prst="roundRect">
            <a:avLst>
              <a:gd name="adj" fmla="val 64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96246" y="229766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8</a:t>
            </a:r>
            <a:r>
              <a:rPr kumimoji="1" lang="ja-JP" altLang="en-US" dirty="0" smtClean="0"/>
              <a:t>進数</a:t>
            </a:r>
            <a:endParaRPr kumimoji="1" lang="ja-JP" altLang="en-US" dirty="0"/>
          </a:p>
        </p:txBody>
      </p:sp>
      <p:sp>
        <p:nvSpPr>
          <p:cNvPr id="19" name="四角形吹き出し 18"/>
          <p:cNvSpPr/>
          <p:nvPr/>
        </p:nvSpPr>
        <p:spPr>
          <a:xfrm>
            <a:off x="3242309" y="2414909"/>
            <a:ext cx="838200" cy="504182"/>
          </a:xfrm>
          <a:prstGeom prst="wedgeRectCallout">
            <a:avLst>
              <a:gd name="adj1" fmla="val -70233"/>
              <a:gd name="adj2" fmla="val 2314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/>
              <a:t>7</a:t>
            </a:r>
            <a:r>
              <a:rPr kumimoji="1" lang="ja-JP" altLang="en-US" sz="1400" dirty="0" smtClean="0"/>
              <a:t>の次で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桁上げ</a:t>
            </a:r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685800" y="533400"/>
            <a:ext cx="2975609" cy="1600200"/>
          </a:xfrm>
          <a:prstGeom prst="roundRect">
            <a:avLst>
              <a:gd name="adj" fmla="val 64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38200" y="914400"/>
            <a:ext cx="2823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0, 1, 2, 3, 4, 5, 6, 7, 8, 9,</a:t>
            </a:r>
          </a:p>
          <a:p>
            <a:r>
              <a:rPr lang="en-US" altLang="ja-JP" sz="1600" dirty="0" smtClean="0"/>
              <a:t>10, 11, </a:t>
            </a:r>
            <a:r>
              <a:rPr lang="ja-JP" altLang="en-US" sz="1600" dirty="0" smtClean="0"/>
              <a:t>       </a:t>
            </a:r>
            <a:r>
              <a:rPr lang="en-US" altLang="ja-JP" sz="1600" dirty="0" smtClean="0"/>
              <a:t>…</a:t>
            </a:r>
            <a:r>
              <a:rPr lang="ja-JP" altLang="en-US" sz="1600" dirty="0" smtClean="0"/>
              <a:t>         </a:t>
            </a:r>
            <a:r>
              <a:rPr lang="en-US" altLang="ja-JP" sz="1600" dirty="0" smtClean="0"/>
              <a:t>, 19,</a:t>
            </a:r>
          </a:p>
          <a:p>
            <a:r>
              <a:rPr lang="en-US" altLang="ja-JP" sz="1600" dirty="0" smtClean="0"/>
              <a:t>20</a:t>
            </a:r>
            <a:r>
              <a:rPr lang="en-US" altLang="ja-JP" sz="1600" dirty="0"/>
              <a:t>, </a:t>
            </a:r>
            <a:r>
              <a:rPr lang="en-US" altLang="ja-JP" sz="1600" dirty="0" smtClean="0"/>
              <a:t>21</a:t>
            </a:r>
            <a:r>
              <a:rPr lang="en-US" altLang="ja-JP" sz="1600" dirty="0"/>
              <a:t>, </a:t>
            </a:r>
            <a:r>
              <a:rPr lang="ja-JP" altLang="en-US" sz="1600" dirty="0"/>
              <a:t>   </a:t>
            </a:r>
            <a:r>
              <a:rPr lang="ja-JP" altLang="en-US" sz="1600" dirty="0" smtClean="0"/>
              <a:t>    </a:t>
            </a:r>
            <a:r>
              <a:rPr lang="en-US" altLang="ja-JP" sz="1600" dirty="0"/>
              <a:t>…</a:t>
            </a:r>
            <a:r>
              <a:rPr lang="ja-JP" altLang="en-US" sz="1600" dirty="0"/>
              <a:t> </a:t>
            </a:r>
            <a:r>
              <a:rPr lang="ja-JP" altLang="en-US" sz="1600" dirty="0" smtClean="0"/>
              <a:t>        </a:t>
            </a:r>
            <a:r>
              <a:rPr lang="en-US" altLang="ja-JP" sz="1600" dirty="0"/>
              <a:t>, </a:t>
            </a:r>
            <a:r>
              <a:rPr lang="en-US" altLang="ja-JP" sz="1600" dirty="0" smtClean="0"/>
              <a:t>29</a:t>
            </a:r>
            <a:r>
              <a:rPr lang="en-US" altLang="ja-JP" sz="1600" dirty="0"/>
              <a:t>,</a:t>
            </a:r>
            <a:endParaRPr kumimoji="1" lang="en-US" altLang="ja-JP" sz="16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6246" y="54506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進数</a:t>
            </a:r>
            <a:endParaRPr kumimoji="1" lang="ja-JP" altLang="en-US" dirty="0"/>
          </a:p>
        </p:txBody>
      </p:sp>
      <p:sp>
        <p:nvSpPr>
          <p:cNvPr id="4" name="四角形吹き出し 3"/>
          <p:cNvSpPr/>
          <p:nvPr/>
        </p:nvSpPr>
        <p:spPr>
          <a:xfrm>
            <a:off x="3733800" y="662309"/>
            <a:ext cx="838200" cy="504182"/>
          </a:xfrm>
          <a:prstGeom prst="wedgeRectCallout">
            <a:avLst>
              <a:gd name="adj1" fmla="val -70233"/>
              <a:gd name="adj2" fmla="val 2314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9</a:t>
            </a:r>
            <a:r>
              <a:rPr kumimoji="1" lang="ja-JP" altLang="en-US" sz="1400" dirty="0" smtClean="0"/>
              <a:t>の次で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桁上げ</a:t>
            </a:r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 rot="5400000">
            <a:off x="2042054" y="17901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2594286"/>
            <a:ext cx="2364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0, 1, 2, 3, 4, 5, 6, 7,</a:t>
            </a:r>
          </a:p>
          <a:p>
            <a:r>
              <a:rPr lang="en-US" altLang="ja-JP" sz="1600" dirty="0" smtClean="0"/>
              <a:t>10, 11, </a:t>
            </a:r>
            <a:r>
              <a:rPr lang="ja-JP" altLang="en-US" sz="1600" dirty="0" smtClean="0"/>
              <a:t>    </a:t>
            </a:r>
            <a:r>
              <a:rPr lang="en-US" altLang="ja-JP" sz="1600" dirty="0" smtClean="0"/>
              <a:t>…</a:t>
            </a:r>
            <a:r>
              <a:rPr lang="ja-JP" altLang="en-US" sz="1600" dirty="0" smtClean="0"/>
              <a:t>     </a:t>
            </a:r>
            <a:r>
              <a:rPr lang="en-US" altLang="ja-JP" sz="1600" dirty="0" smtClean="0"/>
              <a:t>, 17,</a:t>
            </a:r>
          </a:p>
          <a:p>
            <a:r>
              <a:rPr lang="en-US" altLang="ja-JP" sz="1600" dirty="0" smtClean="0"/>
              <a:t>20</a:t>
            </a:r>
            <a:r>
              <a:rPr lang="en-US" altLang="ja-JP" sz="1600" dirty="0"/>
              <a:t>, </a:t>
            </a:r>
            <a:r>
              <a:rPr lang="en-US" altLang="ja-JP" sz="1600" dirty="0" smtClean="0"/>
              <a:t>21</a:t>
            </a:r>
            <a:r>
              <a:rPr lang="en-US" altLang="ja-JP" sz="1600" dirty="0"/>
              <a:t>, </a:t>
            </a:r>
            <a:r>
              <a:rPr lang="ja-JP" altLang="en-US" sz="1600" dirty="0"/>
              <a:t> 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…</a:t>
            </a:r>
            <a:r>
              <a:rPr lang="ja-JP" altLang="en-US" sz="1600" dirty="0" smtClean="0"/>
              <a:t>     </a:t>
            </a:r>
            <a:r>
              <a:rPr lang="en-US" altLang="ja-JP" sz="1600" dirty="0" smtClean="0"/>
              <a:t>, 27,</a:t>
            </a:r>
            <a:endParaRPr kumimoji="1" lang="en-US" altLang="ja-JP" sz="16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 rot="5400000">
            <a:off x="1812826" y="3470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38200" y="4365451"/>
            <a:ext cx="2092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0, 1, 2,  …     , X,</a:t>
            </a:r>
          </a:p>
          <a:p>
            <a:r>
              <a:rPr lang="en-US" altLang="ja-JP" sz="1600" dirty="0" smtClean="0"/>
              <a:t>10, 11, </a:t>
            </a:r>
            <a:r>
              <a:rPr lang="ja-JP" altLang="en-US" sz="1600" dirty="0" smtClean="0"/>
              <a:t>  </a:t>
            </a:r>
            <a:r>
              <a:rPr lang="en-US" altLang="ja-JP" sz="1600" dirty="0" smtClean="0"/>
              <a:t>…</a:t>
            </a:r>
            <a:r>
              <a:rPr lang="ja-JP" altLang="en-US" sz="1600" dirty="0" smtClean="0"/>
              <a:t>   </a:t>
            </a:r>
            <a:r>
              <a:rPr lang="en-US" altLang="ja-JP" sz="1600" dirty="0" smtClean="0"/>
              <a:t>, 1X,</a:t>
            </a:r>
          </a:p>
          <a:p>
            <a:r>
              <a:rPr lang="en-US" altLang="ja-JP" sz="1600" dirty="0" smtClean="0"/>
              <a:t>20</a:t>
            </a:r>
            <a:r>
              <a:rPr lang="en-US" altLang="ja-JP" sz="1600" dirty="0"/>
              <a:t>, </a:t>
            </a:r>
            <a:r>
              <a:rPr lang="en-US" altLang="ja-JP" sz="1600" dirty="0" smtClean="0"/>
              <a:t>21</a:t>
            </a:r>
            <a:r>
              <a:rPr lang="en-US" altLang="ja-JP" sz="1600" dirty="0"/>
              <a:t>, </a:t>
            </a:r>
            <a:r>
              <a:rPr lang="ja-JP" altLang="en-US" sz="1600" dirty="0"/>
              <a:t> </a:t>
            </a:r>
            <a:r>
              <a:rPr lang="ja-JP" altLang="en-US" sz="1600" dirty="0" smtClean="0"/>
              <a:t> </a:t>
            </a:r>
            <a:r>
              <a:rPr lang="en-US" altLang="ja-JP" sz="1600" dirty="0"/>
              <a:t>…</a:t>
            </a:r>
            <a:r>
              <a:rPr lang="ja-JP" altLang="en-US" sz="1600" dirty="0"/>
              <a:t> </a:t>
            </a:r>
            <a:r>
              <a:rPr lang="ja-JP" altLang="en-US" sz="1600" dirty="0" smtClean="0"/>
              <a:t>  </a:t>
            </a:r>
            <a:r>
              <a:rPr lang="en-US" altLang="ja-JP" sz="1600" dirty="0" smtClean="0"/>
              <a:t>, 2X,</a:t>
            </a:r>
            <a:endParaRPr kumimoji="1" lang="en-US" altLang="ja-JP" sz="16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 rot="5400000">
            <a:off x="1662328" y="52411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334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82967"/>
              </p:ext>
            </p:extLst>
          </p:nvPr>
        </p:nvGraphicFramePr>
        <p:xfrm>
          <a:off x="1066800" y="533400"/>
          <a:ext cx="5943600" cy="4617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53184"/>
                <a:gridCol w="1235456"/>
                <a:gridCol w="171196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/>
                        <a:t>算用数字</a:t>
                      </a:r>
                      <a:endParaRPr kumimoji="1" lang="ja-JP" altLang="en-US" b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/>
                        <a:t>日本語</a:t>
                      </a:r>
                      <a:endParaRPr kumimoji="1" lang="ja-JP" altLang="en-US" b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/>
                        <a:t>英語</a:t>
                      </a:r>
                      <a:endParaRPr kumimoji="1" lang="ja-JP" altLang="en-US" b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/>
                        <a:t>補助単位</a:t>
                      </a:r>
                      <a:endParaRPr kumimoji="1" lang="ja-JP" altLang="en-US" b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一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one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十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ten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百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hundred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千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thousand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kilo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10,000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万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ten thousand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100,000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十万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hundred thousand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1,000,000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百万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million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mega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10,000,000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千万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ten million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100,000,000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億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hundred million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1,000,000,000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十億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billion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giga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四角形吹き出し 4"/>
          <p:cNvSpPr/>
          <p:nvPr/>
        </p:nvSpPr>
        <p:spPr>
          <a:xfrm>
            <a:off x="2971800" y="5484876"/>
            <a:ext cx="914400" cy="612648"/>
          </a:xfrm>
          <a:prstGeom prst="wedgeRectCallout">
            <a:avLst>
              <a:gd name="adj1" fmla="val 27280"/>
              <a:gd name="adj2" fmla="val -9379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r>
              <a:rPr kumimoji="1" lang="ja-JP" altLang="en-US" dirty="0" smtClean="0"/>
              <a:t>桁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区切り</a:t>
            </a:r>
            <a:endParaRPr kumimoji="1" lang="ja-JP" altLang="en-US" dirty="0"/>
          </a:p>
        </p:txBody>
      </p:sp>
      <p:sp>
        <p:nvSpPr>
          <p:cNvPr id="6" name="四角形吹き出し 5"/>
          <p:cNvSpPr/>
          <p:nvPr/>
        </p:nvSpPr>
        <p:spPr>
          <a:xfrm>
            <a:off x="4648200" y="5484876"/>
            <a:ext cx="914400" cy="612648"/>
          </a:xfrm>
          <a:prstGeom prst="wedgeRectCallout">
            <a:avLst>
              <a:gd name="adj1" fmla="val 27280"/>
              <a:gd name="adj2" fmla="val -9379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r>
              <a:rPr kumimoji="1" lang="ja-JP" altLang="en-US" dirty="0" smtClean="0"/>
              <a:t>桁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区切り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049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/>
          <p:cNvSpPr/>
          <p:nvPr/>
        </p:nvSpPr>
        <p:spPr>
          <a:xfrm>
            <a:off x="1828799" y="1250978"/>
            <a:ext cx="1600200" cy="5016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828800" y="1383268"/>
            <a:ext cx="228600" cy="293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752600" y="1250978"/>
            <a:ext cx="6494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Consolas" pitchFamily="49" charset="0"/>
                <a:cs typeface="Consolas" pitchFamily="49" charset="0"/>
              </a:rPr>
              <a:t>10100110110100101011011101011110</a:t>
            </a:r>
            <a:endParaRPr kumimoji="1" lang="ja-JP" alt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1828800" y="533400"/>
            <a:ext cx="1024250" cy="381000"/>
          </a:xfrm>
          <a:prstGeom prst="wedgeRectCallout">
            <a:avLst>
              <a:gd name="adj1" fmla="val -36965"/>
              <a:gd name="adj2" fmla="val 16968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ビット</a:t>
            </a:r>
            <a:endParaRPr kumimoji="1" lang="ja-JP" altLang="en-US" dirty="0"/>
          </a:p>
        </p:txBody>
      </p:sp>
      <p:sp>
        <p:nvSpPr>
          <p:cNvPr id="8" name="左中かっこ 7"/>
          <p:cNvSpPr/>
          <p:nvPr/>
        </p:nvSpPr>
        <p:spPr>
          <a:xfrm rot="16200000">
            <a:off x="2495550" y="1162050"/>
            <a:ext cx="190499" cy="15240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左中かっこ 8"/>
          <p:cNvSpPr/>
          <p:nvPr/>
        </p:nvSpPr>
        <p:spPr>
          <a:xfrm rot="16200000">
            <a:off x="4095750" y="1162050"/>
            <a:ext cx="190499" cy="15240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左中かっこ 9"/>
          <p:cNvSpPr/>
          <p:nvPr/>
        </p:nvSpPr>
        <p:spPr>
          <a:xfrm rot="16200000">
            <a:off x="5695950" y="1162050"/>
            <a:ext cx="190499" cy="15240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左中かっこ 10"/>
          <p:cNvSpPr/>
          <p:nvPr/>
        </p:nvSpPr>
        <p:spPr>
          <a:xfrm rot="16200000">
            <a:off x="7296150" y="1162050"/>
            <a:ext cx="190499" cy="15240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20804" y="13832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ビット列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97135" y="1828800"/>
            <a:ext cx="931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進数</a:t>
            </a:r>
            <a:endParaRPr kumimoji="1" lang="en-US" altLang="ja-JP" dirty="0" smtClean="0"/>
          </a:p>
          <a:p>
            <a:r>
              <a:rPr lang="ja-JP" altLang="en-US" dirty="0" smtClean="0"/>
              <a:t>で表現</a:t>
            </a:r>
            <a:endParaRPr kumimoji="1"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28547" y="20193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Consolas" pitchFamily="49" charset="0"/>
                <a:cs typeface="Consolas" pitchFamily="49" charset="0"/>
              </a:rPr>
              <a:t>A6</a:t>
            </a:r>
            <a:endParaRPr kumimoji="1"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928747" y="20193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Consolas" pitchFamily="49" charset="0"/>
                <a:cs typeface="Consolas" pitchFamily="49" charset="0"/>
              </a:rPr>
              <a:t>D2</a:t>
            </a:r>
            <a:endParaRPr kumimoji="1"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528947" y="20193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Consolas" pitchFamily="49" charset="0"/>
                <a:cs typeface="Consolas" pitchFamily="49" charset="0"/>
              </a:rPr>
              <a:t>B7</a:t>
            </a:r>
            <a:endParaRPr kumimoji="1"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129147" y="20193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kumimoji="1" lang="en-US" altLang="ja-JP" sz="2400" dirty="0" smtClean="0">
                <a:latin typeface="Consolas" pitchFamily="49" charset="0"/>
                <a:cs typeface="Consolas" pitchFamily="49" charset="0"/>
              </a:rPr>
              <a:t>E</a:t>
            </a:r>
            <a:endParaRPr kumimoji="1"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四角形吹き出し 18"/>
          <p:cNvSpPr/>
          <p:nvPr/>
        </p:nvSpPr>
        <p:spPr>
          <a:xfrm>
            <a:off x="3105714" y="533400"/>
            <a:ext cx="1024250" cy="381000"/>
          </a:xfrm>
          <a:prstGeom prst="wedgeRectCallout">
            <a:avLst>
              <a:gd name="adj1" fmla="val -36965"/>
              <a:gd name="adj2" fmla="val 14405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lang="ja-JP" altLang="en-US" dirty="0"/>
              <a:t>バイト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986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77352" y="94730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r>
              <a:rPr kumimoji="1" lang="en-US" altLang="ja-JP" dirty="0" smtClean="0"/>
              <a:t>11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590800" y="947302"/>
                <a:ext cx="2704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solidFill>
                            <a:srgbClr val="FF0000" mc:Ignorable=""/>
                          </a:solidFill>
                          <a:latin typeface="Cambria Math"/>
                        </a:rPr>
                        <m:t>1×</m:t>
                      </m:r>
                      <m:sSup>
                        <m:sSupPr>
                          <m:ctrlPr>
                            <a:rPr lang="en-US" altLang="ja-JP" i="1" dirty="0">
                              <a:solidFill>
                                <a:srgbClr val="FF0000" mc:Ignorable="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i="1" dirty="0" smtClean="0">
                              <a:solidFill>
                                <a:srgbClr val="FF0000" mc:Ignorable=""/>
                              </a:solidFill>
                              <a:latin typeface="Cambria Math"/>
                            </a:rPr>
                            <m:t>8</m:t>
                          </m:r>
                        </m:e>
                        <m:sup>
                          <m:r>
                            <a:rPr lang="en-US" altLang="ja-JP" i="1" dirty="0" smtClean="0">
                              <a:solidFill>
                                <a:srgbClr val="FF0000" mc:Ignorable="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i="1" dirty="0" smtClean="0">
                          <a:latin typeface="Cambria Math"/>
                        </a:rPr>
                        <m:t>+</m:t>
                      </m:r>
                      <m:r>
                        <a:rPr kumimoji="1" lang="en-US" altLang="ja-JP" i="1" dirty="0" smtClean="0">
                          <a:solidFill>
                            <a:srgbClr val="00B050" mc:Ignorable=""/>
                          </a:solidFill>
                          <a:latin typeface="Cambria Math"/>
                        </a:rPr>
                        <m:t>5×</m:t>
                      </m:r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rgbClr val="00B050" mc:Ignorable="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i="1" dirty="0" smtClean="0">
                              <a:solidFill>
                                <a:srgbClr val="00B050" mc:Ignorable=""/>
                              </a:solidFill>
                              <a:latin typeface="Cambria Math"/>
                            </a:rPr>
                            <m:t>8</m:t>
                          </m:r>
                        </m:e>
                        <m:sup>
                          <m:r>
                            <a:rPr kumimoji="1" lang="en-US" altLang="ja-JP" i="1" dirty="0" smtClean="0">
                              <a:solidFill>
                                <a:srgbClr val="00B050" mc:Ignorable="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kumimoji="1" lang="en-US" altLang="ja-JP" i="1" dirty="0" smtClean="0">
                          <a:latin typeface="Cambria Math"/>
                        </a:rPr>
                        <m:t>+</m:t>
                      </m:r>
                      <m:r>
                        <a:rPr kumimoji="1" lang="en-US" altLang="ja-JP" i="1" dirty="0" smtClean="0">
                          <a:solidFill>
                            <a:srgbClr val="0070C0" mc:Ignorable=""/>
                          </a:solidFill>
                          <a:latin typeface="Cambria Math"/>
                        </a:rPr>
                        <m:t>7×</m:t>
                      </m:r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rgbClr val="0070C0" mc:Ignorable="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i="1" dirty="0" smtClean="0">
                              <a:solidFill>
                                <a:srgbClr val="0070C0" mc:Ignorable=""/>
                              </a:solidFill>
                              <a:latin typeface="Cambria Math"/>
                            </a:rPr>
                            <m:t>8</m:t>
                          </m:r>
                        </m:e>
                        <m:sup>
                          <m:r>
                            <a:rPr kumimoji="1" lang="en-US" altLang="ja-JP" i="1" dirty="0" smtClean="0">
                              <a:solidFill>
                                <a:srgbClr val="0070C0" mc:Ignorable="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947302"/>
                <a:ext cx="270426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3279" r="-2703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矢印​​ 3"/>
          <p:cNvSpPr/>
          <p:nvPr/>
        </p:nvSpPr>
        <p:spPr>
          <a:xfrm>
            <a:off x="1667774" y="1363444"/>
            <a:ext cx="304800" cy="36311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72574" y="136344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÷8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15687" y="556238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進数表現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24200" y="556238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数学的な表現（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95400" y="1726555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13</a:t>
            </a:r>
            <a:r>
              <a:rPr lang="ja-JP" altLang="en-US" dirty="0" smtClean="0"/>
              <a:t> 余り </a:t>
            </a:r>
            <a:r>
              <a:rPr lang="en-US" altLang="ja-JP" dirty="0" smtClean="0">
                <a:solidFill>
                  <a:srgbClr xmlns:mc="http://schemas.openxmlformats.org/markup-compatibility/2006" xmlns:a14="http://schemas.microsoft.com/office/drawing/2010/main" val="0070C0" mc:Ignorable=""/>
                </a:solidFill>
              </a:rPr>
              <a:t>7</a:t>
            </a:r>
            <a:endParaRPr kumimoji="1" lang="ja-JP" altLang="en-US" dirty="0">
              <a:solidFill>
                <a:srgbClr xmlns:mc="http://schemas.openxmlformats.org/markup-compatibility/2006" xmlns:a14="http://schemas.microsoft.com/office/drawing/2010/main" val="0070C0" mc:Ignorable="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632654" y="1726555"/>
                <a:ext cx="2479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i="1" dirty="0" smtClean="0">
                        <a:solidFill>
                          <a:srgbClr val="FF0000" mc:Ignorable=""/>
                        </a:solidFill>
                        <a:latin typeface="Cambria Math"/>
                      </a:rPr>
                      <m:t>1×</m:t>
                    </m:r>
                    <m:sSup>
                      <m:sSupPr>
                        <m:ctrlPr>
                          <a:rPr kumimoji="1" lang="en-US" altLang="ja-JP" i="1" dirty="0" smtClean="0">
                            <a:solidFill>
                              <a:srgbClr val="FF0000" mc:Ignorable="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i="1" dirty="0" smtClean="0">
                            <a:solidFill>
                              <a:srgbClr val="FF0000" mc:Ignorable=""/>
                            </a:solidFill>
                            <a:latin typeface="Cambria Math"/>
                          </a:rPr>
                          <m:t>8</m:t>
                        </m:r>
                      </m:e>
                      <m:sup>
                        <m:r>
                          <a:rPr kumimoji="1" lang="en-US" altLang="ja-JP" i="1" dirty="0" smtClean="0">
                            <a:solidFill>
                              <a:srgbClr val="FF0000" mc:Ignorable="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kumimoji="1" lang="en-US" altLang="ja-JP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kumimoji="1" lang="en-US" altLang="ja-JP" i="1" dirty="0" smtClean="0">
                            <a:solidFill>
                              <a:srgbClr val="00B050" mc:Ignorable="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i="1" dirty="0" smtClean="0">
                            <a:solidFill>
                              <a:srgbClr val="00B050" mc:Ignorable=""/>
                            </a:solidFill>
                            <a:latin typeface="Cambria Math"/>
                          </a:rPr>
                          <m:t>5×8</m:t>
                        </m:r>
                      </m:e>
                      <m:sup>
                        <m:r>
                          <a:rPr kumimoji="1" lang="en-US" altLang="ja-JP" i="1" dirty="0" smtClean="0">
                            <a:solidFill>
                              <a:srgbClr val="00B050" mc:Ignorable=""/>
                            </a:solidFill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kumimoji="1" lang="ja-JP" altLang="en-US" dirty="0" smtClean="0"/>
                  <a:t> 余り </a:t>
                </a:r>
                <a:r>
                  <a:rPr kumimoji="1" lang="en-US" altLang="ja-JP" dirty="0" smtClean="0">
                    <a:solidFill>
                      <a:srgbClr val="0070C0" mc:Ignorable=""/>
                    </a:solidFill>
                  </a:rPr>
                  <a:t>7</a:t>
                </a:r>
                <a:endParaRPr kumimoji="1" lang="ja-JP" altLang="en-US" dirty="0">
                  <a:solidFill>
                    <a:srgbClr val="0070C0" mc:Ignorable=""/>
                  </a:solidFill>
                </a:endParaRPr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654" y="1726555"/>
                <a:ext cx="247991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4918" r="-4423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矢印​​ 9"/>
          <p:cNvSpPr/>
          <p:nvPr/>
        </p:nvSpPr>
        <p:spPr>
          <a:xfrm>
            <a:off x="1667774" y="2209800"/>
            <a:ext cx="304800" cy="36311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72574" y="220980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÷8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95400" y="2572911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r>
              <a:rPr lang="ja-JP" altLang="en-US" dirty="0" smtClean="0"/>
              <a:t> 余り </a:t>
            </a:r>
            <a:r>
              <a:rPr lang="en-US" altLang="ja-JP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5</a:t>
            </a:r>
            <a:endParaRPr kumimoji="1" lang="ja-JP" altLang="en-US" dirty="0">
              <a:solidFill>
                <a:srgbClr xmlns:mc="http://schemas.openxmlformats.org/markup-compatibility/2006" xmlns:a14="http://schemas.microsoft.com/office/drawing/2010/main" val="00B050" mc:Ignorable="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632654" y="2572911"/>
                <a:ext cx="1577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i="1" dirty="0" smtClean="0">
                        <a:solidFill>
                          <a:srgbClr val="FF0000" mc:Ignorable=""/>
                        </a:solidFill>
                        <a:latin typeface="Cambria Math"/>
                      </a:rPr>
                      <m:t>1×</m:t>
                    </m:r>
                    <m:sSup>
                      <m:sSupPr>
                        <m:ctrlPr>
                          <a:rPr kumimoji="1" lang="en-US" altLang="ja-JP" i="1" dirty="0" smtClean="0">
                            <a:solidFill>
                              <a:srgbClr val="FF0000" mc:Ignorable="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i="1" dirty="0" smtClean="0">
                            <a:solidFill>
                              <a:srgbClr val="FF0000" mc:Ignorable=""/>
                            </a:solidFill>
                            <a:latin typeface="Cambria Math"/>
                          </a:rPr>
                          <m:t>8</m:t>
                        </m:r>
                      </m:e>
                      <m:sup>
                        <m:r>
                          <a:rPr kumimoji="1" lang="en-US" altLang="ja-JP" i="1" dirty="0" smtClean="0">
                            <a:solidFill>
                              <a:srgbClr val="FF0000" mc:Ignorable=""/>
                            </a:solidFill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kumimoji="1" lang="ja-JP" altLang="en-US" dirty="0" smtClean="0"/>
                  <a:t> 余り </a:t>
                </a:r>
                <a:r>
                  <a:rPr kumimoji="1" lang="en-US" altLang="ja-JP" dirty="0" smtClean="0">
                    <a:solidFill>
                      <a:srgbClr val="00B050" mc:Ignorable=""/>
                    </a:solidFill>
                  </a:rPr>
                  <a:t>5</a:t>
                </a:r>
                <a:endParaRPr kumimoji="1" lang="ja-JP" altLang="en-US" dirty="0">
                  <a:solidFill>
                    <a:srgbClr val="00B050" mc:Ignorable=""/>
                  </a:solidFill>
                </a:endParaRPr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654" y="2572911"/>
                <a:ext cx="157761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4918" r="-7722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下矢印​​ 13"/>
          <p:cNvSpPr/>
          <p:nvPr/>
        </p:nvSpPr>
        <p:spPr>
          <a:xfrm>
            <a:off x="1667774" y="3048000"/>
            <a:ext cx="304800" cy="36311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972574" y="304800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÷8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295400" y="341111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 </a:t>
            </a:r>
            <a:r>
              <a:rPr lang="ja-JP" altLang="en-US" dirty="0" smtClean="0"/>
              <a:t> 余り </a:t>
            </a:r>
            <a:r>
              <a:rPr lang="en-US" altLang="ja-JP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1</a:t>
            </a:r>
            <a:endParaRPr kumimoji="1" lang="ja-JP" altLang="en-US" dirty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632654" y="3411111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余り </a:t>
            </a:r>
            <a:r>
              <a:rPr kumimoji="1" lang="en-US" altLang="ja-JP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1</a:t>
            </a:r>
            <a:endParaRPr kumimoji="1" lang="ja-JP" altLang="en-US" dirty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  <p:sp>
        <p:nvSpPr>
          <p:cNvPr id="22" name="右中かっこ 21"/>
          <p:cNvSpPr/>
          <p:nvPr/>
        </p:nvSpPr>
        <p:spPr>
          <a:xfrm>
            <a:off x="5105400" y="1726555"/>
            <a:ext cx="304800" cy="2007245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562599" y="260502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1</a:t>
            </a:r>
            <a:r>
              <a:rPr kumimoji="1" lang="en-US" altLang="ja-JP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5</a:t>
            </a:r>
            <a:r>
              <a:rPr kumimoji="1" lang="en-US" altLang="ja-JP" dirty="0" smtClean="0">
                <a:solidFill>
                  <a:srgbClr xmlns:mc="http://schemas.openxmlformats.org/markup-compatibility/2006" xmlns:a14="http://schemas.microsoft.com/office/drawing/2010/main" val="0070C0" mc:Ignorable="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378737" y="2209800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</a:t>
            </a:r>
            <a:r>
              <a:rPr kumimoji="1" lang="ja-JP" altLang="en-US" dirty="0" smtClean="0"/>
              <a:t>進数表現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979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77352" y="94730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590800" y="947302"/>
                <a:ext cx="3611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solidFill>
                            <a:srgbClr val="FF0000" mc:Ignorable=""/>
                          </a:solidFill>
                          <a:latin typeface="Cambria Math"/>
                        </a:rPr>
                        <m:t>1×</m:t>
                      </m:r>
                      <m:sSup>
                        <m:sSupPr>
                          <m:ctrlPr>
                            <a:rPr lang="en-US" altLang="ja-JP" i="1" dirty="0">
                              <a:solidFill>
                                <a:srgbClr val="FF0000" mc:Ignorable="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rgbClr val="FF0000" mc:Ignorable="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rgbClr val="FF0000" mc:Ignorable="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altLang="ja-JP" i="1" dirty="0" smtClean="0">
                          <a:latin typeface="Cambria Math"/>
                        </a:rPr>
                        <m:t>+</m:t>
                      </m:r>
                      <m:r>
                        <a:rPr kumimoji="1" lang="en-US" altLang="ja-JP" i="1" dirty="0" smtClean="0">
                          <a:solidFill>
                            <a:srgbClr val="00B050" mc:Ignorable=""/>
                          </a:solidFill>
                          <a:latin typeface="Cambria Math"/>
                        </a:rPr>
                        <m:t>0×</m:t>
                      </m:r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rgbClr val="00B050" mc:Ignorable="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i="1" dirty="0" smtClean="0">
                              <a:solidFill>
                                <a:srgbClr val="00B050" mc:Ignorable="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i="1" dirty="0" smtClean="0">
                              <a:solidFill>
                                <a:srgbClr val="00B050" mc:Ignorable="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i="1" dirty="0" smtClean="0">
                          <a:latin typeface="Cambria Math"/>
                        </a:rPr>
                        <m:t>+</m:t>
                      </m:r>
                      <m:r>
                        <a:rPr kumimoji="1" lang="en-US" altLang="ja-JP" i="1" dirty="0" smtClean="0">
                          <a:solidFill>
                            <a:srgbClr val="0070C0" mc:Ignorable=""/>
                          </a:solidFill>
                          <a:latin typeface="Cambria Math"/>
                        </a:rPr>
                        <m:t>1×</m:t>
                      </m:r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rgbClr val="0070C0" mc:Ignorable="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i="1" dirty="0" smtClean="0">
                              <a:solidFill>
                                <a:srgbClr val="0070C0" mc:Ignorable="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i="1" dirty="0" smtClean="0">
                              <a:solidFill>
                                <a:srgbClr val="0070C0" mc:Ignorable="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kumimoji="1" lang="en-US" altLang="ja-JP" i="1" dirty="0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i="1" dirty="0" smtClean="0">
                              <a:latin typeface="Cambria Math"/>
                            </a:rPr>
                            <m:t>1×2</m:t>
                          </m:r>
                        </m:e>
                        <m:sup>
                          <m:r>
                            <a:rPr kumimoji="1" lang="en-US" altLang="ja-JP" i="1" dirty="0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947302"/>
                <a:ext cx="361150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3279" r="-2027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矢印​​ 3"/>
          <p:cNvSpPr/>
          <p:nvPr/>
        </p:nvSpPr>
        <p:spPr>
          <a:xfrm>
            <a:off x="1667774" y="1363444"/>
            <a:ext cx="304800" cy="36311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72574" y="136344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÷2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15687" y="556238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進数表現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79342" y="556238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数学的な表現（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95400" y="172655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</a:t>
            </a:r>
            <a:r>
              <a:rPr lang="ja-JP" altLang="en-US" dirty="0"/>
              <a:t> </a:t>
            </a:r>
            <a:r>
              <a:rPr lang="ja-JP" altLang="en-US" dirty="0" smtClean="0"/>
              <a:t>余り 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632654" y="1726555"/>
                <a:ext cx="3387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i="1" dirty="0" smtClean="0">
                        <a:solidFill>
                          <a:srgbClr val="FF0000" mc:Ignorable=""/>
                        </a:solidFill>
                        <a:latin typeface="Cambria Math"/>
                      </a:rPr>
                      <m:t>1×</m:t>
                    </m:r>
                    <m:sSup>
                      <m:sSupPr>
                        <m:ctrlPr>
                          <a:rPr kumimoji="1" lang="en-US" altLang="ja-JP" i="1" dirty="0" smtClean="0">
                            <a:solidFill>
                              <a:srgbClr val="FF0000" mc:Ignorable="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i="1" dirty="0" smtClean="0">
                            <a:solidFill>
                              <a:srgbClr val="FF0000" mc:Ignorable="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kumimoji="1" lang="en-US" altLang="ja-JP" i="1" dirty="0" smtClean="0">
                            <a:solidFill>
                              <a:srgbClr val="FF0000" mc:Ignorable="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kumimoji="1" lang="en-US" altLang="ja-JP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kumimoji="1" lang="en-US" altLang="ja-JP" i="1" dirty="0" smtClean="0">
                            <a:solidFill>
                              <a:srgbClr val="00B050" mc:Ignorable="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i="1" dirty="0" smtClean="0">
                            <a:solidFill>
                              <a:srgbClr val="00B050" mc:Ignorable=""/>
                            </a:solidFill>
                            <a:latin typeface="Cambria Math"/>
                          </a:rPr>
                          <m:t>0×2</m:t>
                        </m:r>
                      </m:e>
                      <m:sup>
                        <m:r>
                          <a:rPr kumimoji="1" lang="en-US" altLang="ja-JP" i="1" dirty="0" smtClean="0">
                            <a:solidFill>
                              <a:srgbClr val="00B050" mc:Ignorable="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kumimoji="1" lang="en-US" altLang="ja-JP" i="1" dirty="0" smtClean="0">
                        <a:latin typeface="Cambria Math"/>
                      </a:rPr>
                      <m:t>+</m:t>
                    </m:r>
                    <m:r>
                      <a:rPr kumimoji="1" lang="en-US" altLang="ja-JP" i="1" dirty="0" smtClean="0">
                        <a:solidFill>
                          <a:srgbClr val="0070C0" mc:Ignorable=""/>
                        </a:solidFill>
                        <a:latin typeface="Cambria Math"/>
                      </a:rPr>
                      <m:t>1×</m:t>
                    </m:r>
                    <m:sSup>
                      <m:sSupPr>
                        <m:ctrlPr>
                          <a:rPr kumimoji="1" lang="en-US" altLang="ja-JP" i="1" dirty="0" smtClean="0">
                            <a:solidFill>
                              <a:srgbClr val="0070C0" mc:Ignorable="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i="1" dirty="0" smtClean="0">
                            <a:solidFill>
                              <a:srgbClr val="0070C0" mc:Ignorable="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kumimoji="1" lang="en-US" altLang="ja-JP" i="1" dirty="0" smtClean="0">
                            <a:solidFill>
                              <a:srgbClr val="0070C0" mc:Ignorable=""/>
                            </a:solidFill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kumimoji="1" lang="ja-JP" altLang="en-US" dirty="0" smtClean="0"/>
                  <a:t> 余り </a:t>
                </a:r>
                <a:r>
                  <a:rPr kumimoji="1" lang="en-US" altLang="ja-JP" dirty="0" smtClean="0"/>
                  <a:t>1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654" y="1726555"/>
                <a:ext cx="338714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4918" r="-3058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矢印​​ 9"/>
          <p:cNvSpPr/>
          <p:nvPr/>
        </p:nvSpPr>
        <p:spPr>
          <a:xfrm>
            <a:off x="1667774" y="2209800"/>
            <a:ext cx="304800" cy="36311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72574" y="220980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÷2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95400" y="2572911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lang="ja-JP" altLang="en-US" dirty="0" smtClean="0"/>
              <a:t> 余り </a:t>
            </a:r>
            <a:r>
              <a:rPr lang="en-US" altLang="ja-JP" dirty="0" smtClean="0">
                <a:solidFill>
                  <a:srgbClr xmlns:mc="http://schemas.openxmlformats.org/markup-compatibility/2006" xmlns:a14="http://schemas.microsoft.com/office/drawing/2010/main" val="0070C0" mc:Ignorable=""/>
                </a:solidFill>
              </a:rPr>
              <a:t>1</a:t>
            </a:r>
            <a:endParaRPr kumimoji="1" lang="ja-JP" altLang="en-US" dirty="0">
              <a:solidFill>
                <a:srgbClr xmlns:mc="http://schemas.openxmlformats.org/markup-compatibility/2006" xmlns:a14="http://schemas.microsoft.com/office/drawing/2010/main" val="0070C0" mc:Ignorable="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632654" y="2572911"/>
                <a:ext cx="2479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i="1" dirty="0" smtClean="0">
                        <a:solidFill>
                          <a:srgbClr val="FF0000" mc:Ignorable=""/>
                        </a:solidFill>
                        <a:latin typeface="Cambria Math"/>
                      </a:rPr>
                      <m:t>1×</m:t>
                    </m:r>
                    <m:sSup>
                      <m:sSupPr>
                        <m:ctrlPr>
                          <a:rPr kumimoji="1" lang="en-US" altLang="ja-JP" i="1" dirty="0" smtClean="0">
                            <a:solidFill>
                              <a:srgbClr val="FF0000" mc:Ignorable="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i="1" dirty="0" smtClean="0">
                            <a:solidFill>
                              <a:srgbClr val="FF0000" mc:Ignorable="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kumimoji="1" lang="en-US" altLang="ja-JP" i="1" dirty="0" smtClean="0">
                            <a:solidFill>
                              <a:srgbClr val="FF0000" mc:Ignorable="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kumimoji="1" lang="en-US" altLang="ja-JP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kumimoji="1" lang="en-US" altLang="ja-JP" i="1" dirty="0" smtClean="0">
                            <a:solidFill>
                              <a:srgbClr val="00B050" mc:Ignorable="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i="1" dirty="0" smtClean="0">
                            <a:solidFill>
                              <a:srgbClr val="00B050" mc:Ignorable=""/>
                            </a:solidFill>
                            <a:latin typeface="Cambria Math"/>
                          </a:rPr>
                          <m:t>0×2</m:t>
                        </m:r>
                      </m:e>
                      <m:sup>
                        <m:r>
                          <a:rPr kumimoji="1" lang="en-US" altLang="ja-JP" i="1" dirty="0" smtClean="0">
                            <a:solidFill>
                              <a:srgbClr val="00B050" mc:Ignorable=""/>
                            </a:solidFill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kumimoji="1" lang="ja-JP" altLang="en-US" dirty="0" smtClean="0"/>
                  <a:t> 余り </a:t>
                </a:r>
                <a:r>
                  <a:rPr kumimoji="1" lang="en-US" altLang="ja-JP" dirty="0" smtClean="0">
                    <a:solidFill>
                      <a:srgbClr val="0070C0" mc:Ignorable=""/>
                    </a:solidFill>
                  </a:rPr>
                  <a:t>1</a:t>
                </a:r>
                <a:endParaRPr kumimoji="1" lang="ja-JP" altLang="en-US" dirty="0">
                  <a:solidFill>
                    <a:srgbClr val="0070C0" mc:Ignorable=""/>
                  </a:solidFill>
                </a:endParaRPr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654" y="2572911"/>
                <a:ext cx="247991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4918" r="-4423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下矢印​​ 13"/>
          <p:cNvSpPr/>
          <p:nvPr/>
        </p:nvSpPr>
        <p:spPr>
          <a:xfrm>
            <a:off x="1667774" y="3048000"/>
            <a:ext cx="304800" cy="36311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972574" y="304800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÷2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295400" y="3411111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r>
              <a:rPr lang="ja-JP" altLang="en-US" dirty="0" smtClean="0"/>
              <a:t> 余り </a:t>
            </a:r>
            <a:r>
              <a:rPr lang="en-US" altLang="ja-JP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0</a:t>
            </a:r>
            <a:endParaRPr kumimoji="1" lang="ja-JP" altLang="en-US" dirty="0">
              <a:solidFill>
                <a:srgbClr xmlns:mc="http://schemas.openxmlformats.org/markup-compatibility/2006" xmlns:a14="http://schemas.microsoft.com/office/drawing/2010/main" val="00B050" mc:Ignorable="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632654" y="3411111"/>
                <a:ext cx="1577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i="1" dirty="0" smtClean="0">
                        <a:solidFill>
                          <a:srgbClr val="FF0000" mc:Ignorable=""/>
                        </a:solidFill>
                        <a:latin typeface="Cambria Math"/>
                      </a:rPr>
                      <m:t>1×</m:t>
                    </m:r>
                    <m:sSup>
                      <m:sSupPr>
                        <m:ctrlPr>
                          <a:rPr kumimoji="1" lang="en-US" altLang="ja-JP" i="1" dirty="0" smtClean="0">
                            <a:solidFill>
                              <a:srgbClr val="FF0000" mc:Ignorable="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i="1" dirty="0" smtClean="0">
                            <a:solidFill>
                              <a:srgbClr val="FF0000" mc:Ignorable="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kumimoji="1" lang="en-US" altLang="ja-JP" i="1" dirty="0" smtClean="0">
                            <a:solidFill>
                              <a:srgbClr val="FF0000" mc:Ignorable=""/>
                            </a:solidFill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kumimoji="1" lang="ja-JP" altLang="en-US" dirty="0" smtClean="0"/>
                  <a:t> 余り </a:t>
                </a:r>
                <a:r>
                  <a:rPr kumimoji="1" lang="en-US" altLang="ja-JP" dirty="0" smtClean="0">
                    <a:solidFill>
                      <a:srgbClr val="00B050" mc:Ignorable=""/>
                    </a:solidFill>
                  </a:rPr>
                  <a:t>0</a:t>
                </a:r>
                <a:endParaRPr kumimoji="1" lang="ja-JP" altLang="en-US" dirty="0">
                  <a:solidFill>
                    <a:srgbClr val="00B050" mc:Ignorable=""/>
                  </a:solidFill>
                </a:endParaRPr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654" y="3411111"/>
                <a:ext cx="157761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5000" r="-7722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下矢印​​ 17"/>
          <p:cNvSpPr/>
          <p:nvPr/>
        </p:nvSpPr>
        <p:spPr>
          <a:xfrm>
            <a:off x="1667774" y="3886200"/>
            <a:ext cx="304800" cy="36311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72574" y="388620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÷2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95400" y="424931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  余り </a:t>
            </a:r>
            <a:r>
              <a:rPr lang="en-US" altLang="ja-JP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1</a:t>
            </a:r>
            <a:endParaRPr kumimoji="1" lang="ja-JP" altLang="en-US" dirty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32654" y="4249311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余り </a:t>
            </a:r>
            <a:r>
              <a:rPr kumimoji="1" lang="en-US" altLang="ja-JP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1</a:t>
            </a:r>
            <a:endParaRPr kumimoji="1" lang="ja-JP" altLang="en-US" dirty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  <p:sp>
        <p:nvSpPr>
          <p:cNvPr id="22" name="右中かっこ 21"/>
          <p:cNvSpPr/>
          <p:nvPr/>
        </p:nvSpPr>
        <p:spPr>
          <a:xfrm>
            <a:off x="6019800" y="1726555"/>
            <a:ext cx="304800" cy="2892088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476999" y="2987933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1</a:t>
            </a:r>
            <a:r>
              <a:rPr kumimoji="1" lang="en-US" altLang="ja-JP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1</a:t>
            </a:r>
            <a:r>
              <a:rPr kumimoji="1" lang="en-US" altLang="ja-JP" dirty="0" smtClean="0">
                <a:solidFill>
                  <a:srgbClr xmlns:mc="http://schemas.openxmlformats.org/markup-compatibility/2006" xmlns:a14="http://schemas.microsoft.com/office/drawing/2010/main" val="0070C0" mc:Ignorable=""/>
                </a:solidFill>
              </a:rPr>
              <a:t>0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293137" y="2592707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r>
              <a:rPr kumimoji="1" lang="ja-JP" altLang="en-US" dirty="0" smtClean="0"/>
              <a:t>進数表現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382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51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870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442</Words>
  <Application>Microsoft Office PowerPoint</Application>
  <PresentationFormat>画面に合わせる (4:3)</PresentationFormat>
  <Paragraphs>118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Iwanaga</dc:creator>
  <cp:lastModifiedBy>Iwanaga</cp:lastModifiedBy>
  <cp:revision>19</cp:revision>
  <dcterms:created xsi:type="dcterms:W3CDTF">2006-08-16T00:00:00Z</dcterms:created>
  <dcterms:modified xsi:type="dcterms:W3CDTF">2010-01-03T14:42:40Z</dcterms:modified>
</cp:coreProperties>
</file>