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実行基盤" id="{59DACD1A-675F-4473-BF02-644BF36A783C}">
          <p14:sldIdLst>
            <p14:sldId id="256"/>
            <p14:sldId id="257"/>
            <p14:sldId id="258"/>
            <p14:sldId id="259"/>
            <p14:sldId id="260"/>
          </p14:sldIdLst>
        </p14:section>
        <p14:section name="参照アセンブリ" id="{D3411C98-EC9C-4D4A-89BD-FD06067EEF53}">
          <p14:sldIdLst>
            <p14:sldId id="261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00C0"/>
    <a:srgbClr val="C0C0C0"/>
    <a:srgbClr val="C8C8C8"/>
    <a:srgbClr val="99FF99"/>
    <a:srgbClr val="99FFCC"/>
    <a:srgbClr val="CCFFCC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9498" autoAdjust="0"/>
  </p:normalViewPr>
  <p:slideViewPr>
    <p:cSldViewPr>
      <p:cViewPr>
        <p:scale>
          <a:sx n="100" d="100"/>
          <a:sy n="100" d="100"/>
        </p:scale>
        <p:origin x="151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4990-1FA3-4E42-B61A-E72485A310FF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323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70-35F3-461D-AF47-320D54170DD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39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70-35F3-461D-AF47-320D54170DD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28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96134-DDAF-4511-9EA3-F540777A6C9C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163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F713-6F62-45F0-AD68-C36C64CFBDCF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5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F851-6D9F-4B0D-926D-219FB618966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195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84B6-5269-40EB-B755-F8BB960EB32A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907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3A2B-6ECD-46CE-A0AE-E38537B2E3F2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659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9152-6C88-45DF-953A-44E9E56DF0D8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406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A670-35F3-461D-AF47-320D54170DD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539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A719-8695-469B-AC3A-703D4776B5F4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40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A670-35F3-461D-AF47-320D54170DD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57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71800" y="2420888"/>
            <a:ext cx="2376264" cy="1188132"/>
          </a:xfrm>
          <a:prstGeom prst="roundRect">
            <a:avLst>
              <a:gd name="adj" fmla="val 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15816" y="2996952"/>
            <a:ext cx="953373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基本クラス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ライブラリ</a:t>
            </a:r>
            <a:endParaRPr lang="en-US" altLang="ja-JP" sz="1000" dirty="0" smtClean="0"/>
          </a:p>
          <a:p>
            <a:pPr algn="ctr"/>
            <a:r>
              <a:rPr lang="en-US" altLang="ja-JP" sz="1000" dirty="0" smtClean="0"/>
              <a:t>(BCL)</a:t>
            </a:r>
            <a:endParaRPr kumimoji="1"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4050675" y="2996953"/>
            <a:ext cx="953373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仮想実行環境</a:t>
            </a:r>
            <a:endParaRPr lang="en-US" altLang="ja-JP" sz="1000" dirty="0" smtClean="0"/>
          </a:p>
          <a:p>
            <a:pPr algn="ctr"/>
            <a:r>
              <a:rPr lang="en-US" altLang="ja-JP" sz="1000" dirty="0" smtClean="0"/>
              <a:t>(VES)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3563889" y="2528900"/>
            <a:ext cx="1473668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共通中間言語</a:t>
            </a:r>
            <a:r>
              <a:rPr lang="en-US" altLang="ja-JP" sz="1000" dirty="0" smtClean="0"/>
              <a:t>(IL</a:t>
            </a:r>
            <a:r>
              <a:rPr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644008" y="278092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644008" y="3501009"/>
            <a:ext cx="0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959932" y="3717032"/>
            <a:ext cx="140415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ネイティブコード</a:t>
            </a:r>
            <a:endParaRPr kumimoji="1" lang="ja-JP" altLang="en-US" sz="1000" dirty="0"/>
          </a:p>
        </p:txBody>
      </p:sp>
      <p:cxnSp>
        <p:nvCxnSpPr>
          <p:cNvPr id="11" name="直線矢印コネクタ 10"/>
          <p:cNvCxnSpPr>
            <a:stCxn id="5" idx="3"/>
            <a:endCxn id="6" idx="1"/>
          </p:cNvCxnSpPr>
          <p:nvPr/>
        </p:nvCxnSpPr>
        <p:spPr>
          <a:xfrm>
            <a:off x="3869189" y="3248980"/>
            <a:ext cx="1814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635896" y="2310204"/>
            <a:ext cx="144016" cy="218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300723" y="2312877"/>
            <a:ext cx="0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4788024" y="2312877"/>
            <a:ext cx="144016" cy="216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214463" y="1456188"/>
            <a:ext cx="565449" cy="324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</a:t>
            </a:r>
            <a:r>
              <a:rPr kumimoji="1" lang="en-US" altLang="ja-JP" sz="1000" dirty="0" smtClean="0"/>
              <a:t>#</a:t>
            </a:r>
          </a:p>
          <a:p>
            <a:pPr algn="ctr"/>
            <a:r>
              <a:rPr kumimoji="1" lang="ja-JP" altLang="en-US" sz="1000" dirty="0" smtClean="0"/>
              <a:t>コード</a:t>
            </a:r>
            <a:endParaRPr kumimoji="1" lang="ja-JP" altLang="en-US" sz="1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4006550" y="1448780"/>
            <a:ext cx="565449" cy="3240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</a:p>
          <a:p>
            <a:pPr algn="ctr"/>
            <a:r>
              <a:rPr kumimoji="1" lang="ja-JP" altLang="en-US" sz="1000" dirty="0" smtClean="0"/>
              <a:t>コード</a:t>
            </a:r>
            <a:endParaRPr kumimoji="1" lang="ja-JP" altLang="en-US" sz="1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01208" y="1533568"/>
            <a:ext cx="303536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3131840" y="1986168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lang="en-US" altLang="ja-JP" sz="1000" dirty="0"/>
          </a:p>
          <a:p>
            <a:pPr algn="ctr"/>
            <a:r>
              <a:rPr kumimoji="1" lang="ja-JP" altLang="en-US" sz="1000" dirty="0" smtClean="0"/>
              <a:t>コンパイラ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23927" y="1979258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lang="en-US" altLang="ja-JP" sz="1000" dirty="0"/>
          </a:p>
          <a:p>
            <a:pPr algn="ctr"/>
            <a:r>
              <a:rPr kumimoji="1" lang="ja-JP" altLang="en-US" sz="1000" dirty="0" smtClean="0"/>
              <a:t>コンパイラ</a:t>
            </a:r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716016" y="1979258"/>
            <a:ext cx="720080" cy="3240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 smtClean="0"/>
              <a:t>その他の</a:t>
            </a:r>
            <a:endParaRPr lang="en-US" altLang="ja-JP" sz="1000" dirty="0"/>
          </a:p>
          <a:p>
            <a:pPr algn="ctr"/>
            <a:r>
              <a:rPr kumimoji="1" lang="ja-JP" altLang="en-US" sz="1000" dirty="0" smtClean="0"/>
              <a:t>コンパイラ</a:t>
            </a:r>
            <a:endParaRPr kumimoji="1" lang="ja-JP" altLang="en-US" sz="1000" dirty="0"/>
          </a:p>
        </p:txBody>
      </p:sp>
      <p:cxnSp>
        <p:nvCxnSpPr>
          <p:cNvPr id="21" name="直線矢印コネクタ 20"/>
          <p:cNvCxnSpPr>
            <a:stCxn id="15" idx="2"/>
            <a:endCxn id="18" idx="0"/>
          </p:cNvCxnSpPr>
          <p:nvPr/>
        </p:nvCxnSpPr>
        <p:spPr>
          <a:xfrm flipH="1">
            <a:off x="3491880" y="1780224"/>
            <a:ext cx="5308" cy="205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6" idx="2"/>
            <a:endCxn id="19" idx="0"/>
          </p:cNvCxnSpPr>
          <p:nvPr/>
        </p:nvCxnSpPr>
        <p:spPr>
          <a:xfrm flipH="1">
            <a:off x="4283967" y="1772816"/>
            <a:ext cx="5308" cy="20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20" idx="0"/>
          </p:cNvCxnSpPr>
          <p:nvPr/>
        </p:nvCxnSpPr>
        <p:spPr>
          <a:xfrm>
            <a:off x="5076056" y="1772816"/>
            <a:ext cx="0" cy="20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四角形吹き出し 23"/>
          <p:cNvSpPr/>
          <p:nvPr/>
        </p:nvSpPr>
        <p:spPr>
          <a:xfrm>
            <a:off x="5364088" y="2420888"/>
            <a:ext cx="1584176" cy="333619"/>
          </a:xfrm>
          <a:prstGeom prst="wedgeRectCallout">
            <a:avLst>
              <a:gd name="adj1" fmla="val -77997"/>
              <a:gd name="adj2" fmla="val -619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共通型システム</a:t>
            </a:r>
            <a:r>
              <a:rPr kumimoji="1" lang="en-US" altLang="ja-JP" sz="1000" dirty="0" smtClean="0"/>
              <a:t>(CTS):</a:t>
            </a:r>
          </a:p>
          <a:p>
            <a:pPr algn="ctr"/>
            <a:r>
              <a:rPr lang="ja-JP" altLang="en-US" sz="1000" dirty="0" smtClean="0"/>
              <a:t>言語間の相互運用を保証</a:t>
            </a:r>
            <a:endParaRPr kumimoji="1" lang="ja-JP" altLang="en-US" sz="1000" dirty="0"/>
          </a:p>
        </p:txBody>
      </p:sp>
      <p:sp>
        <p:nvSpPr>
          <p:cNvPr id="25" name="四角形吹き出し 24"/>
          <p:cNvSpPr/>
          <p:nvPr/>
        </p:nvSpPr>
        <p:spPr>
          <a:xfrm>
            <a:off x="2411760" y="3724339"/>
            <a:ext cx="1457429" cy="504056"/>
          </a:xfrm>
          <a:prstGeom prst="wedgeRectCallout">
            <a:avLst>
              <a:gd name="adj1" fmla="val 31782"/>
              <a:gd name="adj2" fmla="val -835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基本的なライブラリは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CLI</a:t>
            </a:r>
            <a:r>
              <a:rPr lang="ja-JP" altLang="en-US" sz="1000" dirty="0" smtClean="0"/>
              <a:t>規格の一部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（標準化されている）</a:t>
            </a:r>
            <a:endParaRPr kumimoji="1" lang="ja-JP" altLang="en-US" sz="1000" dirty="0"/>
          </a:p>
        </p:txBody>
      </p:sp>
      <p:sp>
        <p:nvSpPr>
          <p:cNvPr id="26" name="四角形吹き出し 25"/>
          <p:cNvSpPr/>
          <p:nvPr/>
        </p:nvSpPr>
        <p:spPr>
          <a:xfrm>
            <a:off x="5220072" y="3075044"/>
            <a:ext cx="1872208" cy="497972"/>
          </a:xfrm>
          <a:prstGeom prst="wedgeRectCallout">
            <a:avLst>
              <a:gd name="adj1" fmla="val -60182"/>
              <a:gd name="adj2" fmla="val -263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IL</a:t>
            </a:r>
            <a:r>
              <a:rPr kumimoji="1" lang="ja-JP" altLang="en-US" sz="1000" dirty="0" smtClean="0"/>
              <a:t> </a:t>
            </a:r>
            <a:r>
              <a:rPr kumimoji="1" lang="ja-JP" altLang="en-US" sz="1000" dirty="0" smtClean="0"/>
              <a:t>のネイティブコード化</a:t>
            </a:r>
            <a:r>
              <a:rPr kumimoji="1" lang="en-US" altLang="ja-JP" sz="1000" dirty="0" smtClean="0"/>
              <a:t>(JIT)</a:t>
            </a:r>
            <a:r>
              <a:rPr kumimoji="1" lang="ja-JP" altLang="en-US" sz="1000" dirty="0" smtClean="0"/>
              <a:t>や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ガベージコレクションなどの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機能を提供</a:t>
            </a:r>
            <a:endParaRPr kumimoji="1" lang="ja-JP" altLang="en-US" sz="1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43808" y="2492896"/>
            <a:ext cx="311551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/>
              <a:t>CLI</a:t>
            </a:r>
            <a:endParaRPr kumimoji="1" lang="ja-JP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721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979712" y="764704"/>
            <a:ext cx="2736304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1124744"/>
            <a:ext cx="504056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</a:p>
          <a:p>
            <a:pPr algn="ctr"/>
            <a:r>
              <a:rPr lang="ja-JP" altLang="en-US" sz="1000" dirty="0"/>
              <a:t>言語</a:t>
            </a:r>
            <a:endParaRPr kumimoji="1" lang="ja-JP" alt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771800" y="1124744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</a:p>
          <a:p>
            <a:pPr algn="ctr"/>
            <a:r>
              <a:rPr lang="ja-JP" altLang="en-US" sz="1000" dirty="0" smtClean="0"/>
              <a:t>仮想マシン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（</a:t>
            </a:r>
            <a:r>
              <a:rPr kumimoji="1" lang="en-US" altLang="ja-JP" sz="1000" dirty="0" smtClean="0"/>
              <a:t>JVM</a:t>
            </a:r>
            <a:r>
              <a:rPr kumimoji="1" lang="ja-JP" altLang="en-US" sz="1000" dirty="0" smtClean="0"/>
              <a:t>）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779912" y="836712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ME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79912" y="1232756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SE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779912" y="1628800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EE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7" name="左中かっこ 6"/>
          <p:cNvSpPr/>
          <p:nvPr/>
        </p:nvSpPr>
        <p:spPr>
          <a:xfrm>
            <a:off x="3563888" y="836712"/>
            <a:ext cx="216024" cy="10801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2" idx="3"/>
            <a:endCxn id="3" idx="1"/>
          </p:cNvCxnSpPr>
          <p:nvPr/>
        </p:nvCxnSpPr>
        <p:spPr>
          <a:xfrm>
            <a:off x="2627784" y="1376772"/>
            <a:ext cx="1440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626483" y="754446"/>
            <a:ext cx="353229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Java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79712" y="2112416"/>
            <a:ext cx="2736304" cy="6685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2184423"/>
            <a:ext cx="504056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</a:p>
          <a:p>
            <a:pPr algn="ctr"/>
            <a:r>
              <a:rPr lang="ja-JP" altLang="en-US" sz="1000" dirty="0"/>
              <a:t>言語</a:t>
            </a:r>
            <a:endParaRPr kumimoji="1" lang="ja-JP" alt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771800" y="2184423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Dalvik</a:t>
            </a:r>
          </a:p>
          <a:p>
            <a:pPr algn="ctr"/>
            <a:r>
              <a:rPr lang="ja-JP" altLang="en-US" sz="1000" dirty="0" smtClean="0"/>
              <a:t>仮想マシン</a:t>
            </a:r>
            <a:endParaRPr lang="en-US" altLang="ja-JP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779912" y="2184423"/>
            <a:ext cx="86409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Apache</a:t>
            </a:r>
          </a:p>
          <a:p>
            <a:pPr algn="ctr"/>
            <a:r>
              <a:rPr lang="en-US" altLang="ja-JP" sz="1000" dirty="0" smtClean="0"/>
              <a:t>Harmony</a:t>
            </a:r>
            <a:r>
              <a:rPr kumimoji="1" lang="ja-JP" altLang="en-US" sz="1000" dirty="0" smtClean="0"/>
              <a:t> </a:t>
            </a:r>
          </a:p>
        </p:txBody>
      </p:sp>
      <p:cxnSp>
        <p:nvCxnSpPr>
          <p:cNvPr id="19" name="直線コネクタ 18"/>
          <p:cNvCxnSpPr>
            <a:stCxn id="13" idx="3"/>
            <a:endCxn id="14" idx="1"/>
          </p:cNvCxnSpPr>
          <p:nvPr/>
        </p:nvCxnSpPr>
        <p:spPr>
          <a:xfrm>
            <a:off x="2627784" y="2436451"/>
            <a:ext cx="1440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365483" y="2122598"/>
            <a:ext cx="618878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Android</a:t>
            </a:r>
            <a:endParaRPr kumimoji="1" lang="ja-JP" altLang="en-US" sz="1200" dirty="0">
              <a:latin typeface="+mn-lt"/>
            </a:endParaRPr>
          </a:p>
        </p:txBody>
      </p:sp>
      <p:cxnSp>
        <p:nvCxnSpPr>
          <p:cNvPr id="21" name="直線コネクタ 20"/>
          <p:cNvCxnSpPr>
            <a:stCxn id="14" idx="3"/>
            <a:endCxn id="16" idx="1"/>
          </p:cNvCxnSpPr>
          <p:nvPr/>
        </p:nvCxnSpPr>
        <p:spPr>
          <a:xfrm>
            <a:off x="3563888" y="2436451"/>
            <a:ext cx="2160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924974" y="538113"/>
            <a:ext cx="77481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accent6"/>
                </a:solidFill>
                <a:latin typeface="+mn-lt"/>
              </a:rPr>
              <a:t>コンパイラー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71800" y="538113"/>
            <a:ext cx="7988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accent1"/>
                </a:solidFill>
                <a:latin typeface="+mn-lt"/>
              </a:rPr>
              <a:t>実行システム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92122" y="538113"/>
            <a:ext cx="5968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accent4"/>
                </a:solidFill>
                <a:latin typeface="+mn-lt"/>
              </a:rPr>
              <a:t>ライブラリ</a:t>
            </a:r>
          </a:p>
        </p:txBody>
      </p:sp>
    </p:spTree>
    <p:extLst>
      <p:ext uri="{BB962C8B-B14F-4D97-AF65-F5344CB8AC3E}">
        <p14:creationId xmlns:p14="http://schemas.microsoft.com/office/powerpoint/2010/main" val="37722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1979711" y="764704"/>
            <a:ext cx="3734321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1979712" y="2328439"/>
            <a:ext cx="3734320" cy="9671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1124744"/>
            <a:ext cx="504056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</a:p>
          <a:p>
            <a:pPr algn="ctr"/>
            <a:r>
              <a:rPr lang="ja-JP" altLang="en-US" sz="1000" dirty="0"/>
              <a:t>言語</a:t>
            </a:r>
            <a:endParaRPr kumimoji="1" lang="ja-JP" alt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861810" y="1124744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</a:p>
          <a:p>
            <a:pPr algn="ctr"/>
            <a:r>
              <a:rPr lang="ja-JP" altLang="en-US" sz="1000" dirty="0" smtClean="0"/>
              <a:t>仮想マシン</a:t>
            </a:r>
            <a:endParaRPr lang="en-US" altLang="ja-JP" sz="1000" dirty="0" smtClean="0"/>
          </a:p>
          <a:p>
            <a:pPr algn="ctr"/>
            <a:r>
              <a:rPr kumimoji="1" lang="ja-JP" altLang="en-US" sz="1000" dirty="0" smtClean="0"/>
              <a:t>（</a:t>
            </a:r>
            <a:r>
              <a:rPr kumimoji="1" lang="en-US" altLang="ja-JP" sz="1000" dirty="0" smtClean="0"/>
              <a:t>JVM</a:t>
            </a:r>
            <a:r>
              <a:rPr kumimoji="1" lang="ja-JP" altLang="en-US" sz="1000" dirty="0" smtClean="0"/>
              <a:t>）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740331" y="836712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ME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740331" y="1232756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SE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40331" y="1628800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EE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26483" y="754446"/>
            <a:ext cx="353229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Java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23728" y="2564904"/>
            <a:ext cx="504056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Java</a:t>
            </a:r>
          </a:p>
          <a:p>
            <a:pPr algn="ctr"/>
            <a:r>
              <a:rPr lang="ja-JP" altLang="en-US" sz="1000" dirty="0"/>
              <a:t>言語</a:t>
            </a:r>
            <a:endParaRPr kumimoji="1" lang="ja-JP" alt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861810" y="2564904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Dalvik</a:t>
            </a:r>
          </a:p>
          <a:p>
            <a:pPr algn="ctr"/>
            <a:r>
              <a:rPr lang="ja-JP" altLang="en-US" sz="1000" dirty="0" smtClean="0"/>
              <a:t>仮想マシン</a:t>
            </a:r>
            <a:endParaRPr lang="en-US" altLang="ja-JP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740331" y="2551449"/>
            <a:ext cx="86409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Apache</a:t>
            </a:r>
          </a:p>
          <a:p>
            <a:pPr algn="ctr"/>
            <a:r>
              <a:rPr lang="en-US" altLang="ja-JP" sz="1000" dirty="0" smtClean="0"/>
              <a:t>Harmony</a:t>
            </a:r>
            <a:r>
              <a:rPr kumimoji="1" lang="ja-JP" altLang="en-US" sz="1000" dirty="0" smtClean="0"/>
              <a:t>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65483" y="2503079"/>
            <a:ext cx="618878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Android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99992" y="3068960"/>
            <a:ext cx="121404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lt"/>
              </a:rPr>
              <a:t>Java SE</a:t>
            </a:r>
            <a:r>
              <a:rPr kumimoji="1" lang="ja-JP" altLang="en-US" sz="1000" dirty="0" smtClean="0">
                <a:latin typeface="+mn-lt"/>
              </a:rPr>
              <a:t>に近いけど別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190917" y="1661713"/>
            <a:ext cx="0" cy="858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195736" y="2071805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一緒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1792" y="1659520"/>
            <a:ext cx="17302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中間言語</a:t>
            </a:r>
            <a:r>
              <a:rPr kumimoji="1" lang="en-US" altLang="ja-JP" sz="1000" dirty="0" smtClean="0">
                <a:latin typeface="+mn-ea"/>
                <a:ea typeface="+mn-ea"/>
              </a:rPr>
              <a:t>:</a:t>
            </a:r>
            <a:r>
              <a:rPr kumimoji="1" lang="ja-JP" altLang="en-US" sz="1000" dirty="0" smtClean="0">
                <a:latin typeface="+mn-ea"/>
                <a:ea typeface="+mn-ea"/>
              </a:rPr>
              <a:t> </a:t>
            </a:r>
            <a:r>
              <a:rPr kumimoji="1" lang="en-US" altLang="ja-JP" sz="1000" dirty="0" smtClean="0">
                <a:latin typeface="+mn-ea"/>
                <a:ea typeface="+mn-ea"/>
              </a:rPr>
              <a:t>Java</a:t>
            </a:r>
            <a:r>
              <a:rPr kumimoji="1" lang="ja-JP" altLang="en-US" sz="1000" dirty="0" smtClean="0">
                <a:latin typeface="+mn-ea"/>
                <a:ea typeface="+mn-ea"/>
              </a:rPr>
              <a:t>バイトコード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61810" y="2324858"/>
            <a:ext cx="120762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中間言語</a:t>
            </a:r>
            <a:r>
              <a:rPr kumimoji="1" lang="en-US" altLang="ja-JP" sz="1000" dirty="0" smtClean="0">
                <a:latin typeface="+mn-ea"/>
                <a:ea typeface="+mn-ea"/>
              </a:rPr>
              <a:t>:</a:t>
            </a:r>
            <a:r>
              <a:rPr kumimoji="1" lang="ja-JP" altLang="en-US" sz="1000" dirty="0" smtClean="0">
                <a:latin typeface="+mn-ea"/>
                <a:ea typeface="+mn-ea"/>
              </a:rPr>
              <a:t> </a:t>
            </a:r>
            <a:r>
              <a:rPr kumimoji="1" lang="en-US" altLang="ja-JP" sz="1000" dirty="0" smtClean="0">
                <a:latin typeface="+mn-ea"/>
                <a:ea typeface="+mn-ea"/>
              </a:rPr>
              <a:t>.dex</a:t>
            </a:r>
            <a:r>
              <a:rPr kumimoji="1" lang="ja-JP" altLang="en-US" sz="1000" dirty="0" smtClean="0">
                <a:latin typeface="+mn-ea"/>
                <a:ea typeface="+mn-ea"/>
              </a:rPr>
              <a:t>形式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987824" y="1886111"/>
            <a:ext cx="0" cy="43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014737" y="2041763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ツールで変換可能</a:t>
            </a:r>
          </a:p>
        </p:txBody>
      </p:sp>
    </p:spTree>
    <p:extLst>
      <p:ext uri="{BB962C8B-B14F-4D97-AF65-F5344CB8AC3E}">
        <p14:creationId xmlns:p14="http://schemas.microsoft.com/office/powerpoint/2010/main" val="37222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979712" y="764704"/>
            <a:ext cx="2736304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836712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kumimoji="1" lang="ja-JP" alt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771800" y="1124744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CLR</a:t>
            </a:r>
            <a:endParaRPr kumimoji="1" lang="ja-JP" alt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779912" y="836712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Full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79912" y="1232756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Core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7" name="左中かっこ 6"/>
          <p:cNvSpPr/>
          <p:nvPr/>
        </p:nvSpPr>
        <p:spPr>
          <a:xfrm>
            <a:off x="3563888" y="836712"/>
            <a:ext cx="216024" cy="10801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07477" y="754446"/>
            <a:ext cx="117223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.NET</a:t>
            </a:r>
            <a:r>
              <a:rPr kumimoji="1" lang="ja-JP" altLang="en-US" sz="1200" dirty="0" smtClean="0">
                <a:latin typeface="+mn-lt"/>
              </a:rPr>
              <a:t> </a:t>
            </a:r>
            <a:r>
              <a:rPr kumimoji="1" lang="en-US" altLang="ja-JP" sz="1200" dirty="0" smtClean="0">
                <a:latin typeface="+mn-lt"/>
              </a:rPr>
              <a:t>Framework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79712" y="3356992"/>
            <a:ext cx="2736304" cy="14128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771800" y="3809480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CLR</a:t>
            </a:r>
            <a:r>
              <a:rPr kumimoji="1" lang="ja-JP" altLang="en-US" sz="1000" dirty="0" smtClean="0"/>
              <a:t>互換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仮想マシン</a:t>
            </a:r>
            <a:endParaRPr lang="en-US" altLang="ja-JP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3779912" y="3428999"/>
            <a:ext cx="86409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Full</a:t>
            </a:r>
          </a:p>
          <a:p>
            <a:pPr algn="ctr"/>
            <a:r>
              <a:rPr lang="ja-JP" altLang="en-US" sz="1000" dirty="0" smtClean="0"/>
              <a:t>プロファイル</a:t>
            </a:r>
            <a:endParaRPr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サブセット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44742" y="3356992"/>
            <a:ext cx="476660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Mono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24974" y="538113"/>
            <a:ext cx="77481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accent6"/>
                </a:solidFill>
                <a:latin typeface="+mn-lt"/>
              </a:rPr>
              <a:t>コンパイラー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71800" y="538113"/>
            <a:ext cx="7988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accent1"/>
                </a:solidFill>
                <a:latin typeface="+mn-lt"/>
              </a:rPr>
              <a:t>実行システム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92122" y="538113"/>
            <a:ext cx="59688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solidFill>
                  <a:schemeClr val="accent4"/>
                </a:solidFill>
                <a:latin typeface="+mn-lt"/>
              </a:rPr>
              <a:t>ライブラリ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61657" y="2034097"/>
            <a:ext cx="73865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Silverlight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24" name="左中かっこ 23"/>
          <p:cNvSpPr/>
          <p:nvPr/>
        </p:nvSpPr>
        <p:spPr>
          <a:xfrm flipH="1">
            <a:off x="2627783" y="836712"/>
            <a:ext cx="144015" cy="10801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123728" y="1111806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123728" y="1386900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F#</a:t>
            </a:r>
            <a:endParaRPr kumimoji="1" lang="ja-JP" altLang="en-US" sz="1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2275284" y="1646582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5400000">
            <a:off x="4068176" y="1518222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779912" y="4005062"/>
            <a:ext cx="864096" cy="308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Android</a:t>
            </a:r>
          </a:p>
          <a:p>
            <a:pPr algn="ctr"/>
            <a:r>
              <a:rPr lang="ja-JP" altLang="en-US" sz="1000" dirty="0"/>
              <a:t>プロファイル</a:t>
            </a:r>
            <a:endParaRPr kumimoji="1" lang="ja-JP" altLang="en-US" sz="10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3779912" y="4387453"/>
            <a:ext cx="864096" cy="308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iOS</a:t>
            </a:r>
          </a:p>
          <a:p>
            <a:pPr algn="ctr"/>
            <a:r>
              <a:rPr lang="ja-JP" altLang="en-US" sz="1000" dirty="0"/>
              <a:t>プロファイル</a:t>
            </a:r>
            <a:endParaRPr kumimoji="1" lang="ja-JP" altLang="en-US" sz="1000" dirty="0" smtClean="0"/>
          </a:p>
        </p:txBody>
      </p:sp>
      <p:sp>
        <p:nvSpPr>
          <p:cNvPr id="33" name="左中かっこ 32"/>
          <p:cNvSpPr/>
          <p:nvPr/>
        </p:nvSpPr>
        <p:spPr>
          <a:xfrm>
            <a:off x="3563887" y="3433029"/>
            <a:ext cx="252579" cy="126289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123728" y="3529485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kumimoji="1" lang="ja-JP" altLang="en-US" sz="1000" dirty="0" smtClean="0"/>
          </a:p>
        </p:txBody>
      </p:sp>
      <p:sp>
        <p:nvSpPr>
          <p:cNvPr id="35" name="左中かっこ 34"/>
          <p:cNvSpPr/>
          <p:nvPr/>
        </p:nvSpPr>
        <p:spPr>
          <a:xfrm flipH="1">
            <a:off x="2627783" y="3529485"/>
            <a:ext cx="144015" cy="10801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123728" y="3804579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kumimoji="1" lang="ja-JP" altLang="en-US" sz="1000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2123728" y="4079673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F#</a:t>
            </a:r>
            <a:endParaRPr kumimoji="1" lang="ja-JP" altLang="en-US" sz="10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 rot="5400000">
            <a:off x="2275284" y="4339355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979712" y="2060847"/>
            <a:ext cx="2736304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2123728" y="2132855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kumimoji="1" lang="ja-JP" altLang="en-US" sz="1000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2771800" y="2420887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Core</a:t>
            </a:r>
          </a:p>
          <a:p>
            <a:pPr algn="ctr"/>
            <a:r>
              <a:rPr kumimoji="1" lang="en-US" altLang="ja-JP" sz="1000" dirty="0" smtClean="0"/>
              <a:t>CLR</a:t>
            </a:r>
            <a:endParaRPr kumimoji="1" lang="ja-JP" altLang="en-US" sz="10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3779912" y="2528899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Silverlight</a:t>
            </a:r>
            <a:br>
              <a:rPr kumimoji="1" lang="en-US" altLang="ja-JP" sz="1000" dirty="0" smtClean="0"/>
            </a:br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44" name="左中かっこ 43"/>
          <p:cNvSpPr/>
          <p:nvPr/>
        </p:nvSpPr>
        <p:spPr>
          <a:xfrm>
            <a:off x="3563888" y="2528899"/>
            <a:ext cx="216024" cy="28803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左中かっこ 44"/>
          <p:cNvSpPr/>
          <p:nvPr/>
        </p:nvSpPr>
        <p:spPr>
          <a:xfrm flipH="1">
            <a:off x="2627783" y="2132855"/>
            <a:ext cx="144015" cy="108012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123728" y="2407949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kumimoji="1" lang="ja-JP" altLang="en-US" sz="10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123728" y="2683043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F#</a:t>
            </a:r>
            <a:endParaRPr kumimoji="1" lang="ja-JP" altLang="en-US" sz="10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 rot="5400000">
            <a:off x="2275284" y="2942725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54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1979712" y="764704"/>
            <a:ext cx="3024336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2123728" y="836712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kumimoji="1" lang="ja-JP" alt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863356" y="1124744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CLR</a:t>
            </a:r>
            <a:endParaRPr kumimoji="1" lang="ja-JP" altLang="en-US" sz="1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021372" y="836712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Full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021372" y="1232756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Core</a:t>
            </a:r>
          </a:p>
          <a:p>
            <a:pPr algn="ctr"/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07477" y="754446"/>
            <a:ext cx="117223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.NET</a:t>
            </a:r>
            <a:r>
              <a:rPr kumimoji="1" lang="ja-JP" altLang="en-US" sz="1200" dirty="0" smtClean="0">
                <a:latin typeface="+mn-lt"/>
              </a:rPr>
              <a:t> </a:t>
            </a:r>
            <a:r>
              <a:rPr kumimoji="1" lang="en-US" altLang="ja-JP" sz="1200" dirty="0" smtClean="0">
                <a:latin typeface="+mn-lt"/>
              </a:rPr>
              <a:t>Framework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79712" y="3356992"/>
            <a:ext cx="3024336" cy="14128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863356" y="3809480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CLR</a:t>
            </a:r>
            <a:r>
              <a:rPr kumimoji="1" lang="ja-JP" altLang="en-US" sz="1000" dirty="0" smtClean="0"/>
              <a:t>互換</a:t>
            </a:r>
            <a:endParaRPr kumimoji="1" lang="en-US" altLang="ja-JP" sz="1000" dirty="0" smtClean="0"/>
          </a:p>
          <a:p>
            <a:pPr algn="ctr"/>
            <a:r>
              <a:rPr lang="ja-JP" altLang="en-US" sz="1000" dirty="0" smtClean="0"/>
              <a:t>仮想マシン</a:t>
            </a:r>
            <a:endParaRPr lang="en-US" altLang="ja-JP" sz="10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021372" y="3428999"/>
            <a:ext cx="86409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Full</a:t>
            </a:r>
          </a:p>
          <a:p>
            <a:pPr algn="ctr"/>
            <a:r>
              <a:rPr lang="ja-JP" altLang="en-US" sz="1000" dirty="0" smtClean="0"/>
              <a:t>プロファイル</a:t>
            </a:r>
            <a:endParaRPr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ja-JP" altLang="en-US" sz="1000" dirty="0" smtClean="0"/>
              <a:t>サブセット</a:t>
            </a:r>
            <a:r>
              <a:rPr kumimoji="1" lang="en-US" altLang="ja-JP" sz="1000" dirty="0" smtClean="0"/>
              <a:t>)</a:t>
            </a:r>
            <a:endParaRPr kumimoji="1" lang="ja-JP" altLang="en-US" sz="10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444742" y="3356992"/>
            <a:ext cx="476660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Mono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61657" y="2034097"/>
            <a:ext cx="738655" cy="2573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200" dirty="0" smtClean="0">
                <a:latin typeface="+mn-lt"/>
              </a:rPr>
              <a:t>Silverlight</a:t>
            </a:r>
            <a:endParaRPr kumimoji="1" lang="ja-JP" altLang="en-US" sz="1200" dirty="0">
              <a:latin typeface="+mn-lt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123728" y="1111806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123728" y="1386900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F#</a:t>
            </a:r>
            <a:endParaRPr kumimoji="1" lang="ja-JP" altLang="en-US" sz="10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 rot="5400000">
            <a:off x="2275284" y="1646582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5400000">
            <a:off x="4309636" y="1518222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021372" y="4005062"/>
            <a:ext cx="864096" cy="308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Android</a:t>
            </a:r>
          </a:p>
          <a:p>
            <a:pPr algn="ctr"/>
            <a:r>
              <a:rPr lang="ja-JP" altLang="en-US" sz="1000" dirty="0"/>
              <a:t>プロファイル</a:t>
            </a:r>
            <a:endParaRPr kumimoji="1" lang="ja-JP" altLang="en-US" sz="10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4021372" y="4387453"/>
            <a:ext cx="864096" cy="3084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iOS</a:t>
            </a:r>
          </a:p>
          <a:p>
            <a:pPr algn="ctr"/>
            <a:r>
              <a:rPr lang="ja-JP" altLang="en-US" sz="1000" dirty="0"/>
              <a:t>プロファイル</a:t>
            </a:r>
            <a:endParaRPr kumimoji="1" lang="ja-JP" altLang="en-US" sz="1000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2123728" y="3529485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kumimoji="1" lang="ja-JP" altLang="en-US" sz="1000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2123728" y="3804579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kumimoji="1" lang="ja-JP" altLang="en-US" sz="1000" dirty="0" smtClean="0"/>
          </a:p>
        </p:txBody>
      </p:sp>
      <p:sp>
        <p:nvSpPr>
          <p:cNvPr id="37" name="正方形/長方形 36"/>
          <p:cNvSpPr/>
          <p:nvPr/>
        </p:nvSpPr>
        <p:spPr>
          <a:xfrm>
            <a:off x="2123728" y="4079673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F#</a:t>
            </a:r>
            <a:endParaRPr kumimoji="1" lang="ja-JP" altLang="en-US" sz="10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 rot="5400000">
            <a:off x="2275284" y="4339355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979712" y="2060847"/>
            <a:ext cx="3024336" cy="12241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2123728" y="2132855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C#</a:t>
            </a:r>
            <a:endParaRPr kumimoji="1" lang="ja-JP" altLang="en-US" sz="1000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2863356" y="2420887"/>
            <a:ext cx="79208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Core</a:t>
            </a:r>
          </a:p>
          <a:p>
            <a:pPr algn="ctr"/>
            <a:r>
              <a:rPr kumimoji="1" lang="en-US" altLang="ja-JP" sz="1000" dirty="0" smtClean="0"/>
              <a:t>CLR</a:t>
            </a:r>
            <a:endParaRPr kumimoji="1" lang="ja-JP" altLang="en-US" sz="10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4021372" y="2528899"/>
            <a:ext cx="86409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Silverlight</a:t>
            </a:r>
            <a:br>
              <a:rPr kumimoji="1" lang="en-US" altLang="ja-JP" sz="1000" dirty="0" smtClean="0"/>
            </a:br>
            <a:r>
              <a:rPr kumimoji="1" lang="ja-JP" altLang="en-US" sz="1000" dirty="0" smtClean="0"/>
              <a:t>プロファイル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2123728" y="2407949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VB</a:t>
            </a:r>
            <a:endParaRPr kumimoji="1" lang="ja-JP" altLang="en-US" sz="10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123728" y="2683043"/>
            <a:ext cx="504056" cy="2160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F#</a:t>
            </a:r>
            <a:endParaRPr kumimoji="1" lang="ja-JP" altLang="en-US" sz="10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 rot="5400000">
            <a:off x="2275284" y="2942725"/>
            <a:ext cx="20094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…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191468" y="4829432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一緒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072320" y="692696"/>
            <a:ext cx="627472" cy="41367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861810" y="4829432"/>
            <a:ext cx="896972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規格は一緒</a:t>
            </a:r>
            <a:endParaRPr kumimoji="1" lang="en-US" altLang="ja-JP" sz="1000" dirty="0" smtClean="0">
              <a:latin typeface="+mn-ea"/>
              <a:ea typeface="+mn-ea"/>
            </a:endParaRPr>
          </a:p>
          <a:p>
            <a:r>
              <a:rPr lang="ja-JP" altLang="en-US" sz="1000" dirty="0" smtClean="0">
                <a:latin typeface="+mn-ea"/>
                <a:ea typeface="+mn-ea"/>
              </a:rPr>
              <a:t>性能チューニングの差あり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807848" y="692696"/>
            <a:ext cx="908064" cy="413673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" name="円/楕円 8"/>
          <p:cNvSpPr/>
          <p:nvPr/>
        </p:nvSpPr>
        <p:spPr>
          <a:xfrm>
            <a:off x="3851920" y="692696"/>
            <a:ext cx="1224136" cy="2262853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3" name="右矢印 12"/>
          <p:cNvSpPr/>
          <p:nvPr/>
        </p:nvSpPr>
        <p:spPr>
          <a:xfrm>
            <a:off x="4968295" y="1731989"/>
            <a:ext cx="636131" cy="30210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01356" y="1597531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共通部分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5639778" y="1625551"/>
            <a:ext cx="864096" cy="503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Portable</a:t>
            </a:r>
          </a:p>
          <a:p>
            <a:pPr algn="ctr"/>
            <a:r>
              <a:rPr lang="en-US" altLang="ja-JP" sz="1000" dirty="0" smtClean="0"/>
              <a:t>Class</a:t>
            </a:r>
          </a:p>
          <a:p>
            <a:pPr algn="ctr"/>
            <a:r>
              <a:rPr kumimoji="1" lang="en-US" altLang="ja-JP" sz="1000" dirty="0" smtClean="0"/>
              <a:t>Librar</a:t>
            </a:r>
            <a:r>
              <a:rPr kumimoji="1" lang="en-US" altLang="ja-JP" sz="1000" dirty="0"/>
              <a:t>y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6218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56" y="1052736"/>
            <a:ext cx="938241" cy="93824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5"/>
            <a:ext cx="938241" cy="93824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948964" y="89815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開発機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24376" y="898153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配布先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55426" y="2011045"/>
            <a:ext cx="136953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 smtClean="0">
                <a:latin typeface="+mn-ea"/>
                <a:ea typeface="+mn-ea"/>
              </a:rPr>
              <a:t>.NET</a:t>
            </a:r>
            <a:r>
              <a:rPr kumimoji="1" lang="ja-JP" altLang="en-US" sz="1000" dirty="0" smtClean="0">
                <a:latin typeface="+mn-ea"/>
                <a:ea typeface="+mn-ea"/>
              </a:rPr>
              <a:t> </a:t>
            </a:r>
            <a:r>
              <a:rPr kumimoji="1" lang="en-US" altLang="ja-JP" sz="1000" dirty="0" smtClean="0">
                <a:latin typeface="+mn-ea"/>
                <a:ea typeface="+mn-ea"/>
              </a:rPr>
              <a:t>Framework</a:t>
            </a:r>
            <a:r>
              <a:rPr kumimoji="1" lang="ja-JP" altLang="en-US" sz="1000" dirty="0" smtClean="0">
                <a:latin typeface="+mn-ea"/>
                <a:ea typeface="+mn-ea"/>
              </a:rPr>
              <a:t> </a:t>
            </a:r>
            <a:r>
              <a:rPr lang="en-US" altLang="ja-JP" sz="1000" dirty="0">
                <a:latin typeface="+mn-ea"/>
                <a:ea typeface="+mn-ea"/>
              </a:rPr>
              <a:t>3</a:t>
            </a:r>
            <a:r>
              <a:rPr lang="en-US" altLang="ja-JP" sz="1000" dirty="0" smtClean="0">
                <a:latin typeface="+mn-ea"/>
                <a:ea typeface="+mn-ea"/>
              </a:rPr>
              <a:t>.5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68321" y="2011045"/>
            <a:ext cx="1369533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+mn-ea"/>
                <a:ea typeface="+mn-ea"/>
              </a:rPr>
              <a:t>.NET</a:t>
            </a:r>
            <a:r>
              <a:rPr kumimoji="1" lang="ja-JP" altLang="en-US" sz="1000" dirty="0" smtClean="0">
                <a:latin typeface="+mn-ea"/>
                <a:ea typeface="+mn-ea"/>
              </a:rPr>
              <a:t> </a:t>
            </a:r>
            <a:r>
              <a:rPr kumimoji="1" lang="en-US" altLang="ja-JP" sz="1000" dirty="0" smtClean="0">
                <a:latin typeface="+mn-ea"/>
                <a:ea typeface="+mn-ea"/>
              </a:rPr>
              <a:t>Framework</a:t>
            </a:r>
            <a:r>
              <a:rPr kumimoji="1" lang="ja-JP" altLang="en-US" sz="1000" dirty="0" smtClean="0">
                <a:latin typeface="+mn-ea"/>
                <a:ea typeface="+mn-ea"/>
              </a:rPr>
              <a:t> </a:t>
            </a:r>
            <a:r>
              <a:rPr kumimoji="1" lang="en-US" altLang="ja-JP" sz="1000" dirty="0" smtClean="0">
                <a:latin typeface="+mn-ea"/>
                <a:ea typeface="+mn-ea"/>
              </a:rPr>
              <a:t>3.5</a:t>
            </a:r>
          </a:p>
          <a:p>
            <a:pPr algn="ctr"/>
            <a:r>
              <a:rPr lang="en-US" altLang="ja-JP" sz="1000" dirty="0" smtClean="0">
                <a:latin typeface="+mn-ea"/>
                <a:ea typeface="+mn-ea"/>
              </a:rPr>
              <a:t>Client Profile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0518" y="2298298"/>
            <a:ext cx="20476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HttpUtility</a:t>
            </a:r>
            <a:r>
              <a:rPr lang="en-US" altLang="ja-JP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.HtmlEncode(str);</a:t>
            </a:r>
            <a:endParaRPr lang="en-US" altLang="ja-JP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1384623" y="2636912"/>
            <a:ext cx="1369533" cy="360040"/>
          </a:xfrm>
          <a:prstGeom prst="wedgeRectCallout">
            <a:avLst>
              <a:gd name="adj1" fmla="val -20833"/>
              <a:gd name="adj2" fmla="val -882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smtClean="0"/>
              <a:t>System.Web.dll</a:t>
            </a:r>
            <a:r>
              <a:rPr kumimoji="1" lang="ja-JP" altLang="en-US" sz="1000" dirty="0" smtClean="0"/>
              <a:t>で定義</a:t>
            </a:r>
            <a:endParaRPr lang="en-US" altLang="ja-JP" sz="1000" dirty="0"/>
          </a:p>
          <a:p>
            <a:pPr algn="ctr"/>
            <a:r>
              <a:rPr kumimoji="1" lang="en-US" altLang="ja-JP" sz="1000" dirty="0" smtClean="0"/>
              <a:t>Client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Profile</a:t>
            </a:r>
            <a:r>
              <a:rPr kumimoji="1" lang="ja-JP" altLang="en-US" sz="1000" dirty="0" smtClean="0"/>
              <a:t>には</a:t>
            </a:r>
            <a:r>
              <a:rPr kumimoji="1" lang="ja-JP" altLang="en-US" sz="1000" dirty="0" smtClean="0"/>
              <a:t>ない</a:t>
            </a:r>
            <a:endParaRPr kumimoji="1" lang="en-US" altLang="ja-JP" sz="1000" dirty="0" smtClean="0"/>
          </a:p>
        </p:txBody>
      </p:sp>
      <p:sp>
        <p:nvSpPr>
          <p:cNvPr id="14" name="右矢印 13"/>
          <p:cNvSpPr/>
          <p:nvPr/>
        </p:nvSpPr>
        <p:spPr>
          <a:xfrm>
            <a:off x="3298121" y="2237636"/>
            <a:ext cx="625807" cy="28725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98200" y="1934100"/>
            <a:ext cx="457424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+mn-ea"/>
                <a:ea typeface="+mn-ea"/>
              </a:rPr>
              <a:t>配布・</a:t>
            </a:r>
            <a:endParaRPr kumimoji="1" lang="en-US" altLang="ja-JP" sz="1000" dirty="0" smtClean="0">
              <a:latin typeface="+mn-ea"/>
              <a:ea typeface="+mn-ea"/>
            </a:endParaRPr>
          </a:p>
          <a:p>
            <a:pPr algn="ctr"/>
            <a:r>
              <a:rPr lang="ja-JP" altLang="en-US" sz="1000" dirty="0">
                <a:latin typeface="+mn-ea"/>
                <a:ea typeface="+mn-ea"/>
              </a:rPr>
              <a:t>実行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  <p:sp>
        <p:nvSpPr>
          <p:cNvPr id="16" name="爆発 1 15"/>
          <p:cNvSpPr/>
          <p:nvPr/>
        </p:nvSpPr>
        <p:spPr>
          <a:xfrm>
            <a:off x="4009671" y="2333719"/>
            <a:ext cx="1584176" cy="720080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97702" y="2491202"/>
            <a:ext cx="109862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HttpUtility</a:t>
            </a:r>
          </a:p>
          <a:p>
            <a:r>
              <a:rPr lang="ja-JP" altLang="en-US" sz="1000" dirty="0" smtClean="0">
                <a:latin typeface="+mn-ea"/>
                <a:ea typeface="+mn-ea"/>
              </a:rPr>
              <a:t>が見つかりません</a:t>
            </a:r>
            <a:endParaRPr kumimoji="1" lang="ja-JP" altLang="en-US" sz="1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97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990725"/>
            <a:ext cx="6810375" cy="287655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3491880" y="4509120"/>
            <a:ext cx="43924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81025"/>
            <a:ext cx="7953375" cy="5695950"/>
          </a:xfrm>
          <a:prstGeom prst="rect">
            <a:avLst/>
          </a:prstGeom>
        </p:spPr>
      </p:pic>
      <p:cxnSp>
        <p:nvCxnSpPr>
          <p:cNvPr id="3" name="直線コネクタ 2"/>
          <p:cNvCxnSpPr/>
          <p:nvPr/>
        </p:nvCxnSpPr>
        <p:spPr>
          <a:xfrm>
            <a:off x="2915816" y="4365104"/>
            <a:ext cx="20882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915816" y="1988840"/>
            <a:ext cx="20882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四角形吹き出し 5"/>
          <p:cNvSpPr/>
          <p:nvPr/>
        </p:nvSpPr>
        <p:spPr>
          <a:xfrm>
            <a:off x="5148064" y="4221088"/>
            <a:ext cx="792088" cy="216024"/>
          </a:xfrm>
          <a:prstGeom prst="wedgeRectCallout">
            <a:avLst>
              <a:gd name="adj1" fmla="val -67731"/>
              <a:gd name="adj2" fmla="val -389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 smtClean="0"/>
              <a:t>中身空っぽ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59932" y="5593061"/>
            <a:ext cx="4246924" cy="2265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pPr lvl="0" algn="ctr"/>
            <a:r>
              <a:rPr lang="ja-JP" altLang="en-US" sz="1000" dirty="0" smtClean="0">
                <a:solidFill>
                  <a:prstClr val="black"/>
                </a:solidFill>
                <a:latin typeface="Segoe UI"/>
                <a:ea typeface="メイリオ"/>
              </a:rPr>
              <a:t>参照アセンブリ ＝ 型情報（</a:t>
            </a:r>
            <a:r>
              <a:rPr lang="ja-JP" altLang="en-US" sz="1000" dirty="0">
                <a:solidFill>
                  <a:prstClr val="black"/>
                </a:solidFill>
                <a:latin typeface="Segoe UI"/>
                <a:ea typeface="メイリオ"/>
              </a:rPr>
              <a:t>型とメンバーの</a:t>
            </a:r>
            <a:r>
              <a:rPr lang="ja-JP" altLang="en-US" sz="1000" dirty="0" smtClean="0">
                <a:solidFill>
                  <a:prstClr val="black"/>
                </a:solidFill>
                <a:latin typeface="Segoe UI"/>
                <a:ea typeface="メイリオ"/>
              </a:rPr>
              <a:t>定義）だけ入ったアセンブリ</a:t>
            </a:r>
            <a:endParaRPr lang="ja-JP" altLang="en-US" sz="1000" dirty="0">
              <a:solidFill>
                <a:prstClr val="black"/>
              </a:solidFill>
              <a:latin typeface="Segoe UI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7227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315</Words>
  <Application>Microsoft Office PowerPoint</Application>
  <PresentationFormat>画面に合わせる (4:3)</PresentationFormat>
  <Paragraphs>163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メイリオ</vt:lpstr>
      <vt:lpstr>Arial</vt:lpstr>
      <vt:lpstr>Calibri</vt:lpstr>
      <vt:lpstr>Consolas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岩永信之</cp:lastModifiedBy>
  <cp:revision>233</cp:revision>
  <dcterms:created xsi:type="dcterms:W3CDTF">2002-08-05T12:08:03Z</dcterms:created>
  <dcterms:modified xsi:type="dcterms:W3CDTF">2013-04-07T12:30:18Z</dcterms:modified>
</cp:coreProperties>
</file>