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5" r:id="rId2"/>
    <p:sldId id="271" r:id="rId3"/>
    <p:sldId id="272" r:id="rId4"/>
    <p:sldId id="281" r:id="rId5"/>
    <p:sldId id="273" r:id="rId6"/>
    <p:sldId id="316" r:id="rId7"/>
    <p:sldId id="319" r:id="rId8"/>
    <p:sldId id="320" r:id="rId9"/>
    <p:sldId id="321" r:id="rId10"/>
    <p:sldId id="296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317" r:id="rId19"/>
    <p:sldId id="318" r:id="rId2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データ処理" id="{E4EDBD16-FBD8-4203-B4B2-B4B33484280C}">
          <p14:sldIdLst>
            <p14:sldId id="271"/>
            <p14:sldId id="272"/>
            <p14:sldId id="281"/>
            <p14:sldId id="273"/>
            <p14:sldId id="316"/>
            <p14:sldId id="319"/>
          </p14:sldIdLst>
        </p14:section>
        <p14:section name="LINQ" id="{F381F4C2-F783-49CA-9F06-3A7E6FE87809}">
          <p14:sldIdLst>
            <p14:sldId id="320"/>
            <p14:sldId id="321"/>
            <p14:sldId id="296"/>
            <p14:sldId id="293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O/R マッパー" id="{8CED4302-2753-4159-A81E-1ADEA9D70474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0000FF"/>
    <a:srgbClr val="2B91AF"/>
    <a:srgbClr val="0000C0"/>
    <a:srgbClr val="C0C0C0"/>
    <a:srgbClr val="C8C8C8"/>
    <a:srgbClr val="99FF99"/>
    <a:srgbClr val="99FFCC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>
        <p:scale>
          <a:sx n="80" d="100"/>
          <a:sy n="80" d="100"/>
        </p:scale>
        <p:origin x="136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0E989-D127-438D-BCC5-7F9ED2FAAA3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89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中かっこ 1"/>
          <p:cNvSpPr/>
          <p:nvPr/>
        </p:nvSpPr>
        <p:spPr>
          <a:xfrm rot="5400000">
            <a:off x="-414554" y="220898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15567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9552" y="191683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9552" y="227687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39552" y="263691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39552" y="299695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633263" y="33533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1" name="中かっこ 10"/>
          <p:cNvSpPr/>
          <p:nvPr/>
        </p:nvSpPr>
        <p:spPr>
          <a:xfrm rot="5400000">
            <a:off x="2573778" y="223215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99892" y="1003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527884" y="157996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27884" y="194000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527884" y="230004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527884" y="266008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527884" y="302012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 rot="5400000">
            <a:off x="3621595" y="33765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3688" y="908720"/>
            <a:ext cx="1296144" cy="308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71026" y="545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873440" y="1021378"/>
            <a:ext cx="1041505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22" name="右矢印​​ 21"/>
          <p:cNvSpPr/>
          <p:nvPr/>
        </p:nvSpPr>
        <p:spPr>
          <a:xfrm>
            <a:off x="1367644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​​ 22"/>
          <p:cNvSpPr/>
          <p:nvPr/>
        </p:nvSpPr>
        <p:spPr>
          <a:xfrm>
            <a:off x="3189505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中かっこ 22"/>
          <p:cNvSpPr/>
          <p:nvPr/>
        </p:nvSpPr>
        <p:spPr>
          <a:xfrm rot="5400000">
            <a:off x="-414554" y="220898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560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9552" y="15567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39552" y="191683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39552" y="227687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39552" y="263691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39552" y="299695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5400000">
            <a:off x="633263" y="33533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1" name="中かっこ 30"/>
          <p:cNvSpPr/>
          <p:nvPr/>
        </p:nvSpPr>
        <p:spPr>
          <a:xfrm rot="5400000">
            <a:off x="2573778" y="223215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99892" y="1003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527884" y="157996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527884" y="194000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527884" y="230004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3527884" y="266008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527884" y="302012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 rot="5400000">
            <a:off x="3621595" y="33765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763688" y="908720"/>
            <a:ext cx="1296144" cy="308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71026" y="545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873440" y="1021378"/>
            <a:ext cx="1041505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奇数</a:t>
            </a:r>
            <a:endParaRPr kumimoji="1" lang="ja-JP" altLang="en-US" dirty="0"/>
          </a:p>
        </p:txBody>
      </p:sp>
      <p:sp>
        <p:nvSpPr>
          <p:cNvPr id="42" name="右矢印​​ 41"/>
          <p:cNvSpPr/>
          <p:nvPr/>
        </p:nvSpPr>
        <p:spPr>
          <a:xfrm>
            <a:off x="1367644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​​ 42"/>
          <p:cNvSpPr/>
          <p:nvPr/>
        </p:nvSpPr>
        <p:spPr>
          <a:xfrm>
            <a:off x="3189505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052590" y="155679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2052590" y="1916832"/>
            <a:ext cx="718339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2052590" y="227687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052590" y="2636912"/>
            <a:ext cx="718339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052590" y="299695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中かっこ 1"/>
          <p:cNvSpPr/>
          <p:nvPr/>
        </p:nvSpPr>
        <p:spPr>
          <a:xfrm rot="5400000">
            <a:off x="-414554" y="220898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633263" y="33533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1" name="中かっこ 10"/>
          <p:cNvSpPr/>
          <p:nvPr/>
        </p:nvSpPr>
        <p:spPr>
          <a:xfrm rot="5400000">
            <a:off x="2573778" y="223215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99892" y="1003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527884" y="157996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527884" y="194000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527884" y="230004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527884" y="266008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527884" y="302012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5400000">
            <a:off x="3621595" y="33765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3688" y="908720"/>
            <a:ext cx="1296144" cy="308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71026" y="545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加工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873440" y="1021378"/>
            <a:ext cx="1041505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二乗</a:t>
            </a:r>
            <a:endParaRPr kumimoji="1" lang="ja-JP" altLang="en-US" dirty="0"/>
          </a:p>
        </p:txBody>
      </p:sp>
      <p:sp>
        <p:nvSpPr>
          <p:cNvPr id="22" name="右矢印​​ 21"/>
          <p:cNvSpPr/>
          <p:nvPr/>
        </p:nvSpPr>
        <p:spPr>
          <a:xfrm>
            <a:off x="1367644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​​ 22"/>
          <p:cNvSpPr/>
          <p:nvPr/>
        </p:nvSpPr>
        <p:spPr>
          <a:xfrm>
            <a:off x="3189505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39552" y="15567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9552" y="191683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39552" y="227687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39552" y="263691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39552" y="299695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52590" y="15567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1×1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052590" y="191683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2×2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2052590" y="227687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3×3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052590" y="263691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4×4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52590" y="299695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5×5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68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中かっこ 1"/>
          <p:cNvSpPr/>
          <p:nvPr/>
        </p:nvSpPr>
        <p:spPr>
          <a:xfrm rot="5400000">
            <a:off x="-414554" y="2208988"/>
            <a:ext cx="26642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3888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527884" y="2300042"/>
            <a:ext cx="718339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21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3688" y="908720"/>
            <a:ext cx="1296144" cy="308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71026" y="545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873440" y="1021378"/>
            <a:ext cx="1041505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和</a:t>
            </a:r>
            <a:endParaRPr kumimoji="1" lang="ja-JP" altLang="en-US" dirty="0"/>
          </a:p>
        </p:txBody>
      </p:sp>
      <p:sp>
        <p:nvSpPr>
          <p:cNvPr id="22" name="右矢印​​ 21"/>
          <p:cNvSpPr/>
          <p:nvPr/>
        </p:nvSpPr>
        <p:spPr>
          <a:xfrm>
            <a:off x="1367644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​​ 22"/>
          <p:cNvSpPr/>
          <p:nvPr/>
        </p:nvSpPr>
        <p:spPr>
          <a:xfrm>
            <a:off x="3189505" y="2300042"/>
            <a:ext cx="252028" cy="336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39552" y="15567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9552" y="191683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39552" y="227687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39552" y="263691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39552" y="299695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907704" y="155679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907704" y="191683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1+2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907704" y="227687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3+3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907704" y="263691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6+4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907704" y="299695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10+5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3356992"/>
            <a:ext cx="718339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907704" y="3356992"/>
            <a:ext cx="93610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15+6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73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923928" y="2060848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99792" y="270892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99792" y="306896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99792" y="3432051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99792" y="378904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99792" y="414908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2794374" y="4487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9" name="中かっこ 8"/>
          <p:cNvSpPr/>
          <p:nvPr/>
        </p:nvSpPr>
        <p:spPr>
          <a:xfrm rot="5400000">
            <a:off x="1781689" y="3302988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491881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11960" y="270892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211960" y="3068960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11960" y="3432051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211960" y="3789040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211960" y="414908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95936" y="2132856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奇数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5292080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3541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652120" y="270892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652120" y="306896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52120" y="3432051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652120" y="378904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52120" y="414908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 rot="5400000">
            <a:off x="5746702" y="4487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6" name="中かっこ 25"/>
          <p:cNvSpPr/>
          <p:nvPr/>
        </p:nvSpPr>
        <p:spPr>
          <a:xfrm rot="5400000">
            <a:off x="4734017" y="3302988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5869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48834" y="1691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270539" y="44874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54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923928" y="2060848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99792" y="270892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99792" y="306896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99792" y="3432051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99792" y="378904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99792" y="414908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2794374" y="4487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9" name="中かっこ 8"/>
          <p:cNvSpPr/>
          <p:nvPr/>
        </p:nvSpPr>
        <p:spPr>
          <a:xfrm rot="5400000">
            <a:off x="1781689" y="3302988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491881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39952" y="270892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1×1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139952" y="306896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r>
              <a:rPr lang="en-US" altLang="ja-JP" dirty="0" smtClean="0">
                <a:solidFill>
                  <a:schemeClr val="tx1"/>
                </a:solidFill>
              </a:rPr>
              <a:t>×2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9952" y="3432051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r>
              <a:rPr lang="en-US" altLang="ja-JP" dirty="0" smtClean="0">
                <a:solidFill>
                  <a:schemeClr val="tx1"/>
                </a:solidFill>
              </a:rPr>
              <a:t>×3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139952" y="378904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×4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139952" y="414908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r>
              <a:rPr lang="en-US" altLang="ja-JP" dirty="0" smtClean="0">
                <a:solidFill>
                  <a:schemeClr val="tx1"/>
                </a:solidFill>
              </a:rPr>
              <a:t>×5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95936" y="2132856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二乗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5292080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3541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652120" y="270892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652120" y="306896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52120" y="3432051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652120" y="378904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52120" y="4149080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 rot="5400000">
            <a:off x="5746702" y="4487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6" name="中かっこ 25"/>
          <p:cNvSpPr/>
          <p:nvPr/>
        </p:nvSpPr>
        <p:spPr>
          <a:xfrm rot="5400000">
            <a:off x="4734017" y="3302988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5869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48834" y="1691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加工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270539" y="44874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59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923928" y="2060848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99792" y="270892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99792" y="306896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99792" y="3432051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99792" y="378904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99792" y="414908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中かっこ 8"/>
          <p:cNvSpPr/>
          <p:nvPr/>
        </p:nvSpPr>
        <p:spPr>
          <a:xfrm rot="5400000">
            <a:off x="1781689" y="3302988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491881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39952" y="270892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139952" y="306896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＋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9952" y="3432051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＋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139952" y="378904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r>
              <a:rPr lang="ja-JP" altLang="en-US" dirty="0" smtClean="0">
                <a:solidFill>
                  <a:schemeClr val="tx1"/>
                </a:solidFill>
              </a:rPr>
              <a:t>＋</a:t>
            </a:r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139952" y="414908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15</a:t>
            </a:r>
            <a:r>
              <a:rPr kumimoji="1" lang="ja-JP" altLang="en-US" dirty="0" smtClean="0">
                <a:solidFill>
                  <a:schemeClr val="tx1"/>
                </a:solidFill>
              </a:rPr>
              <a:t>＋</a:t>
            </a:r>
            <a:r>
              <a:rPr kumimoji="1"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95936" y="2132856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和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5292080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3541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52120" y="3432051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586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48834" y="1691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270539" y="44874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699792" y="450912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05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724128" y="1998643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96136" y="2646715"/>
            <a:ext cx="10801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96136" y="3006755"/>
            <a:ext cx="10801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25</a:t>
            </a:r>
            <a:r>
              <a:rPr lang="ja-JP" altLang="en-US" dirty="0" smtClean="0">
                <a:solidFill>
                  <a:schemeClr val="tx1"/>
                </a:solidFill>
              </a:rPr>
              <a:t>＋</a:t>
            </a:r>
            <a:r>
              <a:rPr lang="en-US" altLang="ja-JP" dirty="0" smtClean="0">
                <a:solidFill>
                  <a:schemeClr val="tx1"/>
                </a:solidFill>
              </a:rPr>
              <a:t>49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6136" y="3369846"/>
            <a:ext cx="10801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74</a:t>
            </a:r>
            <a:r>
              <a:rPr lang="ja-JP" altLang="en-US" dirty="0" smtClean="0">
                <a:solidFill>
                  <a:schemeClr val="tx1"/>
                </a:solidFill>
              </a:rPr>
              <a:t>＋</a:t>
            </a:r>
            <a:r>
              <a:rPr lang="en-US" altLang="ja-JP" dirty="0" smtClean="0">
                <a:solidFill>
                  <a:schemeClr val="tx1"/>
                </a:solidFill>
              </a:rPr>
              <a:t>81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6136" y="2070651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和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6948265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08304" y="3432051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155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82053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49034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403648" y="1998643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95536" y="2646715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95536" y="3006755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95536" y="3369846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95536" y="3726835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95536" y="4086875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 rot="5400000">
            <a:off x="490118" y="442523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4" name="中かっこ 33"/>
          <p:cNvSpPr/>
          <p:nvPr/>
        </p:nvSpPr>
        <p:spPr>
          <a:xfrm rot="5400000">
            <a:off x="-522567" y="3240783"/>
            <a:ext cx="2556286" cy="864096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691680" y="2646715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1691680" y="3006755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91680" y="3369846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691680" y="3726835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91680" y="4086875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475656" y="2070651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奇数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9285" y="20613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28554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 rot="5400000">
            <a:off x="1750259" y="44252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2843808" y="1998643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2627784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3059832" y="2646715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1×1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059832" y="3006755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3×3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059832" y="3369846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r>
              <a:rPr lang="en-US" altLang="ja-JP" dirty="0" smtClean="0">
                <a:solidFill>
                  <a:schemeClr val="tx1"/>
                </a:solidFill>
              </a:rPr>
              <a:t>×5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059832" y="3726835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7</a:t>
            </a:r>
            <a:r>
              <a:rPr lang="en-US" altLang="ja-JP" dirty="0" smtClean="0">
                <a:solidFill>
                  <a:schemeClr val="tx1"/>
                </a:solidFill>
              </a:rPr>
              <a:t>×7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059832" y="4086875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</a:t>
            </a:r>
            <a:r>
              <a:rPr lang="en-US" altLang="ja-JP" dirty="0" smtClean="0">
                <a:solidFill>
                  <a:schemeClr val="tx1"/>
                </a:solidFill>
              </a:rPr>
              <a:t>×9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15816" y="2070651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二乗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168714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加工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 rot="5400000">
            <a:off x="3190419" y="44252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4283968" y="1998643"/>
            <a:ext cx="1296144" cy="2952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572000" y="2646715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72000" y="3006755"/>
            <a:ext cx="7200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72000" y="3369846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4572000" y="3726835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49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572000" y="4086875"/>
            <a:ext cx="7200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81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4355976" y="2070651"/>
            <a:ext cx="1080120" cy="324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608874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74" name="右矢印 73"/>
          <p:cNvSpPr/>
          <p:nvPr/>
        </p:nvSpPr>
        <p:spPr>
          <a:xfrm>
            <a:off x="5508104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1187625" y="3366795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>
            <a:off x="4067944" y="3429000"/>
            <a:ext cx="28803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5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98111"/>
              </p:ext>
            </p:extLst>
          </p:nvPr>
        </p:nvGraphicFramePr>
        <p:xfrm>
          <a:off x="1524000" y="1397000"/>
          <a:ext cx="2831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648072"/>
                <a:gridCol w="648072"/>
                <a:gridCol w="648072"/>
                <a:gridCol w="50405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Width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Height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Radius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type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1.5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四角形吹き出し 2"/>
          <p:cNvSpPr/>
          <p:nvPr/>
        </p:nvSpPr>
        <p:spPr>
          <a:xfrm>
            <a:off x="3635896" y="692696"/>
            <a:ext cx="720080" cy="396624"/>
          </a:xfrm>
          <a:prstGeom prst="wedgeRectCallout">
            <a:avLst>
              <a:gd name="adj1" fmla="val 9590"/>
              <a:gd name="adj2" fmla="val 1249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</a:t>
            </a:r>
            <a:r>
              <a:rPr kumimoji="1" lang="ja-JP" altLang="en-US" sz="1000" dirty="0" smtClean="0"/>
              <a:t>なら矩形</a:t>
            </a:r>
            <a:endParaRPr kumimoji="1" lang="en-US" altLang="ja-JP" sz="1000" dirty="0" smtClean="0"/>
          </a:p>
          <a:p>
            <a:pPr algn="ctr"/>
            <a:r>
              <a:rPr lang="en-US" altLang="ja-JP" sz="1000" dirty="0" smtClean="0"/>
              <a:t>C</a:t>
            </a:r>
            <a:r>
              <a:rPr lang="ja-JP" altLang="en-US" sz="1000" dirty="0" smtClean="0"/>
              <a:t>なら円</a:t>
            </a:r>
            <a:endParaRPr kumimoji="1" lang="ja-JP" altLang="en-US" sz="1000" dirty="0"/>
          </a:p>
        </p:txBody>
      </p:sp>
      <p:sp>
        <p:nvSpPr>
          <p:cNvPr id="4" name="左中かっこ 3"/>
          <p:cNvSpPr/>
          <p:nvPr/>
        </p:nvSpPr>
        <p:spPr>
          <a:xfrm rot="5400000">
            <a:off x="2487715" y="624635"/>
            <a:ext cx="136122" cy="12961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1907704" y="692696"/>
            <a:ext cx="720080" cy="396624"/>
          </a:xfrm>
          <a:prstGeom prst="wedgeRectCallout">
            <a:avLst>
              <a:gd name="adj1" fmla="val 36046"/>
              <a:gd name="adj2" fmla="val 745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円</a:t>
            </a:r>
            <a:r>
              <a:rPr lang="ja-JP" altLang="en-US" sz="1000" dirty="0"/>
              <a:t>で</a:t>
            </a:r>
            <a:r>
              <a:rPr lang="ja-JP" altLang="en-US" sz="1000" dirty="0" smtClean="0"/>
              <a:t>は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/>
              <a:t>未使用</a:t>
            </a:r>
            <a:endParaRPr kumimoji="1" lang="en-US" altLang="ja-JP" sz="1000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2771800" y="692696"/>
            <a:ext cx="720080" cy="396624"/>
          </a:xfrm>
          <a:prstGeom prst="wedgeRectCallout">
            <a:avLst>
              <a:gd name="adj1" fmla="val 43983"/>
              <a:gd name="adj2" fmla="val 1249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矩形では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/>
              <a:t>未使用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154116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81918"/>
              </p:ext>
            </p:extLst>
          </p:nvPr>
        </p:nvGraphicFramePr>
        <p:xfrm>
          <a:off x="1524000" y="1397000"/>
          <a:ext cx="16798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648072"/>
                <a:gridCol w="64807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Width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Height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3419872" y="980728"/>
            <a:ext cx="587846" cy="252608"/>
          </a:xfrm>
          <a:prstGeom prst="wedgeRectCallout">
            <a:avLst>
              <a:gd name="adj1" fmla="val 29565"/>
              <a:gd name="adj2" fmla="val 97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円用</a:t>
            </a:r>
            <a:endParaRPr kumimoji="1" lang="en-US" altLang="ja-JP" sz="1000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1619672" y="980728"/>
            <a:ext cx="587846" cy="252608"/>
          </a:xfrm>
          <a:prstGeom prst="wedgeRectCallout">
            <a:avLst>
              <a:gd name="adj1" fmla="val -6247"/>
              <a:gd name="adj2" fmla="val 910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矩形用</a:t>
            </a:r>
            <a:endParaRPr kumimoji="1" lang="en-US" altLang="ja-JP" sz="1000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98035"/>
              </p:ext>
            </p:extLst>
          </p:nvPr>
        </p:nvGraphicFramePr>
        <p:xfrm>
          <a:off x="3333328" y="1397000"/>
          <a:ext cx="10317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64807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Radius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1.5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2000232" y="3357562"/>
            <a:ext cx="3929090" cy="1643074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357554" y="3714752"/>
            <a:ext cx="1214446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000232" y="500042"/>
            <a:ext cx="3929090" cy="1214446"/>
          </a:xfrm>
          <a:prstGeom prst="roundRect">
            <a:avLst>
              <a:gd name="adj" fmla="val 97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メモ 1"/>
          <p:cNvSpPr/>
          <p:nvPr/>
        </p:nvSpPr>
        <p:spPr>
          <a:xfrm>
            <a:off x="2143108" y="1071546"/>
            <a:ext cx="3643338" cy="571504"/>
          </a:xfrm>
          <a:prstGeom prst="foldedCorner">
            <a:avLst>
              <a:gd name="adj" fmla="val 319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bIns="36000" rtlCol="0" anchor="t" anchorCtr="0"/>
          <a:lstStyle/>
          <a:p>
            <a:pPr>
              <a:tabLst>
                <a:tab pos="180975" algn="l"/>
                <a:tab pos="355600" algn="l"/>
              </a:tabLst>
            </a:pP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[] data = </a:t>
            </a: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new int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[]</a:t>
            </a:r>
            <a:r>
              <a:rPr lang="ja-JP" altLang="en-US" sz="12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{1, 4, 2, 6, 3, 5 };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var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 result =</a:t>
            </a:r>
            <a:r>
              <a:rPr lang="ja-JP" altLang="en-US" sz="12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from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 x </a:t>
            </a: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in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 data</a:t>
            </a:r>
            <a:r>
              <a:rPr lang="ja-JP" altLang="en-US" sz="12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2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select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 x * x;</a:t>
            </a:r>
            <a:endParaRPr kumimoji="1" lang="ja-JP" altLang="en-US" sz="11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0232" y="5000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言語拡張</a:t>
            </a:r>
            <a:endParaRPr kumimoji="1"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71670" y="785794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l"/>
            </a:pPr>
            <a:r>
              <a:rPr kumimoji="1" lang="en-US" altLang="ja-JP" sz="1400" dirty="0" smtClean="0"/>
              <a:t>C# 3.0</a:t>
            </a:r>
            <a:r>
              <a:rPr kumimoji="1" lang="ja-JP" altLang="en-US" sz="1400" dirty="0" smtClean="0"/>
              <a:t>、</a:t>
            </a:r>
            <a:r>
              <a:rPr lang="en-US" altLang="ja-JP" sz="1400" dirty="0" smtClean="0"/>
              <a:t>VB 9.0</a:t>
            </a:r>
            <a:r>
              <a:rPr lang="ja-JP" altLang="en-US" sz="1400" dirty="0" smtClean="0"/>
              <a:t> のクエリ式</a:t>
            </a:r>
            <a:endParaRPr kumimoji="1" lang="ja-JP" altLang="en-US" sz="1400" dirty="0"/>
          </a:p>
        </p:txBody>
      </p:sp>
      <p:sp>
        <p:nvSpPr>
          <p:cNvPr id="6" name="角丸四角形 5"/>
          <p:cNvSpPr/>
          <p:nvPr/>
        </p:nvSpPr>
        <p:spPr>
          <a:xfrm>
            <a:off x="2000232" y="2214554"/>
            <a:ext cx="3929090" cy="642942"/>
          </a:xfrm>
          <a:prstGeom prst="roundRect">
            <a:avLst>
              <a:gd name="adj" fmla="val 97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0232" y="22145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標準クエリ演算子</a:t>
            </a:r>
            <a:endParaRPr kumimoji="1" lang="en-US" altLang="ja-JP" sz="16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71670" y="250030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l"/>
            </a:pPr>
            <a:r>
              <a:rPr kumimoji="1" lang="en-US" altLang="ja-JP" sz="1400" dirty="0" smtClean="0"/>
              <a:t>Where</a:t>
            </a:r>
            <a:r>
              <a:rPr kumimoji="1" lang="ja-JP" altLang="en-US" sz="1400" dirty="0" smtClean="0"/>
              <a:t>演算子、</a:t>
            </a:r>
            <a:r>
              <a:rPr kumimoji="1" lang="en-US" altLang="ja-JP" sz="1400" dirty="0" smtClean="0"/>
              <a:t>Select</a:t>
            </a:r>
            <a:r>
              <a:rPr kumimoji="1" lang="ja-JP" altLang="en-US" sz="1400" dirty="0" smtClean="0"/>
              <a:t>演算子・・・</a:t>
            </a:r>
            <a:endParaRPr kumimoji="1" lang="ja-JP" altLang="en-US" sz="1400" dirty="0"/>
          </a:p>
        </p:txBody>
      </p:sp>
      <p:sp>
        <p:nvSpPr>
          <p:cNvPr id="9" name="下矢印 8"/>
          <p:cNvSpPr/>
          <p:nvPr/>
        </p:nvSpPr>
        <p:spPr>
          <a:xfrm>
            <a:off x="2500298" y="1785926"/>
            <a:ext cx="357190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28926" y="1785926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メソッド呼び出しに変換</a:t>
            </a:r>
            <a:endParaRPr kumimoji="1"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00232" y="3376198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LINQ</a:t>
            </a:r>
            <a:r>
              <a:rPr kumimoji="1" lang="ja-JP" altLang="en-US" sz="1600" dirty="0" smtClean="0"/>
              <a:t>対応データソース</a:t>
            </a:r>
            <a:endParaRPr kumimoji="1" lang="en-US" altLang="ja-JP" sz="1600" dirty="0" smtClean="0"/>
          </a:p>
        </p:txBody>
      </p:sp>
      <p:sp>
        <p:nvSpPr>
          <p:cNvPr id="14" name="円柱 13"/>
          <p:cNvSpPr/>
          <p:nvPr/>
        </p:nvSpPr>
        <p:spPr>
          <a:xfrm>
            <a:off x="3500430" y="4143380"/>
            <a:ext cx="428628" cy="35719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4"/>
          <p:cNvSpPr/>
          <p:nvPr/>
        </p:nvSpPr>
        <p:spPr>
          <a:xfrm>
            <a:off x="4000496" y="4143380"/>
            <a:ext cx="428628" cy="35719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>
            <a:off x="3714744" y="4357694"/>
            <a:ext cx="500066" cy="428628"/>
          </a:xfrm>
          <a:prstGeom prst="can">
            <a:avLst>
              <a:gd name="adj" fmla="val 3685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57554" y="37147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SQL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071670" y="3714752"/>
            <a:ext cx="1214446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88268" y="371475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Object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2500298" y="414338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214546" y="450057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786050" y="450057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3"/>
            <a:endCxn id="25" idx="7"/>
          </p:cNvCxnSpPr>
          <p:nvPr/>
        </p:nvCxnSpPr>
        <p:spPr>
          <a:xfrm rot="5400000">
            <a:off x="2397474" y="4387285"/>
            <a:ext cx="205648" cy="83694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直線コネクタ 29"/>
          <p:cNvCxnSpPr>
            <a:stCxn id="24" idx="5"/>
            <a:endCxn id="26" idx="1"/>
          </p:cNvCxnSpPr>
          <p:nvPr/>
        </p:nvCxnSpPr>
        <p:spPr>
          <a:xfrm rot="16200000" flipH="1">
            <a:off x="2683226" y="4387285"/>
            <a:ext cx="205648" cy="83694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" name="正方形/長方形 30"/>
          <p:cNvSpPr/>
          <p:nvPr/>
        </p:nvSpPr>
        <p:spPr>
          <a:xfrm>
            <a:off x="4643438" y="3714752"/>
            <a:ext cx="1214446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43438" y="371475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XML</a:t>
            </a:r>
          </a:p>
        </p:txBody>
      </p:sp>
      <p:sp>
        <p:nvSpPr>
          <p:cNvPr id="36" name="メモ 35"/>
          <p:cNvSpPr/>
          <p:nvPr/>
        </p:nvSpPr>
        <p:spPr>
          <a:xfrm>
            <a:off x="4786314" y="4071942"/>
            <a:ext cx="928694" cy="785818"/>
          </a:xfrm>
          <a:prstGeom prst="foldedCorner">
            <a:avLst>
              <a:gd name="adj" fmla="val 153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bIns="36000" rtlCol="0" anchor="t" anchorCtr="0"/>
          <a:lstStyle/>
          <a:p>
            <a:pPr>
              <a:tabLst>
                <a:tab pos="180975" algn="l"/>
                <a:tab pos="355600" algn="l"/>
              </a:tabLst>
            </a:pPr>
            <a:r>
              <a:rPr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&lt;data&gt;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kumimoji="1"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 &lt;x v="1"/&gt;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 &lt;x v="2"/&gt;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kumimoji="1"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&lt;/data&gt;</a:t>
            </a:r>
            <a:endParaRPr kumimoji="1" lang="ja-JP" altLang="en-US" sz="9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2500298" y="2928934"/>
            <a:ext cx="357190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8926" y="29289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実装</a:t>
            </a:r>
            <a:endParaRPr kumimoji="1" lang="en-US" altLang="ja-JP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/>
          <p:cNvCxnSpPr/>
          <p:nvPr/>
        </p:nvCxnSpPr>
        <p:spPr>
          <a:xfrm rot="5400000">
            <a:off x="-72265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643704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1429522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-857288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56"/>
          <p:cNvSpPr>
            <a:spLocks noChangeArrowheads="1"/>
          </p:cNvSpPr>
          <p:nvPr/>
        </p:nvSpPr>
        <p:spPr bwMode="auto">
          <a:xfrm>
            <a:off x="1000100" y="1285860"/>
            <a:ext cx="287338" cy="3786214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3" name="AutoShape 56"/>
          <p:cNvSpPr>
            <a:spLocks noChangeArrowheads="1"/>
          </p:cNvSpPr>
          <p:nvPr/>
        </p:nvSpPr>
        <p:spPr bwMode="auto">
          <a:xfrm>
            <a:off x="1785918" y="1357295"/>
            <a:ext cx="287338" cy="114300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4" name="AutoShape 56"/>
          <p:cNvSpPr>
            <a:spLocks noChangeArrowheads="1"/>
          </p:cNvSpPr>
          <p:nvPr/>
        </p:nvSpPr>
        <p:spPr bwMode="auto">
          <a:xfrm>
            <a:off x="2500298" y="2571741"/>
            <a:ext cx="285752" cy="114300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5" name="AutoShape 56"/>
          <p:cNvSpPr>
            <a:spLocks noChangeArrowheads="1"/>
          </p:cNvSpPr>
          <p:nvPr/>
        </p:nvSpPr>
        <p:spPr bwMode="auto">
          <a:xfrm>
            <a:off x="3286116" y="3786187"/>
            <a:ext cx="287338" cy="114300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flipV="1">
            <a:off x="1285854" y="1357295"/>
            <a:ext cx="643733" cy="57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</p:cNvCxnSpPr>
          <p:nvPr/>
        </p:nvCxnSpPr>
        <p:spPr>
          <a:xfrm rot="5400000" flipH="1">
            <a:off x="1357689" y="1928406"/>
            <a:ext cx="500061" cy="64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4" idx="0"/>
          </p:cNvCxnSpPr>
          <p:nvPr/>
        </p:nvCxnSpPr>
        <p:spPr>
          <a:xfrm flipV="1">
            <a:off x="1285852" y="2571741"/>
            <a:ext cx="1357322" cy="57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</p:cNvCxnSpPr>
          <p:nvPr/>
        </p:nvCxnSpPr>
        <p:spPr>
          <a:xfrm rot="5400000" flipH="1">
            <a:off x="1714481" y="2786057"/>
            <a:ext cx="500063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5" idx="0"/>
          </p:cNvCxnSpPr>
          <p:nvPr/>
        </p:nvCxnSpPr>
        <p:spPr>
          <a:xfrm flipV="1">
            <a:off x="1285852" y="3786187"/>
            <a:ext cx="2143933" cy="57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rot="5400000" flipH="1">
            <a:off x="2107787" y="3607198"/>
            <a:ext cx="500063" cy="2143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643042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7422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43240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3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835" y="8572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主処理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直線コネクタ 163"/>
          <p:cNvCxnSpPr/>
          <p:nvPr/>
        </p:nvCxnSpPr>
        <p:spPr>
          <a:xfrm rot="10800000">
            <a:off x="1000100" y="2143116"/>
            <a:ext cx="2571768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rot="10800000">
            <a:off x="1000100" y="1357298"/>
            <a:ext cx="2571768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 rot="10800000">
            <a:off x="1000100" y="3714752"/>
            <a:ext cx="2571768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rot="10800000">
            <a:off x="1000100" y="2928934"/>
            <a:ext cx="2571768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rot="10800000">
            <a:off x="1000100" y="4429132"/>
            <a:ext cx="2571768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5400000">
            <a:off x="-72265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643704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1429522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-857288" y="3142454"/>
            <a:ext cx="40005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56"/>
          <p:cNvSpPr>
            <a:spLocks noChangeArrowheads="1"/>
          </p:cNvSpPr>
          <p:nvPr/>
        </p:nvSpPr>
        <p:spPr bwMode="auto">
          <a:xfrm>
            <a:off x="1000100" y="1285860"/>
            <a:ext cx="287338" cy="3786214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3" name="AutoShape 56"/>
          <p:cNvSpPr>
            <a:spLocks noChangeArrowheads="1"/>
          </p:cNvSpPr>
          <p:nvPr/>
        </p:nvSpPr>
        <p:spPr bwMode="auto">
          <a:xfrm>
            <a:off x="1785918" y="1357295"/>
            <a:ext cx="287338" cy="3071836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4" name="AutoShape 56"/>
          <p:cNvSpPr>
            <a:spLocks noChangeArrowheads="1"/>
          </p:cNvSpPr>
          <p:nvPr/>
        </p:nvSpPr>
        <p:spPr bwMode="auto">
          <a:xfrm>
            <a:off x="2500298" y="1357298"/>
            <a:ext cx="285752" cy="3071833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5" name="AutoShape 56"/>
          <p:cNvSpPr>
            <a:spLocks noChangeArrowheads="1"/>
          </p:cNvSpPr>
          <p:nvPr/>
        </p:nvSpPr>
        <p:spPr bwMode="auto">
          <a:xfrm>
            <a:off x="3286116" y="1357299"/>
            <a:ext cx="287338" cy="3071830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3042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7422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43240" y="8572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処理</a:t>
            </a:r>
            <a:r>
              <a:rPr kumimoji="1" lang="en-US" altLang="ja-JP" sz="1200" dirty="0" smtClean="0"/>
              <a:t>3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835" y="8572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主処理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flipV="1">
            <a:off x="1214414" y="1357295"/>
            <a:ext cx="715173" cy="357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rot="10800000">
            <a:off x="1214414" y="1785926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4" idx="0"/>
          </p:cNvCxnSpPr>
          <p:nvPr/>
        </p:nvCxnSpPr>
        <p:spPr>
          <a:xfrm flipV="1">
            <a:off x="1214414" y="1357298"/>
            <a:ext cx="1428760" cy="357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rot="10800000">
            <a:off x="1214414" y="1785926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0800000">
            <a:off x="1285852" y="1785926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5" idx="0"/>
          </p:cNvCxnSpPr>
          <p:nvPr/>
        </p:nvCxnSpPr>
        <p:spPr>
          <a:xfrm flipV="1">
            <a:off x="1214414" y="1357299"/>
            <a:ext cx="2215371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flipV="1">
            <a:off x="1214414" y="2143116"/>
            <a:ext cx="642942" cy="357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rot="10800000">
            <a:off x="1214414" y="2571744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1214414" y="2143116"/>
            <a:ext cx="1357322" cy="357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rot="10800000">
            <a:off x="1214414" y="2571744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0800000">
            <a:off x="1285852" y="2571744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V="1">
            <a:off x="1214414" y="2143116"/>
            <a:ext cx="2143140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V="1">
            <a:off x="1214414" y="2928934"/>
            <a:ext cx="642942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 rot="10800000">
            <a:off x="1214414" y="3357562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 flipV="1">
            <a:off x="1214414" y="2928934"/>
            <a:ext cx="1357322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 rot="10800000">
            <a:off x="1214414" y="3357562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 rot="10800000">
            <a:off x="1285852" y="3357562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flipV="1">
            <a:off x="1214414" y="2928934"/>
            <a:ext cx="2143140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V="1">
            <a:off x="1214414" y="3714752"/>
            <a:ext cx="642942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3" idx="2"/>
          </p:cNvCxnSpPr>
          <p:nvPr/>
        </p:nvCxnSpPr>
        <p:spPr>
          <a:xfrm rot="5400000" flipH="1">
            <a:off x="1429125" y="3928670"/>
            <a:ext cx="285751" cy="71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 flipV="1">
            <a:off x="1214414" y="3714752"/>
            <a:ext cx="1357322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stCxn id="4" idx="2"/>
          </p:cNvCxnSpPr>
          <p:nvPr/>
        </p:nvCxnSpPr>
        <p:spPr>
          <a:xfrm rot="5400000" flipH="1">
            <a:off x="1785918" y="3571876"/>
            <a:ext cx="285751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>
            <a:stCxn id="5" idx="2"/>
          </p:cNvCxnSpPr>
          <p:nvPr/>
        </p:nvCxnSpPr>
        <p:spPr>
          <a:xfrm rot="5400000" flipH="1">
            <a:off x="2214944" y="3214289"/>
            <a:ext cx="285749" cy="2143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V="1">
            <a:off x="1214414" y="3714752"/>
            <a:ext cx="2143140" cy="35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214414" y="2428868"/>
            <a:ext cx="1000132" cy="6429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643174" y="2285992"/>
            <a:ext cx="1714512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条件で絞る</a:t>
            </a:r>
            <a:endParaRPr kumimoji="1" lang="en-US" altLang="ja-JP" dirty="0" smtClean="0"/>
          </a:p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 &gt; 10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786314" y="2285992"/>
            <a:ext cx="1714512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値を加工する</a:t>
            </a:r>
            <a:endParaRPr kumimoji="1" lang="en-US" altLang="ja-JP" dirty="0" smtClean="0"/>
          </a:p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 * x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285984" y="2571744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429124" y="2571744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6572264" y="2571744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29454" y="2428868"/>
            <a:ext cx="1000132" cy="6429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出力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35696" y="1340768"/>
            <a:ext cx="1368152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03848" y="1340768"/>
            <a:ext cx="136815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5696" y="1340768"/>
            <a:ext cx="3366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素材</a:t>
            </a:r>
            <a:r>
              <a:rPr kumimoji="1" lang="en-US" altLang="ja-JP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endParaRPr kumimoji="1"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11960" y="1340768"/>
            <a:ext cx="3366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素材</a:t>
            </a:r>
            <a:r>
              <a:rPr kumimoji="1" lang="en-US" altLang="ja-JP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1956495" y="1844824"/>
            <a:ext cx="1224136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3275856" y="2060848"/>
            <a:ext cx="1224136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0800000">
            <a:off x="1946995" y="2276872"/>
            <a:ext cx="1224136" cy="1440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2699792" y="2708920"/>
            <a:ext cx="945579" cy="252028"/>
          </a:xfrm>
          <a:prstGeom prst="wedgeRectCallout">
            <a:avLst>
              <a:gd name="adj1" fmla="val 2001"/>
              <a:gd name="adj2" fmla="val -1189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抵抗の不一致</a:t>
            </a:r>
            <a:endParaRPr kumimoji="1" lang="ja-JP" altLang="en-US" sz="10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2051720" y="2528900"/>
            <a:ext cx="504057" cy="252028"/>
          </a:xfrm>
          <a:prstGeom prst="wedgeRectCallout">
            <a:avLst>
              <a:gd name="adj1" fmla="val -7143"/>
              <a:gd name="adj2" fmla="val -1000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反射</a:t>
            </a:r>
            <a:endParaRPr kumimoji="1" lang="ja-JP" altLang="en-US" sz="10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2345531" y="1381708"/>
            <a:ext cx="739031" cy="360040"/>
          </a:xfrm>
          <a:prstGeom prst="wedgeRectCallout">
            <a:avLst>
              <a:gd name="adj1" fmla="val -14636"/>
              <a:gd name="adj2" fmla="val 836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伝えたい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エネルギー</a:t>
            </a:r>
            <a:endParaRPr kumimoji="1" lang="ja-JP" altLang="en-US" sz="10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3347864" y="1588976"/>
            <a:ext cx="739031" cy="360040"/>
          </a:xfrm>
          <a:prstGeom prst="wedgeRectCallout">
            <a:avLst>
              <a:gd name="adj1" fmla="val 12430"/>
              <a:gd name="adj2" fmla="val 836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伝わった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エネルギー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9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03848" y="1340768"/>
            <a:ext cx="136815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BEEF4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35695" y="1340768"/>
            <a:ext cx="1584177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203848" y="1340767"/>
            <a:ext cx="550941" cy="1728193"/>
            <a:chOff x="5737230" y="2773150"/>
            <a:chExt cx="406926" cy="3456385"/>
          </a:xfrm>
        </p:grpSpPr>
        <p:sp>
          <p:nvSpPr>
            <p:cNvPr id="2" name="フローチャート: せん孔テープ 1"/>
            <p:cNvSpPr/>
            <p:nvPr/>
          </p:nvSpPr>
          <p:spPr>
            <a:xfrm rot="5400000">
              <a:off x="5832141" y="2678239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せん孔テープ 18"/>
            <p:cNvSpPr/>
            <p:nvPr/>
          </p:nvSpPr>
          <p:spPr>
            <a:xfrm rot="5400000">
              <a:off x="5832141" y="2894263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せん孔テープ 19"/>
            <p:cNvSpPr/>
            <p:nvPr/>
          </p:nvSpPr>
          <p:spPr>
            <a:xfrm rot="5400000">
              <a:off x="5832141" y="3110287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せん孔テープ 20"/>
            <p:cNvSpPr/>
            <p:nvPr/>
          </p:nvSpPr>
          <p:spPr>
            <a:xfrm rot="5400000">
              <a:off x="5832141" y="3326311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せん孔テープ 21"/>
            <p:cNvSpPr/>
            <p:nvPr/>
          </p:nvSpPr>
          <p:spPr>
            <a:xfrm rot="5400000">
              <a:off x="5832141" y="3542335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せん孔テープ 22"/>
            <p:cNvSpPr/>
            <p:nvPr/>
          </p:nvSpPr>
          <p:spPr>
            <a:xfrm rot="5400000">
              <a:off x="5832141" y="3758359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せん孔テープ 23"/>
            <p:cNvSpPr/>
            <p:nvPr/>
          </p:nvSpPr>
          <p:spPr>
            <a:xfrm rot="5400000">
              <a:off x="5832141" y="3974383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せん孔テープ 24"/>
            <p:cNvSpPr/>
            <p:nvPr/>
          </p:nvSpPr>
          <p:spPr>
            <a:xfrm rot="5400000">
              <a:off x="5832141" y="4190407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せん孔テープ 26"/>
            <p:cNvSpPr/>
            <p:nvPr/>
          </p:nvSpPr>
          <p:spPr>
            <a:xfrm rot="5400000">
              <a:off x="5833222" y="4406432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せん孔テープ 27"/>
            <p:cNvSpPr/>
            <p:nvPr/>
          </p:nvSpPr>
          <p:spPr>
            <a:xfrm rot="5400000">
              <a:off x="5833222" y="4622456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せん孔テープ 28"/>
            <p:cNvSpPr/>
            <p:nvPr/>
          </p:nvSpPr>
          <p:spPr>
            <a:xfrm rot="5400000">
              <a:off x="5833222" y="4838480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せん孔テープ 29"/>
            <p:cNvSpPr/>
            <p:nvPr/>
          </p:nvSpPr>
          <p:spPr>
            <a:xfrm rot="5400000">
              <a:off x="5833222" y="5054504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せん孔テープ 30"/>
            <p:cNvSpPr/>
            <p:nvPr/>
          </p:nvSpPr>
          <p:spPr>
            <a:xfrm rot="5400000">
              <a:off x="5833222" y="5270528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せん孔テープ 31"/>
            <p:cNvSpPr/>
            <p:nvPr/>
          </p:nvSpPr>
          <p:spPr>
            <a:xfrm rot="5400000">
              <a:off x="5833222" y="5486552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せん孔テープ 32"/>
            <p:cNvSpPr/>
            <p:nvPr/>
          </p:nvSpPr>
          <p:spPr>
            <a:xfrm rot="5400000">
              <a:off x="5833222" y="5702576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せん孔テープ 33"/>
            <p:cNvSpPr/>
            <p:nvPr/>
          </p:nvSpPr>
          <p:spPr>
            <a:xfrm rot="5400000">
              <a:off x="5833222" y="5918600"/>
              <a:ext cx="216024" cy="405845"/>
            </a:xfrm>
            <a:prstGeom prst="flowChartPunchedTap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835696" y="1340768"/>
            <a:ext cx="3366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素材</a:t>
            </a:r>
            <a:r>
              <a:rPr kumimoji="1" lang="en-US" altLang="ja-JP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endParaRPr kumimoji="1"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11960" y="1340768"/>
            <a:ext cx="3366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素材</a:t>
            </a:r>
            <a:r>
              <a:rPr kumimoji="1" lang="en-US" altLang="ja-JP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1956495" y="1844824"/>
            <a:ext cx="1224136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3323184" y="2060846"/>
            <a:ext cx="1216100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0800000">
            <a:off x="1946995" y="2353816"/>
            <a:ext cx="1224136" cy="6707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2699792" y="2708920"/>
            <a:ext cx="945579" cy="252028"/>
          </a:xfrm>
          <a:prstGeom prst="wedgeRectCallout">
            <a:avLst>
              <a:gd name="adj1" fmla="val 2001"/>
              <a:gd name="adj2" fmla="val -1189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境界をぼかす</a:t>
            </a:r>
            <a:endParaRPr kumimoji="1" lang="ja-JP" altLang="en-US" sz="10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2011895" y="2546903"/>
            <a:ext cx="599282" cy="360038"/>
          </a:xfrm>
          <a:prstGeom prst="wedgeRectCallout">
            <a:avLst>
              <a:gd name="adj1" fmla="val -7143"/>
              <a:gd name="adj2" fmla="val -849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反射が減る</a:t>
            </a:r>
            <a:endParaRPr kumimoji="1" lang="ja-JP" altLang="en-US" sz="10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2345531" y="1381708"/>
            <a:ext cx="739031" cy="360040"/>
          </a:xfrm>
          <a:prstGeom prst="wedgeRectCallout">
            <a:avLst>
              <a:gd name="adj1" fmla="val -14636"/>
              <a:gd name="adj2" fmla="val 836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伝えたい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エネルギー</a:t>
            </a:r>
            <a:endParaRPr kumimoji="1" lang="ja-JP" altLang="en-US" sz="10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3347864" y="1588976"/>
            <a:ext cx="739031" cy="360040"/>
          </a:xfrm>
          <a:prstGeom prst="wedgeRectCallout">
            <a:avLst>
              <a:gd name="adj1" fmla="val 12430"/>
              <a:gd name="adj2" fmla="val 836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伝わった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エネルギー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428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中かっこ 22"/>
          <p:cNvSpPr/>
          <p:nvPr/>
        </p:nvSpPr>
        <p:spPr>
          <a:xfrm rot="5400000">
            <a:off x="-44272" y="2126738"/>
            <a:ext cx="2499796" cy="9001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59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827584" y="1556792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718339" cy="349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 rot="5400000">
            <a:off x="921295" y="32937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1003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42" name="右矢印​​ 41"/>
          <p:cNvSpPr/>
          <p:nvPr/>
        </p:nvSpPr>
        <p:spPr>
          <a:xfrm>
            <a:off x="165567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​​ 42"/>
          <p:cNvSpPr/>
          <p:nvPr/>
        </p:nvSpPr>
        <p:spPr>
          <a:xfrm>
            <a:off x="309583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角丸四角形 1"/>
              <p:cNvSpPr/>
              <p:nvPr/>
            </p:nvSpPr>
            <p:spPr>
              <a:xfrm>
                <a:off x="1979712" y="1999626"/>
                <a:ext cx="1008112" cy="6861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i="1" dirty="0"/>
              </a:p>
            </p:txBody>
          </p:sp>
        </mc:Choice>
        <mc:Fallback>
          <p:sp>
            <p:nvSpPr>
              <p:cNvPr id="2" name="角丸四角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99626"/>
                <a:ext cx="1008112" cy="6861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827584" y="1999626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9626"/>
                <a:ext cx="718339" cy="3492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827584" y="2431674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31674"/>
                <a:ext cx="718339" cy="3492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827584" y="2863722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63722"/>
                <a:ext cx="718339" cy="3492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中かっこ 53"/>
          <p:cNvSpPr/>
          <p:nvPr/>
        </p:nvSpPr>
        <p:spPr>
          <a:xfrm rot="5400000">
            <a:off x="2546275" y="2126738"/>
            <a:ext cx="2499796" cy="90010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3418131" y="1556792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1" y="1556792"/>
                <a:ext cx="718339" cy="3492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/>
          <p:cNvSpPr txBox="1"/>
          <p:nvPr/>
        </p:nvSpPr>
        <p:spPr>
          <a:xfrm rot="5400000">
            <a:off x="3511842" y="32937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/>
              <p:cNvSpPr/>
              <p:nvPr/>
            </p:nvSpPr>
            <p:spPr>
              <a:xfrm>
                <a:off x="3418131" y="1999626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1" y="1999626"/>
                <a:ext cx="718339" cy="3492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/>
              <p:cNvSpPr/>
              <p:nvPr/>
            </p:nvSpPr>
            <p:spPr>
              <a:xfrm>
                <a:off x="3418131" y="2431674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1" y="2431674"/>
                <a:ext cx="718339" cy="3492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/>
              <p:cNvSpPr/>
              <p:nvPr/>
            </p:nvSpPr>
            <p:spPr>
              <a:xfrm>
                <a:off x="3418131" y="2863722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1" y="2863722"/>
                <a:ext cx="718339" cy="3492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吹き出し 2"/>
          <p:cNvSpPr/>
          <p:nvPr/>
        </p:nvSpPr>
        <p:spPr>
          <a:xfrm>
            <a:off x="1853698" y="3068960"/>
            <a:ext cx="1368152" cy="612648"/>
          </a:xfrm>
          <a:prstGeom prst="wedgeRectCallout">
            <a:avLst>
              <a:gd name="adj1" fmla="val -15263"/>
              <a:gd name="adj2" fmla="val -1023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項目ずつ</a:t>
            </a:r>
            <a:r>
              <a:rPr kumimoji="1" lang="ja-JP" altLang="en-US" dirty="0" smtClean="0"/>
              <a:t>操作を適用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88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863587" y="1825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827584" y="2192480"/>
                <a:ext cx="718339" cy="3492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92480"/>
                <a:ext cx="718339" cy="349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右矢印​​ 41"/>
          <p:cNvSpPr/>
          <p:nvPr/>
        </p:nvSpPr>
        <p:spPr>
          <a:xfrm>
            <a:off x="165567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​​ 42"/>
          <p:cNvSpPr/>
          <p:nvPr/>
        </p:nvSpPr>
        <p:spPr>
          <a:xfrm>
            <a:off x="309583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角丸四角形 1"/>
              <p:cNvSpPr/>
              <p:nvPr/>
            </p:nvSpPr>
            <p:spPr>
              <a:xfrm>
                <a:off x="1979712" y="1999626"/>
                <a:ext cx="1008112" cy="6861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i="1" dirty="0"/>
              </a:p>
            </p:txBody>
          </p:sp>
        </mc:Choice>
        <mc:Fallback>
          <p:sp>
            <p:nvSpPr>
              <p:cNvPr id="2" name="角丸四角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99626"/>
                <a:ext cx="1008112" cy="6861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吹き出し 2"/>
          <p:cNvSpPr/>
          <p:nvPr/>
        </p:nvSpPr>
        <p:spPr>
          <a:xfrm>
            <a:off x="2843808" y="2996952"/>
            <a:ext cx="2088232" cy="432048"/>
          </a:xfrm>
          <a:prstGeom prst="wedgeRectCallout">
            <a:avLst>
              <a:gd name="adj1" fmla="val -8877"/>
              <a:gd name="adj2" fmla="val -1111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多段に操作を適用</a:t>
            </a:r>
            <a:endParaRPr kumimoji="1" lang="ja-JP" altLang="en-US" dirty="0"/>
          </a:p>
        </p:txBody>
      </p:sp>
      <p:sp>
        <p:nvSpPr>
          <p:cNvPr id="20" name="右矢印​​ 42"/>
          <p:cNvSpPr/>
          <p:nvPr/>
        </p:nvSpPr>
        <p:spPr>
          <a:xfrm>
            <a:off x="453599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角丸四角形 20"/>
              <p:cNvSpPr/>
              <p:nvPr/>
            </p:nvSpPr>
            <p:spPr>
              <a:xfrm>
                <a:off x="3419872" y="1999626"/>
                <a:ext cx="1008112" cy="6861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i="1" dirty="0"/>
              </a:p>
            </p:txBody>
          </p:sp>
        </mc:Choice>
        <mc:Fallback>
          <p:sp>
            <p:nvSpPr>
              <p:cNvPr id="21" name="角丸四角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999626"/>
                <a:ext cx="1008112" cy="68612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矢印​​ 42"/>
          <p:cNvSpPr/>
          <p:nvPr/>
        </p:nvSpPr>
        <p:spPr>
          <a:xfrm>
            <a:off x="5976156" y="2204864"/>
            <a:ext cx="252028" cy="3368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角丸四角形 25"/>
              <p:cNvSpPr/>
              <p:nvPr/>
            </p:nvSpPr>
            <p:spPr>
              <a:xfrm>
                <a:off x="4860032" y="1999626"/>
                <a:ext cx="1008112" cy="6861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i="1" dirty="0"/>
              </a:p>
            </p:txBody>
          </p:sp>
        </mc:Choice>
        <mc:Fallback>
          <p:sp>
            <p:nvSpPr>
              <p:cNvPr id="26" name="角丸四角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99626"/>
                <a:ext cx="1008112" cy="68612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660232" y="16915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</a:t>
            </a:r>
            <a:r>
              <a:rPr kumimoji="1" lang="ja-JP" altLang="en-US" dirty="0" smtClean="0"/>
              <a:t>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6300192" y="2060848"/>
                <a:ext cx="1368152" cy="56527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060848"/>
                <a:ext cx="1368152" cy="5652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16462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437</Words>
  <Application>Microsoft Office PowerPoint</Application>
  <PresentationFormat>画面に合わせる (4:3)</PresentationFormat>
  <Paragraphs>274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Meiryo UI</vt:lpstr>
      <vt:lpstr>ＭＳ Ｐゴシック</vt:lpstr>
      <vt:lpstr>ＭＳ ゴシック</vt:lpstr>
      <vt:lpstr>Arial</vt:lpstr>
      <vt:lpstr>Calibri</vt:lpstr>
      <vt:lpstr>Cambria Math</vt:lpstr>
      <vt:lpstr>Consolas</vt:lpstr>
      <vt:lpstr>Wingdings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197</cp:revision>
  <dcterms:created xsi:type="dcterms:W3CDTF">2002-08-05T12:08:03Z</dcterms:created>
  <dcterms:modified xsi:type="dcterms:W3CDTF">2014-03-29T05:08:20Z</dcterms:modified>
</cp:coreProperties>
</file>