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5" r:id="rId2"/>
    <p:sldId id="286" r:id="rId3"/>
    <p:sldId id="274" r:id="rId4"/>
    <p:sldId id="257" r:id="rId5"/>
    <p:sldId id="276" r:id="rId6"/>
    <p:sldId id="277" r:id="rId7"/>
    <p:sldId id="278" r:id="rId8"/>
    <p:sldId id="279" r:id="rId9"/>
    <p:sldId id="316" r:id="rId10"/>
    <p:sldId id="317" r:id="rId11"/>
    <p:sldId id="318" r:id="rId12"/>
    <p:sldId id="319" r:id="rId13"/>
    <p:sldId id="320" r:id="rId1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はじめに" id="{3303B35E-B422-44C0-BF5D-74B2A529D35A}">
          <p14:sldIdLst>
            <p14:sldId id="315"/>
          </p14:sldIdLst>
        </p14:section>
        <p14:section name="メモリ管理" id="{7510FD7D-F097-4383-AA5A-721EE76EAF6F}">
          <p14:sldIdLst>
            <p14:sldId id="286"/>
            <p14:sldId id="274"/>
            <p14:sldId id="257"/>
            <p14:sldId id="276"/>
            <p14:sldId id="277"/>
            <p14:sldId id="278"/>
            <p14:sldId id="279"/>
            <p14:sldId id="316"/>
            <p14:sldId id="317"/>
          </p14:sldIdLst>
        </p14:section>
        <p14:section name="ボックス化" id="{71BA883E-8B2A-4C78-BF8A-B9CAB4EAA3EC}">
          <p14:sldIdLst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91AF"/>
    <a:srgbClr val="0000C0"/>
    <a:srgbClr val="C0C0C0"/>
    <a:srgbClr val="C8C8C8"/>
    <a:srgbClr val="99FF99"/>
    <a:srgbClr val="99FFCC"/>
    <a:srgbClr val="CCFFCC"/>
    <a:srgbClr val="FF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9498" autoAdjust="0"/>
  </p:normalViewPr>
  <p:slideViewPr>
    <p:cSldViewPr>
      <p:cViewPr varScale="1">
        <p:scale>
          <a:sx n="118" d="100"/>
          <a:sy n="118" d="100"/>
        </p:scale>
        <p:origin x="4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9D1E5-FBD6-4546-B00C-BF95ECF45ABD}" type="datetimeFigureOut">
              <a:rPr kumimoji="1" lang="ja-JP" altLang="en-US" smtClean="0"/>
              <a:t>2015/1/2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86C74-EA0D-48B1-A951-673B2293C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8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B4990-1FA3-4E42-B61A-E72485A310FF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C1BEA-8A4F-4FBC-943D-5FFDA8A1DE06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5F407-3268-486E-B8E7-18739F37E45D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96134-DDAF-4511-9EA3-F540777A6C9C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FF713-6F62-45F0-AD68-C36C64CFBDCF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4F851-6D9F-4B0D-926D-219FB6189667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184B6-5269-40EB-B755-F8BB960EB32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43A2B-6ECD-46CE-A0AE-E38537B2E3F2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99152-6C88-45DF-953A-44E9E56DF0D8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58F1C-90F9-44B0-B3A0-07E6F2552FE1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2A719-8695-469B-AC3A-703D4776B5F4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89A670-35F3-461D-AF47-320D54170DD1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200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59" y="2628788"/>
            <a:ext cx="5239481" cy="1600423"/>
          </a:xfrm>
          <a:prstGeom prst="rect">
            <a:avLst/>
          </a:prstGeom>
        </p:spPr>
      </p:pic>
      <p:sp>
        <p:nvSpPr>
          <p:cNvPr id="3" name="四角形吹き出し 2"/>
          <p:cNvSpPr/>
          <p:nvPr/>
        </p:nvSpPr>
        <p:spPr>
          <a:xfrm>
            <a:off x="3131840" y="3284984"/>
            <a:ext cx="1224136" cy="172478"/>
          </a:xfrm>
          <a:prstGeom prst="wedgeRectCallout">
            <a:avLst>
              <a:gd name="adj1" fmla="val -70263"/>
              <a:gd name="adj2" fmla="val 477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Finalize</a:t>
            </a:r>
            <a:r>
              <a:rPr kumimoji="1" lang="ja-JP" altLang="en-US" sz="1000" dirty="0" smtClean="0"/>
              <a:t>扱いされてる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1609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75656" y="1124744"/>
            <a:ext cx="288032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1475656" y="2348880"/>
            <a:ext cx="28803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475656" y="2204864"/>
            <a:ext cx="28803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475656" y="2060848"/>
            <a:ext cx="28803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30009" y="967512"/>
            <a:ext cx="35426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スタック</a:t>
            </a:r>
            <a:endParaRPr kumimoji="1" lang="en-US" sz="1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267744" y="1124744"/>
            <a:ext cx="1656184" cy="1368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53970" y="967512"/>
            <a:ext cx="283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ヒープ</a:t>
            </a:r>
            <a:endParaRPr kumimoji="1" lang="en-US" sz="1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267744" y="1134143"/>
            <a:ext cx="28803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2555776" y="1134143"/>
            <a:ext cx="216024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3131840" y="1134143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3237702" y="1134143"/>
            <a:ext cx="216024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615311" y="1134143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2358829" y="1884332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2519772" y="1287996"/>
            <a:ext cx="28803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3034947" y="1270505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2422879" y="1424358"/>
            <a:ext cx="28803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2953970" y="1416266"/>
            <a:ext cx="216024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3331579" y="1416266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3294680" y="1287558"/>
            <a:ext cx="216024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3511968" y="1287558"/>
            <a:ext cx="216024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2" name="正方形/長方形 21"/>
          <p:cNvSpPr/>
          <p:nvPr/>
        </p:nvSpPr>
        <p:spPr>
          <a:xfrm>
            <a:off x="2838696" y="1416266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2267744" y="1569896"/>
            <a:ext cx="1656184" cy="1505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2267744" y="1733148"/>
            <a:ext cx="28803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2466841" y="1884332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2578136" y="1884332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2693246" y="1884332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2807804" y="1884332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3075242" y="1884332"/>
            <a:ext cx="216024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31" name="四角形吹き出し 30"/>
          <p:cNvSpPr/>
          <p:nvPr/>
        </p:nvSpPr>
        <p:spPr>
          <a:xfrm>
            <a:off x="1475656" y="2636912"/>
            <a:ext cx="1044116" cy="360040"/>
          </a:xfrm>
          <a:prstGeom prst="wedgeRectCallout">
            <a:avLst>
              <a:gd name="adj1" fmla="val -31641"/>
              <a:gd name="adj2" fmla="val -880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値型と、参照情報はこちらに乗る</a:t>
            </a:r>
            <a:endParaRPr kumimoji="1" lang="en-US" sz="1000" dirty="0" smtClean="0"/>
          </a:p>
        </p:txBody>
      </p:sp>
      <p:sp>
        <p:nvSpPr>
          <p:cNvPr id="32" name="四角形吹き出し 31"/>
          <p:cNvSpPr/>
          <p:nvPr/>
        </p:nvSpPr>
        <p:spPr>
          <a:xfrm>
            <a:off x="3075242" y="2636912"/>
            <a:ext cx="851601" cy="360040"/>
          </a:xfrm>
          <a:prstGeom prst="wedgeRectCallout">
            <a:avLst>
              <a:gd name="adj1" fmla="val -21783"/>
              <a:gd name="adj2" fmla="val -925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参照型の本体はこちらに乗る</a:t>
            </a:r>
            <a:endParaRPr kumimoji="1" lang="en-US" sz="1000" dirty="0" smtClean="0"/>
          </a:p>
        </p:txBody>
      </p:sp>
      <p:cxnSp>
        <p:nvCxnSpPr>
          <p:cNvPr id="34" name="直線矢印コネクタ 33"/>
          <p:cNvCxnSpPr>
            <a:stCxn id="5" idx="3"/>
            <a:endCxn id="17" idx="1"/>
          </p:cNvCxnSpPr>
          <p:nvPr/>
        </p:nvCxnSpPr>
        <p:spPr>
          <a:xfrm flipV="1">
            <a:off x="1763688" y="1496366"/>
            <a:ext cx="659191" cy="636490"/>
          </a:xfrm>
          <a:prstGeom prst="straightConnector1">
            <a:avLst/>
          </a:prstGeom>
          <a:ln>
            <a:headEnd type="oval"/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0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75656" y="1124744"/>
            <a:ext cx="288032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1475656" y="2348880"/>
            <a:ext cx="28803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475656" y="2204864"/>
            <a:ext cx="28803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5</a:t>
            </a:r>
            <a:endParaRPr kumimoji="1" lang="en-US" sz="10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475656" y="2060848"/>
            <a:ext cx="28803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30009" y="967512"/>
            <a:ext cx="35426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スタック</a:t>
            </a:r>
            <a:endParaRPr kumimoji="1" lang="en-US" sz="1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267744" y="1124744"/>
            <a:ext cx="1656184" cy="1368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53970" y="967512"/>
            <a:ext cx="283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ヒープ</a:t>
            </a:r>
            <a:endParaRPr kumimoji="1" lang="en-US" sz="1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267744" y="1134143"/>
            <a:ext cx="28803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2555776" y="1134143"/>
            <a:ext cx="216024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3131840" y="1134143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3237702" y="1134143"/>
            <a:ext cx="216024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615311" y="1134143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2358829" y="1884332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2519772" y="1287996"/>
            <a:ext cx="28803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3034947" y="1270505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2422879" y="1424358"/>
            <a:ext cx="28803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2953970" y="1416266"/>
            <a:ext cx="216024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3331579" y="1416266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3294680" y="1287558"/>
            <a:ext cx="216024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3511968" y="1287558"/>
            <a:ext cx="216024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2" name="正方形/長方形 21"/>
          <p:cNvSpPr/>
          <p:nvPr/>
        </p:nvSpPr>
        <p:spPr>
          <a:xfrm>
            <a:off x="2838696" y="1416266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2267744" y="1569896"/>
            <a:ext cx="1656184" cy="1505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2267744" y="1733148"/>
            <a:ext cx="28803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2466841" y="1884332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2578136" y="1884332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2693246" y="1884332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2807804" y="1884332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3075242" y="1884332"/>
            <a:ext cx="216024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cxnSp>
        <p:nvCxnSpPr>
          <p:cNvPr id="34" name="直線矢印コネクタ 33"/>
          <p:cNvCxnSpPr>
            <a:stCxn id="5" idx="3"/>
            <a:endCxn id="35" idx="1"/>
          </p:cNvCxnSpPr>
          <p:nvPr/>
        </p:nvCxnSpPr>
        <p:spPr>
          <a:xfrm flipV="1">
            <a:off x="1763688" y="1956340"/>
            <a:ext cx="1527578" cy="176516"/>
          </a:xfrm>
          <a:prstGeom prst="straightConnector1">
            <a:avLst/>
          </a:prstGeom>
          <a:ln>
            <a:headEnd type="oval"/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3291266" y="1884332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5</a:t>
            </a:r>
            <a:endParaRPr kumimoji="1" lang="en-US" sz="1000" dirty="0" smtClean="0"/>
          </a:p>
        </p:txBody>
      </p:sp>
      <p:cxnSp>
        <p:nvCxnSpPr>
          <p:cNvPr id="37" name="曲線コネクタ 36"/>
          <p:cNvCxnSpPr>
            <a:stCxn id="4" idx="3"/>
            <a:endCxn id="35" idx="2"/>
          </p:cNvCxnSpPr>
          <p:nvPr/>
        </p:nvCxnSpPr>
        <p:spPr>
          <a:xfrm flipV="1">
            <a:off x="1763688" y="2028348"/>
            <a:ext cx="1580509" cy="248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四角形吹き出し 38"/>
          <p:cNvSpPr/>
          <p:nvPr/>
        </p:nvSpPr>
        <p:spPr>
          <a:xfrm>
            <a:off x="3154877" y="2231821"/>
            <a:ext cx="663482" cy="216024"/>
          </a:xfrm>
          <a:prstGeom prst="wedgeRectCallout">
            <a:avLst>
              <a:gd name="adj1" fmla="val -40347"/>
              <a:gd name="adj2" fmla="val -985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/>
              <a:t>値</a:t>
            </a:r>
            <a:r>
              <a:rPr lang="ja-JP" altLang="en-US" sz="1000" dirty="0" smtClean="0"/>
              <a:t>を</a:t>
            </a:r>
            <a:r>
              <a:rPr lang="ja-JP" altLang="en-US" sz="1000" dirty="0"/>
              <a:t>コピ</a:t>
            </a:r>
            <a:r>
              <a:rPr lang="ja-JP" altLang="en-US" sz="1000" dirty="0" smtClean="0"/>
              <a:t>ー</a:t>
            </a:r>
            <a:endParaRPr kumimoji="1" lang="en-US" sz="1000" dirty="0" smtClean="0"/>
          </a:p>
        </p:txBody>
      </p:sp>
      <p:sp>
        <p:nvSpPr>
          <p:cNvPr id="41" name="四角形吹き出し 40"/>
          <p:cNvSpPr/>
          <p:nvPr/>
        </p:nvSpPr>
        <p:spPr>
          <a:xfrm>
            <a:off x="1727061" y="1752830"/>
            <a:ext cx="663482" cy="216024"/>
          </a:xfrm>
          <a:prstGeom prst="wedgeRectCallout">
            <a:avLst>
              <a:gd name="adj1" fmla="val -24492"/>
              <a:gd name="adj2" fmla="val 11494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 smtClean="0"/>
              <a:t>参照を作る</a:t>
            </a:r>
            <a:endParaRPr kumimoji="1"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19221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75656" y="1124744"/>
            <a:ext cx="288032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1475656" y="2348880"/>
            <a:ext cx="28803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475656" y="2204864"/>
            <a:ext cx="28803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5</a:t>
            </a:r>
            <a:endParaRPr kumimoji="1" lang="en-US" sz="10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475656" y="2060848"/>
            <a:ext cx="28803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30009" y="967512"/>
            <a:ext cx="35426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スタック</a:t>
            </a:r>
            <a:endParaRPr kumimoji="1" lang="en-US" sz="1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267744" y="1124744"/>
            <a:ext cx="1656184" cy="1368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53970" y="967512"/>
            <a:ext cx="283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ヒープ</a:t>
            </a:r>
            <a:endParaRPr kumimoji="1" lang="en-US" sz="1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267744" y="1134143"/>
            <a:ext cx="28803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2555776" y="1134143"/>
            <a:ext cx="216024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3131840" y="1134143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3237702" y="1134143"/>
            <a:ext cx="216024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615311" y="1134143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2358829" y="1884332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2519772" y="1287996"/>
            <a:ext cx="28803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3034947" y="1270505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2422879" y="1424358"/>
            <a:ext cx="28803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2953970" y="1416266"/>
            <a:ext cx="216024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3331579" y="1416266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3294680" y="1287558"/>
            <a:ext cx="216024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3511968" y="1287558"/>
            <a:ext cx="216024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2" name="正方形/長方形 21"/>
          <p:cNvSpPr/>
          <p:nvPr/>
        </p:nvSpPr>
        <p:spPr>
          <a:xfrm>
            <a:off x="2838696" y="1416266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2267744" y="1569896"/>
            <a:ext cx="1656184" cy="1505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2267744" y="1733148"/>
            <a:ext cx="28803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2466841" y="1884332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2578136" y="1884332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2693246" y="1884332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2807804" y="1884332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3075242" y="1884332"/>
            <a:ext cx="216024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sz="1000" dirty="0" smtClean="0"/>
          </a:p>
        </p:txBody>
      </p:sp>
      <p:cxnSp>
        <p:nvCxnSpPr>
          <p:cNvPr id="34" name="直線矢印コネクタ 33"/>
          <p:cNvCxnSpPr>
            <a:stCxn id="5" idx="3"/>
            <a:endCxn id="35" idx="1"/>
          </p:cNvCxnSpPr>
          <p:nvPr/>
        </p:nvCxnSpPr>
        <p:spPr>
          <a:xfrm flipV="1">
            <a:off x="1763688" y="1956340"/>
            <a:ext cx="1527578" cy="176516"/>
          </a:xfrm>
          <a:prstGeom prst="straightConnector1">
            <a:avLst/>
          </a:prstGeom>
          <a:ln>
            <a:headEnd type="oval"/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3291266" y="1884332"/>
            <a:ext cx="10586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5</a:t>
            </a:r>
            <a:endParaRPr kumimoji="1" lang="en-US" sz="1000" dirty="0" smtClean="0"/>
          </a:p>
        </p:txBody>
      </p:sp>
      <p:cxnSp>
        <p:nvCxnSpPr>
          <p:cNvPr id="37" name="曲線コネクタ 36"/>
          <p:cNvCxnSpPr>
            <a:stCxn id="35" idx="3"/>
            <a:endCxn id="36" idx="0"/>
          </p:cNvCxnSpPr>
          <p:nvPr/>
        </p:nvCxnSpPr>
        <p:spPr>
          <a:xfrm flipH="1" flipV="1">
            <a:off x="1619672" y="1916832"/>
            <a:ext cx="1777456" cy="39508"/>
          </a:xfrm>
          <a:prstGeom prst="curvedConnector4">
            <a:avLst>
              <a:gd name="adj1" fmla="val -12861"/>
              <a:gd name="adj2" fmla="val 760879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四角形吹き出し 38"/>
          <p:cNvSpPr/>
          <p:nvPr/>
        </p:nvSpPr>
        <p:spPr>
          <a:xfrm>
            <a:off x="1583677" y="1370703"/>
            <a:ext cx="663482" cy="216024"/>
          </a:xfrm>
          <a:prstGeom prst="wedgeRectCallout">
            <a:avLst>
              <a:gd name="adj1" fmla="val 19415"/>
              <a:gd name="adj2" fmla="val 1037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/>
              <a:t>値</a:t>
            </a:r>
            <a:r>
              <a:rPr lang="ja-JP" altLang="en-US" sz="1000" dirty="0" smtClean="0"/>
              <a:t>を</a:t>
            </a:r>
            <a:r>
              <a:rPr lang="ja-JP" altLang="en-US" sz="1000" dirty="0"/>
              <a:t>コピ</a:t>
            </a:r>
            <a:r>
              <a:rPr lang="ja-JP" altLang="en-US" sz="1000" dirty="0" smtClean="0"/>
              <a:t>ー</a:t>
            </a:r>
            <a:endParaRPr kumimoji="1" lang="en-US" sz="1000" dirty="0" smtClean="0"/>
          </a:p>
        </p:txBody>
      </p:sp>
      <p:sp>
        <p:nvSpPr>
          <p:cNvPr id="36" name="正方形/長方形 35"/>
          <p:cNvSpPr/>
          <p:nvPr/>
        </p:nvSpPr>
        <p:spPr>
          <a:xfrm>
            <a:off x="1475656" y="1916832"/>
            <a:ext cx="28803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5</a:t>
            </a:r>
            <a:endParaRPr kumimoji="1"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4935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0034" y="1142984"/>
            <a:ext cx="1928826" cy="857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kumimoji="1" lang="en-US" altLang="ja-JP" sz="1200" dirty="0" smtClean="0">
                <a:latin typeface="Consolas" pitchFamily="49" charset="0"/>
              </a:rPr>
              <a:t> x = 1;</a:t>
            </a:r>
          </a:p>
          <a:p>
            <a:r>
              <a:rPr lang="en-US" altLang="ja-JP" sz="12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ja-JP" sz="1200" dirty="0" smtClean="0">
                <a:latin typeface="Consolas" pitchFamily="49" charset="0"/>
              </a:rPr>
              <a:t> y = 2;</a:t>
            </a:r>
          </a:p>
          <a:p>
            <a:r>
              <a:rPr lang="en-US" altLang="ja-JP" sz="12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ja-JP" sz="1200" dirty="0" smtClean="0">
                <a:latin typeface="Consolas" pitchFamily="49" charset="0"/>
              </a:rPr>
              <a:t> z = 4;</a:t>
            </a:r>
          </a:p>
          <a:p>
            <a:r>
              <a:rPr kumimoji="1" lang="en-US" altLang="ja-JP" sz="12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kumimoji="1" lang="en-US" altLang="ja-JP" sz="1200" dirty="0" smtClean="0">
                <a:latin typeface="Consolas" pitchFamily="49" charset="0"/>
              </a:rPr>
              <a:t> sum = 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Consolas" pitchFamily="49" charset="0"/>
              </a:rPr>
              <a:t>x + y + z</a:t>
            </a:r>
            <a:r>
              <a:rPr kumimoji="1" lang="en-US" altLang="ja-JP" sz="1200" dirty="0" smtClean="0">
                <a:latin typeface="Consolas" pitchFamily="49" charset="0"/>
              </a:rPr>
              <a:t>;</a:t>
            </a:r>
            <a:endParaRPr kumimoji="1" lang="ja-JP" altLang="en-US" sz="1200" dirty="0">
              <a:latin typeface="Consolas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643174" y="1714488"/>
            <a:ext cx="642942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latin typeface="Consolas" pitchFamily="49" charset="0"/>
              </a:rPr>
              <a:t>1</a:t>
            </a:r>
            <a:endParaRPr kumimoji="1" lang="ja-JP" altLang="en-US" sz="1600" dirty="0">
              <a:latin typeface="Consolas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714744" y="1714488"/>
            <a:ext cx="642942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latin typeface="Consolas" pitchFamily="49" charset="0"/>
              </a:rPr>
              <a:t>1</a:t>
            </a:r>
            <a:endParaRPr kumimoji="1" lang="ja-JP" altLang="en-US" sz="1600" dirty="0">
              <a:latin typeface="Consolas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714744" y="1357298"/>
            <a:ext cx="642942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latin typeface="Consolas" pitchFamily="49" charset="0"/>
              </a:rPr>
              <a:t>2</a:t>
            </a:r>
            <a:endParaRPr kumimoji="1" lang="ja-JP" altLang="en-US" sz="1600" dirty="0">
              <a:latin typeface="Consolas" pitchFamily="49" charset="0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3357554" y="1571612"/>
            <a:ext cx="285752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71736" y="90664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Consolas" pitchFamily="49" charset="0"/>
              </a:rPr>
              <a:t>load 1</a:t>
            </a:r>
            <a:endParaRPr kumimoji="1" lang="ja-JP" altLang="en-US" dirty="0">
              <a:latin typeface="Consolas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43306" y="90664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Consolas" pitchFamily="49" charset="0"/>
              </a:rPr>
              <a:t>load 2</a:t>
            </a:r>
            <a:endParaRPr kumimoji="1" lang="ja-JP" altLang="en-US" dirty="0">
              <a:latin typeface="Consolas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786314" y="1714488"/>
            <a:ext cx="642942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latin typeface="Consolas" pitchFamily="49" charset="0"/>
              </a:rPr>
              <a:t>3</a:t>
            </a:r>
            <a:endParaRPr kumimoji="1" lang="ja-JP" altLang="en-US" sz="1600" dirty="0">
              <a:latin typeface="Consolas" pitchFamily="49" charset="0"/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4429124" y="1571612"/>
            <a:ext cx="285752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74994" y="90664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Consolas" pitchFamily="49" charset="0"/>
              </a:rPr>
              <a:t>add</a:t>
            </a:r>
            <a:endParaRPr kumimoji="1" lang="ja-JP" altLang="en-US" dirty="0">
              <a:latin typeface="Consolas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5857884" y="1714488"/>
            <a:ext cx="642942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latin typeface="Consolas" pitchFamily="49" charset="0"/>
              </a:rPr>
              <a:t>3</a:t>
            </a:r>
            <a:endParaRPr kumimoji="1" lang="ja-JP" altLang="en-US" sz="1600" dirty="0">
              <a:latin typeface="Consolas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5857884" y="1357298"/>
            <a:ext cx="642942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latin typeface="Consolas" pitchFamily="49" charset="0"/>
              </a:rPr>
              <a:t>4</a:t>
            </a:r>
            <a:endParaRPr kumimoji="1" lang="ja-JP" altLang="en-US" sz="1600" dirty="0">
              <a:latin typeface="Consolas" pitchFamily="49" charset="0"/>
            </a:endParaRPr>
          </a:p>
        </p:txBody>
      </p:sp>
      <p:sp>
        <p:nvSpPr>
          <p:cNvPr id="24" name="右矢印 23"/>
          <p:cNvSpPr/>
          <p:nvPr/>
        </p:nvSpPr>
        <p:spPr>
          <a:xfrm>
            <a:off x="5500694" y="1571612"/>
            <a:ext cx="285752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786446" y="90664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Consolas" pitchFamily="49" charset="0"/>
              </a:rPr>
              <a:t>load 4</a:t>
            </a:r>
            <a:endParaRPr kumimoji="1" lang="ja-JP" altLang="en-US" dirty="0">
              <a:latin typeface="Consolas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929454" y="1714488"/>
            <a:ext cx="642942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latin typeface="Consolas" pitchFamily="49" charset="0"/>
              </a:rPr>
              <a:t>7</a:t>
            </a:r>
            <a:endParaRPr kumimoji="1" lang="ja-JP" altLang="en-US" sz="1600" dirty="0">
              <a:latin typeface="Consolas" pitchFamily="49" charset="0"/>
            </a:endParaRPr>
          </a:p>
        </p:txBody>
      </p:sp>
      <p:sp>
        <p:nvSpPr>
          <p:cNvPr id="27" name="右矢印 26"/>
          <p:cNvSpPr/>
          <p:nvPr/>
        </p:nvSpPr>
        <p:spPr>
          <a:xfrm>
            <a:off x="6572264" y="1571612"/>
            <a:ext cx="285752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018134" y="90664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Consolas" pitchFamily="49" charset="0"/>
              </a:rPr>
              <a:t>add</a:t>
            </a:r>
            <a:endParaRPr kumimoji="1" lang="ja-JP" altLang="en-US" dirty="0">
              <a:latin typeface="Consolas" pitchFamily="49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00034" y="2714620"/>
            <a:ext cx="1928826" cy="857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Consolas" pitchFamily="49" charset="0"/>
              </a:rPr>
              <a:t> F(</a:t>
            </a:r>
            <a:r>
              <a:rPr kumimoji="1" lang="en-US" altLang="ja-JP" sz="1200" dirty="0" smtClean="0">
                <a:solidFill>
                  <a:srgbClr val="0000FF"/>
                </a:solidFill>
                <a:latin typeface="Consolas" pitchFamily="49" charset="0"/>
              </a:rPr>
              <a:t>object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Consolas" pitchFamily="49" charset="0"/>
              </a:rPr>
              <a:t> x)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altLang="ja-JP" sz="1200" dirty="0" smtClean="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en-US" altLang="ja-JP" sz="1200" dirty="0" smtClean="0">
                <a:solidFill>
                  <a:schemeClr val="tx1"/>
                </a:solidFill>
                <a:latin typeface="Consolas" pitchFamily="49" charset="0"/>
              </a:rPr>
              <a:t> x != </a:t>
            </a:r>
            <a:r>
              <a:rPr lang="en-US" altLang="ja-JP" sz="1200" dirty="0" smtClean="0">
                <a:solidFill>
                  <a:srgbClr val="0000FF"/>
                </a:solidFill>
                <a:latin typeface="Consolas" pitchFamily="49" charset="0"/>
              </a:rPr>
              <a:t>null</a:t>
            </a:r>
            <a:r>
              <a:rPr lang="en-US" altLang="ja-JP" sz="12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kumimoji="1" lang="en-US" altLang="ja-JP" sz="12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kumimoji="1" lang="ja-JP" altLang="en-US" sz="1200" dirty="0">
              <a:latin typeface="Consolas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2643174" y="3286124"/>
            <a:ext cx="1000132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latin typeface="Consolas" pitchFamily="49" charset="0"/>
              </a:rPr>
              <a:t>x</a:t>
            </a:r>
            <a:r>
              <a:rPr lang="ja-JP" altLang="en-US" sz="1600" dirty="0" smtClean="0">
                <a:latin typeface="Consolas" pitchFamily="49" charset="0"/>
              </a:rPr>
              <a:t>の中身</a:t>
            </a:r>
            <a:endParaRPr kumimoji="1" lang="ja-JP" altLang="en-US" sz="1600" dirty="0">
              <a:latin typeface="Consolas" pitchFamily="49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63551" y="247828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Consolas" pitchFamily="49" charset="0"/>
              </a:rPr>
              <a:t>load </a:t>
            </a:r>
            <a:r>
              <a:rPr kumimoji="1" lang="en-US" altLang="ja-JP" sz="1400" dirty="0" err="1" smtClean="0">
                <a:latin typeface="Consolas" pitchFamily="49" charset="0"/>
              </a:rPr>
              <a:t>arg</a:t>
            </a:r>
            <a:endParaRPr kumimoji="1" lang="ja-JP" altLang="en-US" dirty="0">
              <a:latin typeface="Consolas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4071934" y="3286124"/>
            <a:ext cx="1000132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latin typeface="Consolas" pitchFamily="49" charset="0"/>
              </a:rPr>
              <a:t>x</a:t>
            </a:r>
            <a:r>
              <a:rPr lang="ja-JP" altLang="en-US" sz="1600" dirty="0" smtClean="0">
                <a:latin typeface="Consolas" pitchFamily="49" charset="0"/>
              </a:rPr>
              <a:t>の中身</a:t>
            </a:r>
            <a:endParaRPr kumimoji="1" lang="ja-JP" altLang="en-US" sz="1600" dirty="0">
              <a:latin typeface="Consolas" pitchFamily="49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071934" y="2478281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Consolas" pitchFamily="49" charset="0"/>
              </a:rPr>
              <a:t>load null</a:t>
            </a:r>
            <a:endParaRPr kumimoji="1" lang="ja-JP" altLang="en-US" dirty="0">
              <a:latin typeface="Consolas" pitchFamily="49" charset="0"/>
            </a:endParaRPr>
          </a:p>
        </p:txBody>
      </p:sp>
      <p:sp>
        <p:nvSpPr>
          <p:cNvPr id="48" name="右矢印 47"/>
          <p:cNvSpPr/>
          <p:nvPr/>
        </p:nvSpPr>
        <p:spPr>
          <a:xfrm>
            <a:off x="3714744" y="3143248"/>
            <a:ext cx="285752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/>
          <p:cNvSpPr/>
          <p:nvPr/>
        </p:nvSpPr>
        <p:spPr>
          <a:xfrm>
            <a:off x="4071934" y="2928934"/>
            <a:ext cx="1000132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latin typeface="Consolas" pitchFamily="49" charset="0"/>
              </a:rPr>
              <a:t>null</a:t>
            </a:r>
            <a:endParaRPr kumimoji="1" lang="ja-JP" altLang="en-US" sz="1600" dirty="0">
              <a:latin typeface="Consolas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5500694" y="3286124"/>
            <a:ext cx="1000132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Consolas" pitchFamily="49" charset="0"/>
              </a:rPr>
              <a:t>真偽</a:t>
            </a:r>
            <a:endParaRPr kumimoji="1" lang="ja-JP" altLang="en-US" sz="1600" dirty="0">
              <a:latin typeface="Consolas" pitchFamily="49" charset="0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521071" y="247828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Consolas" pitchFamily="49" charset="0"/>
              </a:rPr>
              <a:t>compare</a:t>
            </a:r>
            <a:endParaRPr kumimoji="1" lang="ja-JP" altLang="en-US" dirty="0">
              <a:latin typeface="Consolas" pitchFamily="49" charset="0"/>
            </a:endParaRPr>
          </a:p>
        </p:txBody>
      </p:sp>
      <p:sp>
        <p:nvSpPr>
          <p:cNvPr id="52" name="右矢印 51"/>
          <p:cNvSpPr/>
          <p:nvPr/>
        </p:nvSpPr>
        <p:spPr>
          <a:xfrm>
            <a:off x="5143504" y="3143248"/>
            <a:ext cx="285752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1044575" y="981075"/>
            <a:ext cx="1439863" cy="1152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187450" y="1052513"/>
            <a:ext cx="101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ja-JP" sz="1600" dirty="0">
                <a:latin typeface="ＭＳ ゴシック" pitchFamily="49" charset="-128"/>
                <a:ea typeface="ＭＳ ゴシック" pitchFamily="49" charset="-128"/>
              </a:rPr>
              <a:t>a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403350" y="1046163"/>
            <a:ext cx="720725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>
            <a:spAutoFit/>
          </a:bodyPr>
          <a:lstStyle/>
          <a:p>
            <a:pPr algn="ctr"/>
            <a:r>
              <a:rPr lang="en-US" altLang="ja-JP" sz="1400" dirty="0">
                <a:latin typeface="ＭＳ ゴシック" pitchFamily="49" charset="-128"/>
                <a:ea typeface="ＭＳ ゴシック" pitchFamily="49" charset="-128"/>
              </a:rPr>
              <a:t>(12, 5)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187450" y="1419225"/>
            <a:ext cx="101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ja-JP" sz="1600" dirty="0">
                <a:latin typeface="ＭＳ ゴシック" pitchFamily="49" charset="-128"/>
                <a:ea typeface="ＭＳ ゴシック" pitchFamily="49" charset="-128"/>
              </a:rPr>
              <a:t>b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403350" y="1412875"/>
            <a:ext cx="720725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>
            <a:spAutoFit/>
          </a:bodyPr>
          <a:lstStyle/>
          <a:p>
            <a:pPr algn="ctr"/>
            <a:r>
              <a:rPr lang="en-US" altLang="ja-JP" sz="1400" dirty="0">
                <a:latin typeface="ＭＳ ゴシック" pitchFamily="49" charset="-128"/>
                <a:ea typeface="ＭＳ ゴシック" pitchFamily="49" charset="-128"/>
              </a:rPr>
              <a:t>(12, 5)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187450" y="1779588"/>
            <a:ext cx="101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ja-JP" sz="1600" dirty="0">
                <a:latin typeface="ＭＳ ゴシック" pitchFamily="49" charset="-128"/>
                <a:ea typeface="ＭＳ ゴシック" pitchFamily="49" charset="-128"/>
              </a:rPr>
              <a:t>c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403350" y="1773238"/>
            <a:ext cx="720725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>
            <a:spAutoFit/>
          </a:bodyPr>
          <a:lstStyle/>
          <a:p>
            <a:pPr algn="ctr"/>
            <a:r>
              <a:rPr lang="en-US" altLang="ja-JP" sz="1400" dirty="0">
                <a:latin typeface="ＭＳ ゴシック" pitchFamily="49" charset="-128"/>
                <a:ea typeface="ＭＳ ゴシック" pitchFamily="49" charset="-128"/>
              </a:rPr>
              <a:t>(12, 5)</a:t>
            </a: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1044575" y="2565400"/>
            <a:ext cx="1439863" cy="1152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187450" y="2636838"/>
            <a:ext cx="101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ja-JP" sz="1600" dirty="0">
                <a:latin typeface="ＭＳ ゴシック" pitchFamily="49" charset="-128"/>
                <a:ea typeface="ＭＳ ゴシック" pitchFamily="49" charset="-128"/>
              </a:rPr>
              <a:t>a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403350" y="2630488"/>
            <a:ext cx="720725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>
            <a:spAutoFit/>
          </a:bodyPr>
          <a:lstStyle/>
          <a:p>
            <a:pPr algn="ctr"/>
            <a:r>
              <a:rPr lang="en-US" altLang="ja-JP" sz="1400" dirty="0">
                <a:latin typeface="ＭＳ ゴシック" pitchFamily="49" charset="-128"/>
                <a:ea typeface="ＭＳ ゴシック" pitchFamily="49" charset="-128"/>
              </a:rPr>
              <a:t>(12, 5)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1187450" y="3003550"/>
            <a:ext cx="101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ja-JP" sz="1600" dirty="0">
                <a:latin typeface="ＭＳ ゴシック" pitchFamily="49" charset="-128"/>
                <a:ea typeface="ＭＳ ゴシック" pitchFamily="49" charset="-128"/>
              </a:rPr>
              <a:t>b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1403350" y="2997200"/>
            <a:ext cx="720725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>
            <a:spAutoFit/>
          </a:bodyPr>
          <a:lstStyle/>
          <a:p>
            <a:pPr algn="ctr"/>
            <a:r>
              <a:rPr lang="en-US" altLang="ja-JP" sz="1400" dirty="0">
                <a:latin typeface="ＭＳ ゴシック" pitchFamily="49" charset="-128"/>
                <a:ea typeface="ＭＳ ゴシック" pitchFamily="49" charset="-128"/>
              </a:rPr>
              <a:t>(0, 5)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1187450" y="3363913"/>
            <a:ext cx="101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ja-JP" sz="1600" dirty="0">
                <a:latin typeface="ＭＳ ゴシック" pitchFamily="49" charset="-128"/>
                <a:ea typeface="ＭＳ ゴシック" pitchFamily="49" charset="-128"/>
              </a:rPr>
              <a:t>c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403350" y="3357563"/>
            <a:ext cx="720725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>
            <a:spAutoFit/>
          </a:bodyPr>
          <a:lstStyle/>
          <a:p>
            <a:pPr algn="ctr"/>
            <a:r>
              <a:rPr lang="en-US" altLang="ja-JP" sz="1400" dirty="0">
                <a:latin typeface="ＭＳ ゴシック" pitchFamily="49" charset="-128"/>
                <a:ea typeface="ＭＳ ゴシック" pitchFamily="49" charset="-128"/>
              </a:rPr>
              <a:t>(12, 5)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3276600" y="1052513"/>
            <a:ext cx="101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ja-JP" sz="1600" dirty="0">
                <a:latin typeface="ＭＳ ゴシック" pitchFamily="49" charset="-128"/>
                <a:ea typeface="ＭＳ ゴシック" pitchFamily="49" charset="-128"/>
              </a:rPr>
              <a:t>a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3276600" y="1419225"/>
            <a:ext cx="101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ja-JP" sz="1600" dirty="0">
                <a:latin typeface="ＭＳ ゴシック" pitchFamily="49" charset="-128"/>
                <a:ea typeface="ＭＳ ゴシック" pitchFamily="49" charset="-128"/>
              </a:rPr>
              <a:t>b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3276600" y="1779588"/>
            <a:ext cx="101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ja-JP" sz="1600" dirty="0">
                <a:latin typeface="ＭＳ ゴシック" pitchFamily="49" charset="-128"/>
                <a:ea typeface="ＭＳ ゴシック" pitchFamily="49" charset="-128"/>
              </a:rPr>
              <a:t>c</a:t>
            </a:r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3419475" y="1557338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dirty="0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3419475" y="1196975"/>
            <a:ext cx="360363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dirty="0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flipV="1">
            <a:off x="3419475" y="1628775"/>
            <a:ext cx="360363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dirty="0"/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3851275" y="1412875"/>
            <a:ext cx="720725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>
            <a:spAutoFit/>
          </a:bodyPr>
          <a:lstStyle/>
          <a:p>
            <a:pPr algn="ctr"/>
            <a:r>
              <a:rPr lang="en-US" altLang="ja-JP" sz="1400" dirty="0">
                <a:latin typeface="ＭＳ ゴシック" pitchFamily="49" charset="-128"/>
                <a:ea typeface="ＭＳ ゴシック" pitchFamily="49" charset="-128"/>
              </a:rPr>
              <a:t>(12, 5)</a:t>
            </a:r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3203575" y="2565400"/>
            <a:ext cx="1439863" cy="1152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3276600" y="2636838"/>
            <a:ext cx="101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ja-JP" sz="1600" dirty="0">
                <a:latin typeface="ＭＳ ゴシック" pitchFamily="49" charset="-128"/>
                <a:ea typeface="ＭＳ ゴシック" pitchFamily="49" charset="-128"/>
              </a:rPr>
              <a:t>a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3276600" y="3003550"/>
            <a:ext cx="101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ja-JP" sz="1600" dirty="0">
                <a:latin typeface="ＭＳ ゴシック" pitchFamily="49" charset="-128"/>
                <a:ea typeface="ＭＳ ゴシック" pitchFamily="49" charset="-128"/>
              </a:rPr>
              <a:t>b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3276600" y="3363913"/>
            <a:ext cx="101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ja-JP" sz="1600" dirty="0">
                <a:latin typeface="ＭＳ ゴシック" pitchFamily="49" charset="-128"/>
                <a:ea typeface="ＭＳ ゴシック" pitchFamily="49" charset="-128"/>
              </a:rPr>
              <a:t>c</a:t>
            </a:r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3419475" y="3141663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dirty="0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3419475" y="2781300"/>
            <a:ext cx="360363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dirty="0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 flipV="1">
            <a:off x="3419475" y="3213100"/>
            <a:ext cx="360363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dirty="0"/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3851275" y="2997200"/>
            <a:ext cx="720725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>
            <a:spAutoFit/>
          </a:bodyPr>
          <a:lstStyle/>
          <a:p>
            <a:pPr algn="ctr"/>
            <a:r>
              <a:rPr lang="en-US" altLang="ja-JP" sz="1400" dirty="0">
                <a:latin typeface="ＭＳ ゴシック" pitchFamily="49" charset="-128"/>
                <a:ea typeface="ＭＳ ゴシック" pitchFamily="49" charset="-128"/>
              </a:rPr>
              <a:t>(0, 5)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790545" y="1184289"/>
            <a:ext cx="1571636" cy="13795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ja-JP" altLang="ja-JP" dirty="0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861983" y="1844676"/>
            <a:ext cx="1428760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 sz="1200" dirty="0"/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1504925" y="1490658"/>
            <a:ext cx="431800" cy="215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100</a:t>
            </a: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828675" y="1424803"/>
            <a:ext cx="5693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int a</a:t>
            </a:r>
          </a:p>
        </p:txBody>
      </p:sp>
      <p:sp>
        <p:nvSpPr>
          <p:cNvPr id="9260" name="Rectangle 44"/>
          <p:cNvSpPr>
            <a:spLocks noChangeArrowheads="1"/>
          </p:cNvSpPr>
          <p:nvPr/>
        </p:nvSpPr>
        <p:spPr bwMode="auto">
          <a:xfrm>
            <a:off x="1644629" y="2144702"/>
            <a:ext cx="431800" cy="215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100</a:t>
            </a:r>
          </a:p>
        </p:txBody>
      </p:sp>
      <p:sp>
        <p:nvSpPr>
          <p:cNvPr id="9261" name="Text Box 45"/>
          <p:cNvSpPr txBox="1">
            <a:spLocks noChangeArrowheads="1"/>
          </p:cNvSpPr>
          <p:nvPr/>
        </p:nvSpPr>
        <p:spPr bwMode="auto">
          <a:xfrm>
            <a:off x="928687" y="2074850"/>
            <a:ext cx="5693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int a</a:t>
            </a:r>
          </a:p>
        </p:txBody>
      </p:sp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869606" y="1843089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Test</a:t>
            </a:r>
          </a:p>
        </p:txBody>
      </p:sp>
      <p:sp>
        <p:nvSpPr>
          <p:cNvPr id="9265" name="Text Box 49"/>
          <p:cNvSpPr txBox="1">
            <a:spLocks noChangeArrowheads="1"/>
          </p:cNvSpPr>
          <p:nvPr/>
        </p:nvSpPr>
        <p:spPr bwMode="auto">
          <a:xfrm>
            <a:off x="798168" y="1184289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Main</a:t>
            </a:r>
          </a:p>
        </p:txBody>
      </p:sp>
      <p:sp>
        <p:nvSpPr>
          <p:cNvPr id="9283" name="Text Box 67"/>
          <p:cNvSpPr txBox="1">
            <a:spLocks noChangeArrowheads="1"/>
          </p:cNvSpPr>
          <p:nvPr/>
        </p:nvSpPr>
        <p:spPr bwMode="auto">
          <a:xfrm>
            <a:off x="1301750" y="2644005"/>
            <a:ext cx="7232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a = 10;</a:t>
            </a:r>
          </a:p>
        </p:txBody>
      </p:sp>
      <p:sp>
        <p:nvSpPr>
          <p:cNvPr id="9284" name="Rectangle 68"/>
          <p:cNvSpPr>
            <a:spLocks noChangeArrowheads="1"/>
          </p:cNvSpPr>
          <p:nvPr/>
        </p:nvSpPr>
        <p:spPr bwMode="auto">
          <a:xfrm>
            <a:off x="790546" y="3063881"/>
            <a:ext cx="1571636" cy="1357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ja-JP" altLang="ja-JP" dirty="0"/>
          </a:p>
        </p:txBody>
      </p:sp>
      <p:sp>
        <p:nvSpPr>
          <p:cNvPr id="9285" name="Rectangle 69"/>
          <p:cNvSpPr>
            <a:spLocks noChangeArrowheads="1"/>
          </p:cNvSpPr>
          <p:nvPr/>
        </p:nvSpPr>
        <p:spPr bwMode="auto">
          <a:xfrm>
            <a:off x="861983" y="3702064"/>
            <a:ext cx="1428760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 sz="1200" dirty="0"/>
          </a:p>
        </p:txBody>
      </p:sp>
      <p:sp>
        <p:nvSpPr>
          <p:cNvPr id="9291" name="Text Box 75"/>
          <p:cNvSpPr txBox="1">
            <a:spLocks noChangeArrowheads="1"/>
          </p:cNvSpPr>
          <p:nvPr/>
        </p:nvSpPr>
        <p:spPr bwMode="auto">
          <a:xfrm>
            <a:off x="869606" y="3700477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Test</a:t>
            </a:r>
          </a:p>
        </p:txBody>
      </p:sp>
      <p:sp>
        <p:nvSpPr>
          <p:cNvPr id="9292" name="Text Box 76"/>
          <p:cNvSpPr txBox="1">
            <a:spLocks noChangeArrowheads="1"/>
          </p:cNvSpPr>
          <p:nvPr/>
        </p:nvSpPr>
        <p:spPr bwMode="auto">
          <a:xfrm>
            <a:off x="798168" y="3063880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Main</a:t>
            </a:r>
          </a:p>
        </p:txBody>
      </p:sp>
      <p:sp>
        <p:nvSpPr>
          <p:cNvPr id="9294" name="AutoShape 78"/>
          <p:cNvSpPr>
            <a:spLocks noChangeArrowheads="1"/>
          </p:cNvSpPr>
          <p:nvPr/>
        </p:nvSpPr>
        <p:spPr bwMode="auto">
          <a:xfrm>
            <a:off x="1012825" y="2635252"/>
            <a:ext cx="288925" cy="350847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sz="1200" dirty="0"/>
          </a:p>
        </p:txBody>
      </p:sp>
      <p:sp>
        <p:nvSpPr>
          <p:cNvPr id="9315" name="Text Box 99"/>
          <p:cNvSpPr txBox="1">
            <a:spLocks noChangeArrowheads="1"/>
          </p:cNvSpPr>
          <p:nvPr/>
        </p:nvSpPr>
        <p:spPr bwMode="auto">
          <a:xfrm>
            <a:off x="828675" y="3286947"/>
            <a:ext cx="5693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int a</a:t>
            </a:r>
          </a:p>
        </p:txBody>
      </p:sp>
      <p:sp>
        <p:nvSpPr>
          <p:cNvPr id="9317" name="Text Box 101"/>
          <p:cNvSpPr txBox="1">
            <a:spLocks noChangeArrowheads="1"/>
          </p:cNvSpPr>
          <p:nvPr/>
        </p:nvSpPr>
        <p:spPr bwMode="auto">
          <a:xfrm>
            <a:off x="928687" y="3914791"/>
            <a:ext cx="5693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int a</a:t>
            </a:r>
          </a:p>
        </p:txBody>
      </p:sp>
      <p:sp>
        <p:nvSpPr>
          <p:cNvPr id="27" name="角丸四角形吹き出し 26"/>
          <p:cNvSpPr/>
          <p:nvPr/>
        </p:nvSpPr>
        <p:spPr>
          <a:xfrm>
            <a:off x="2428860" y="1428736"/>
            <a:ext cx="1214446" cy="357190"/>
          </a:xfrm>
          <a:prstGeom prst="wedgeRoundRectCallout">
            <a:avLst>
              <a:gd name="adj1" fmla="val -89166"/>
              <a:gd name="adj2" fmla="val -1499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値をコピー</a:t>
            </a:r>
            <a:endParaRPr kumimoji="1" lang="ja-JP" altLang="en-US" sz="1200" dirty="0"/>
          </a:p>
        </p:txBody>
      </p:sp>
      <p:sp>
        <p:nvSpPr>
          <p:cNvPr id="30" name="Rectangle 98"/>
          <p:cNvSpPr>
            <a:spLocks noChangeArrowheads="1"/>
          </p:cNvSpPr>
          <p:nvPr/>
        </p:nvSpPr>
        <p:spPr bwMode="auto">
          <a:xfrm>
            <a:off x="1504925" y="3348046"/>
            <a:ext cx="431800" cy="215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100</a:t>
            </a:r>
          </a:p>
        </p:txBody>
      </p:sp>
      <p:sp>
        <p:nvSpPr>
          <p:cNvPr id="31" name="Rectangle 100"/>
          <p:cNvSpPr>
            <a:spLocks noChangeArrowheads="1"/>
          </p:cNvSpPr>
          <p:nvPr/>
        </p:nvSpPr>
        <p:spPr bwMode="auto">
          <a:xfrm>
            <a:off x="1635100" y="3984643"/>
            <a:ext cx="431800" cy="215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10</a:t>
            </a:r>
          </a:p>
        </p:txBody>
      </p:sp>
      <p:sp>
        <p:nvSpPr>
          <p:cNvPr id="36" name="角丸四角形吹き出し 35"/>
          <p:cNvSpPr/>
          <p:nvPr/>
        </p:nvSpPr>
        <p:spPr>
          <a:xfrm>
            <a:off x="2428860" y="3286124"/>
            <a:ext cx="1214446" cy="500066"/>
          </a:xfrm>
          <a:prstGeom prst="wedgeRoundRectCallout">
            <a:avLst>
              <a:gd name="adj1" fmla="val -89165"/>
              <a:gd name="adj2" fmla="val -11785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こっちの値は変わらない</a:t>
            </a:r>
            <a:endParaRPr kumimoji="1" lang="ja-JP" altLang="en-US" sz="1200" dirty="0"/>
          </a:p>
        </p:txBody>
      </p:sp>
      <p:cxnSp>
        <p:nvCxnSpPr>
          <p:cNvPr id="40" name="直線矢印コネクタ 39"/>
          <p:cNvCxnSpPr>
            <a:stCxn id="9255" idx="2"/>
            <a:endCxn id="9260" idx="0"/>
          </p:cNvCxnSpPr>
          <p:nvPr/>
        </p:nvCxnSpPr>
        <p:spPr>
          <a:xfrm rot="16200000" flipH="1">
            <a:off x="1571605" y="1855778"/>
            <a:ext cx="438144" cy="139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96"/>
          <p:cNvSpPr>
            <a:spLocks noChangeArrowheads="1"/>
          </p:cNvSpPr>
          <p:nvPr/>
        </p:nvSpPr>
        <p:spPr bwMode="auto">
          <a:xfrm>
            <a:off x="642910" y="1000108"/>
            <a:ext cx="3214710" cy="35719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790545" y="1184289"/>
            <a:ext cx="1571636" cy="13795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ja-JP" altLang="ja-JP" dirty="0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861983" y="1844676"/>
            <a:ext cx="1428760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 sz="1200" dirty="0"/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1504925" y="1490658"/>
            <a:ext cx="431800" cy="215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ja-JP" sz="12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828675" y="1424803"/>
            <a:ext cx="7232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ＭＳ ゴシック" pitchFamily="49" charset="-128"/>
                <a:ea typeface="ＭＳ ゴシック" pitchFamily="49" charset="-128"/>
              </a:rPr>
              <a:t>int[] </a:t>
            </a:r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a</a:t>
            </a:r>
          </a:p>
        </p:txBody>
      </p:sp>
      <p:sp>
        <p:nvSpPr>
          <p:cNvPr id="9260" name="Rectangle 44"/>
          <p:cNvSpPr>
            <a:spLocks noChangeArrowheads="1"/>
          </p:cNvSpPr>
          <p:nvPr/>
        </p:nvSpPr>
        <p:spPr bwMode="auto">
          <a:xfrm>
            <a:off x="1644629" y="2144702"/>
            <a:ext cx="431800" cy="215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ja-JP" sz="12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261" name="Text Box 45"/>
          <p:cNvSpPr txBox="1">
            <a:spLocks noChangeArrowheads="1"/>
          </p:cNvSpPr>
          <p:nvPr/>
        </p:nvSpPr>
        <p:spPr bwMode="auto">
          <a:xfrm>
            <a:off x="928687" y="2074850"/>
            <a:ext cx="7232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ＭＳ ゴシック" pitchFamily="49" charset="-128"/>
                <a:ea typeface="ＭＳ ゴシック" pitchFamily="49" charset="-128"/>
              </a:rPr>
              <a:t>int[] </a:t>
            </a:r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a</a:t>
            </a:r>
          </a:p>
        </p:txBody>
      </p:sp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869606" y="1843089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Test</a:t>
            </a:r>
          </a:p>
        </p:txBody>
      </p:sp>
      <p:sp>
        <p:nvSpPr>
          <p:cNvPr id="9265" name="Text Box 49"/>
          <p:cNvSpPr txBox="1">
            <a:spLocks noChangeArrowheads="1"/>
          </p:cNvSpPr>
          <p:nvPr/>
        </p:nvSpPr>
        <p:spPr bwMode="auto">
          <a:xfrm>
            <a:off x="798168" y="1184289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Main</a:t>
            </a:r>
          </a:p>
        </p:txBody>
      </p:sp>
      <p:sp>
        <p:nvSpPr>
          <p:cNvPr id="9284" name="Rectangle 68"/>
          <p:cNvSpPr>
            <a:spLocks noChangeArrowheads="1"/>
          </p:cNvSpPr>
          <p:nvPr/>
        </p:nvSpPr>
        <p:spPr bwMode="auto">
          <a:xfrm>
            <a:off x="790546" y="3063881"/>
            <a:ext cx="1571636" cy="1357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ja-JP" altLang="ja-JP" dirty="0"/>
          </a:p>
        </p:txBody>
      </p:sp>
      <p:sp>
        <p:nvSpPr>
          <p:cNvPr id="9285" name="Rectangle 69"/>
          <p:cNvSpPr>
            <a:spLocks noChangeArrowheads="1"/>
          </p:cNvSpPr>
          <p:nvPr/>
        </p:nvSpPr>
        <p:spPr bwMode="auto">
          <a:xfrm>
            <a:off x="861983" y="3702064"/>
            <a:ext cx="1428760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 sz="1200" dirty="0"/>
          </a:p>
        </p:txBody>
      </p:sp>
      <p:sp>
        <p:nvSpPr>
          <p:cNvPr id="9291" name="Text Box 75"/>
          <p:cNvSpPr txBox="1">
            <a:spLocks noChangeArrowheads="1"/>
          </p:cNvSpPr>
          <p:nvPr/>
        </p:nvSpPr>
        <p:spPr bwMode="auto">
          <a:xfrm>
            <a:off x="869606" y="3700477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Test</a:t>
            </a:r>
          </a:p>
        </p:txBody>
      </p:sp>
      <p:sp>
        <p:nvSpPr>
          <p:cNvPr id="9292" name="Text Box 76"/>
          <p:cNvSpPr txBox="1">
            <a:spLocks noChangeArrowheads="1"/>
          </p:cNvSpPr>
          <p:nvPr/>
        </p:nvSpPr>
        <p:spPr bwMode="auto">
          <a:xfrm>
            <a:off x="798168" y="3063880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Main</a:t>
            </a:r>
          </a:p>
        </p:txBody>
      </p:sp>
      <p:sp>
        <p:nvSpPr>
          <p:cNvPr id="9294" name="AutoShape 78"/>
          <p:cNvSpPr>
            <a:spLocks noChangeArrowheads="1"/>
          </p:cNvSpPr>
          <p:nvPr/>
        </p:nvSpPr>
        <p:spPr bwMode="auto">
          <a:xfrm>
            <a:off x="1012825" y="2635252"/>
            <a:ext cx="288925" cy="350847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sz="1200" dirty="0"/>
          </a:p>
        </p:txBody>
      </p:sp>
      <p:sp>
        <p:nvSpPr>
          <p:cNvPr id="9315" name="Text Box 99"/>
          <p:cNvSpPr txBox="1">
            <a:spLocks noChangeArrowheads="1"/>
          </p:cNvSpPr>
          <p:nvPr/>
        </p:nvSpPr>
        <p:spPr bwMode="auto">
          <a:xfrm>
            <a:off x="828675" y="3286947"/>
            <a:ext cx="7232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ＭＳ ゴシック" pitchFamily="49" charset="-128"/>
                <a:ea typeface="ＭＳ ゴシック" pitchFamily="49" charset="-128"/>
              </a:rPr>
              <a:t>int[] </a:t>
            </a:r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a</a:t>
            </a:r>
          </a:p>
        </p:txBody>
      </p:sp>
      <p:sp>
        <p:nvSpPr>
          <p:cNvPr id="9317" name="Text Box 101"/>
          <p:cNvSpPr txBox="1">
            <a:spLocks noChangeArrowheads="1"/>
          </p:cNvSpPr>
          <p:nvPr/>
        </p:nvSpPr>
        <p:spPr bwMode="auto">
          <a:xfrm>
            <a:off x="928687" y="3914791"/>
            <a:ext cx="7232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ＭＳ ゴシック" pitchFamily="49" charset="-128"/>
                <a:ea typeface="ＭＳ ゴシック" pitchFamily="49" charset="-128"/>
              </a:rPr>
              <a:t>int[] </a:t>
            </a:r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a</a:t>
            </a:r>
          </a:p>
        </p:txBody>
      </p:sp>
      <p:sp>
        <p:nvSpPr>
          <p:cNvPr id="30" name="Rectangle 98"/>
          <p:cNvSpPr>
            <a:spLocks noChangeArrowheads="1"/>
          </p:cNvSpPr>
          <p:nvPr/>
        </p:nvSpPr>
        <p:spPr bwMode="auto">
          <a:xfrm>
            <a:off x="1504925" y="3348046"/>
            <a:ext cx="431800" cy="215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ja-JP" sz="12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1" name="Rectangle 100"/>
          <p:cNvSpPr>
            <a:spLocks noChangeArrowheads="1"/>
          </p:cNvSpPr>
          <p:nvPr/>
        </p:nvSpPr>
        <p:spPr bwMode="auto">
          <a:xfrm>
            <a:off x="1635100" y="3984643"/>
            <a:ext cx="431800" cy="215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ja-JP" sz="12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6" name="角丸四角形吹き出し 35"/>
          <p:cNvSpPr/>
          <p:nvPr/>
        </p:nvSpPr>
        <p:spPr>
          <a:xfrm>
            <a:off x="2433619" y="2921004"/>
            <a:ext cx="1209688" cy="500066"/>
          </a:xfrm>
          <a:prstGeom prst="wedgeRoundRectCallout">
            <a:avLst>
              <a:gd name="adj1" fmla="val -91665"/>
              <a:gd name="adj2" fmla="val 49166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こっちの値は変わらない</a:t>
            </a:r>
            <a:endParaRPr kumimoji="1" lang="ja-JP" altLang="en-US" sz="1200" dirty="0"/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2706681" y="1420806"/>
            <a:ext cx="10080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{1, 2, 3}</a:t>
            </a:r>
            <a:endParaRPr lang="en-US" altLang="ja-JP" sz="1200" dirty="0"/>
          </a:p>
        </p:txBody>
      </p:sp>
      <p:sp>
        <p:nvSpPr>
          <p:cNvPr id="29" name="Text Box 69"/>
          <p:cNvSpPr txBox="1">
            <a:spLocks noChangeArrowheads="1"/>
          </p:cNvSpPr>
          <p:nvPr/>
        </p:nvSpPr>
        <p:spPr bwMode="auto">
          <a:xfrm>
            <a:off x="1290611" y="2635252"/>
            <a:ext cx="19543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a = new int[]{2, 4, 8};</a:t>
            </a:r>
          </a:p>
        </p:txBody>
      </p:sp>
      <p:sp>
        <p:nvSpPr>
          <p:cNvPr id="32" name="Rectangle 79"/>
          <p:cNvSpPr>
            <a:spLocks noChangeArrowheads="1"/>
          </p:cNvSpPr>
          <p:nvPr/>
        </p:nvSpPr>
        <p:spPr bwMode="auto">
          <a:xfrm>
            <a:off x="2706681" y="3489335"/>
            <a:ext cx="10080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{1, 2, 3}</a:t>
            </a:r>
            <a:endParaRPr lang="en-US" altLang="ja-JP" sz="1200" dirty="0"/>
          </a:p>
        </p:txBody>
      </p:sp>
      <p:sp>
        <p:nvSpPr>
          <p:cNvPr id="35" name="Rectangle 82"/>
          <p:cNvSpPr>
            <a:spLocks noChangeArrowheads="1"/>
          </p:cNvSpPr>
          <p:nvPr/>
        </p:nvSpPr>
        <p:spPr bwMode="auto">
          <a:xfrm>
            <a:off x="2706681" y="3917963"/>
            <a:ext cx="10080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{2, 4, 8}</a:t>
            </a:r>
            <a:endParaRPr lang="en-US" altLang="ja-JP" sz="1200" dirty="0"/>
          </a:p>
        </p:txBody>
      </p:sp>
      <p:cxnSp>
        <p:nvCxnSpPr>
          <p:cNvPr id="39" name="直線矢印コネクタ 38"/>
          <p:cNvCxnSpPr>
            <a:stCxn id="9255" idx="3"/>
            <a:endCxn id="25" idx="1"/>
          </p:cNvCxnSpPr>
          <p:nvPr/>
        </p:nvCxnSpPr>
        <p:spPr>
          <a:xfrm>
            <a:off x="1936725" y="1598608"/>
            <a:ext cx="769956" cy="2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30" idx="3"/>
            <a:endCxn id="32" idx="1"/>
          </p:cNvCxnSpPr>
          <p:nvPr/>
        </p:nvCxnSpPr>
        <p:spPr>
          <a:xfrm>
            <a:off x="1936725" y="3455996"/>
            <a:ext cx="769956" cy="213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1" idx="3"/>
            <a:endCxn id="35" idx="1"/>
          </p:cNvCxnSpPr>
          <p:nvPr/>
        </p:nvCxnSpPr>
        <p:spPr>
          <a:xfrm>
            <a:off x="2066900" y="4092593"/>
            <a:ext cx="639781" cy="5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9255" idx="2"/>
            <a:endCxn id="9260" idx="0"/>
          </p:cNvCxnSpPr>
          <p:nvPr/>
        </p:nvCxnSpPr>
        <p:spPr>
          <a:xfrm rot="16200000" flipH="1">
            <a:off x="1571605" y="1855778"/>
            <a:ext cx="438144" cy="139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9260" idx="3"/>
            <a:endCxn id="25" idx="1"/>
          </p:cNvCxnSpPr>
          <p:nvPr/>
        </p:nvCxnSpPr>
        <p:spPr>
          <a:xfrm flipV="1">
            <a:off x="2076429" y="1600988"/>
            <a:ext cx="630252" cy="651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角丸四角形吹き出し 26"/>
          <p:cNvSpPr/>
          <p:nvPr/>
        </p:nvSpPr>
        <p:spPr>
          <a:xfrm>
            <a:off x="2571736" y="1928802"/>
            <a:ext cx="1058477" cy="436558"/>
          </a:xfrm>
          <a:prstGeom prst="wedgeRoundRectCallout">
            <a:avLst>
              <a:gd name="adj1" fmla="val -125391"/>
              <a:gd name="adj2" fmla="val -56045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参照情報</a:t>
            </a:r>
            <a:r>
              <a:rPr lang="ja-JP" altLang="en-US" sz="1200" dirty="0" smtClean="0"/>
              <a:t>をコピー</a:t>
            </a:r>
            <a:endParaRPr kumimoji="1" lang="ja-JP" altLang="en-US" sz="1200" dirty="0"/>
          </a:p>
        </p:txBody>
      </p:sp>
      <p:sp>
        <p:nvSpPr>
          <p:cNvPr id="54" name="Rectangle 96"/>
          <p:cNvSpPr>
            <a:spLocks noChangeArrowheads="1"/>
          </p:cNvSpPr>
          <p:nvPr/>
        </p:nvSpPr>
        <p:spPr bwMode="auto">
          <a:xfrm>
            <a:off x="642910" y="1000108"/>
            <a:ext cx="3214710" cy="35719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790545" y="1184289"/>
            <a:ext cx="1571636" cy="13795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ja-JP" altLang="ja-JP" dirty="0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861983" y="1844676"/>
            <a:ext cx="1428760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 sz="1200" dirty="0"/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1504925" y="1490658"/>
            <a:ext cx="431800" cy="215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ja-JP" sz="12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828675" y="1424803"/>
            <a:ext cx="5693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int a</a:t>
            </a:r>
          </a:p>
        </p:txBody>
      </p:sp>
      <p:sp>
        <p:nvSpPr>
          <p:cNvPr id="9260" name="Rectangle 44"/>
          <p:cNvSpPr>
            <a:spLocks noChangeArrowheads="1"/>
          </p:cNvSpPr>
          <p:nvPr/>
        </p:nvSpPr>
        <p:spPr bwMode="auto">
          <a:xfrm>
            <a:off x="1644629" y="2144702"/>
            <a:ext cx="431800" cy="215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ja-JP" sz="12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261" name="Text Box 45"/>
          <p:cNvSpPr txBox="1">
            <a:spLocks noChangeArrowheads="1"/>
          </p:cNvSpPr>
          <p:nvPr/>
        </p:nvSpPr>
        <p:spPr bwMode="auto">
          <a:xfrm>
            <a:off x="928687" y="2074850"/>
            <a:ext cx="5693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int a</a:t>
            </a:r>
          </a:p>
        </p:txBody>
      </p:sp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869606" y="1843089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Test</a:t>
            </a:r>
          </a:p>
        </p:txBody>
      </p:sp>
      <p:sp>
        <p:nvSpPr>
          <p:cNvPr id="9265" name="Text Box 49"/>
          <p:cNvSpPr txBox="1">
            <a:spLocks noChangeArrowheads="1"/>
          </p:cNvSpPr>
          <p:nvPr/>
        </p:nvSpPr>
        <p:spPr bwMode="auto">
          <a:xfrm>
            <a:off x="798168" y="1184289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Main</a:t>
            </a:r>
          </a:p>
        </p:txBody>
      </p:sp>
      <p:sp>
        <p:nvSpPr>
          <p:cNvPr id="9284" name="Rectangle 68"/>
          <p:cNvSpPr>
            <a:spLocks noChangeArrowheads="1"/>
          </p:cNvSpPr>
          <p:nvPr/>
        </p:nvSpPr>
        <p:spPr bwMode="auto">
          <a:xfrm>
            <a:off x="790546" y="3063881"/>
            <a:ext cx="1571636" cy="1357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ja-JP" altLang="ja-JP" dirty="0"/>
          </a:p>
        </p:txBody>
      </p:sp>
      <p:sp>
        <p:nvSpPr>
          <p:cNvPr id="9285" name="Rectangle 69"/>
          <p:cNvSpPr>
            <a:spLocks noChangeArrowheads="1"/>
          </p:cNvSpPr>
          <p:nvPr/>
        </p:nvSpPr>
        <p:spPr bwMode="auto">
          <a:xfrm>
            <a:off x="861983" y="3702064"/>
            <a:ext cx="1428760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 sz="1200" dirty="0"/>
          </a:p>
        </p:txBody>
      </p:sp>
      <p:sp>
        <p:nvSpPr>
          <p:cNvPr id="9291" name="Text Box 75"/>
          <p:cNvSpPr txBox="1">
            <a:spLocks noChangeArrowheads="1"/>
          </p:cNvSpPr>
          <p:nvPr/>
        </p:nvSpPr>
        <p:spPr bwMode="auto">
          <a:xfrm>
            <a:off x="869606" y="3700477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Test</a:t>
            </a:r>
          </a:p>
        </p:txBody>
      </p:sp>
      <p:sp>
        <p:nvSpPr>
          <p:cNvPr id="9292" name="Text Box 76"/>
          <p:cNvSpPr txBox="1">
            <a:spLocks noChangeArrowheads="1"/>
          </p:cNvSpPr>
          <p:nvPr/>
        </p:nvSpPr>
        <p:spPr bwMode="auto">
          <a:xfrm>
            <a:off x="798168" y="3063880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Main</a:t>
            </a:r>
          </a:p>
        </p:txBody>
      </p:sp>
      <p:sp>
        <p:nvSpPr>
          <p:cNvPr id="9294" name="AutoShape 78"/>
          <p:cNvSpPr>
            <a:spLocks noChangeArrowheads="1"/>
          </p:cNvSpPr>
          <p:nvPr/>
        </p:nvSpPr>
        <p:spPr bwMode="auto">
          <a:xfrm>
            <a:off x="1012825" y="2635252"/>
            <a:ext cx="288925" cy="350847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sz="1200" dirty="0"/>
          </a:p>
        </p:txBody>
      </p:sp>
      <p:sp>
        <p:nvSpPr>
          <p:cNvPr id="9315" name="Text Box 99"/>
          <p:cNvSpPr txBox="1">
            <a:spLocks noChangeArrowheads="1"/>
          </p:cNvSpPr>
          <p:nvPr/>
        </p:nvSpPr>
        <p:spPr bwMode="auto">
          <a:xfrm>
            <a:off x="828675" y="3286947"/>
            <a:ext cx="5693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int a</a:t>
            </a:r>
          </a:p>
        </p:txBody>
      </p:sp>
      <p:sp>
        <p:nvSpPr>
          <p:cNvPr id="9317" name="Text Box 101"/>
          <p:cNvSpPr txBox="1">
            <a:spLocks noChangeArrowheads="1"/>
          </p:cNvSpPr>
          <p:nvPr/>
        </p:nvSpPr>
        <p:spPr bwMode="auto">
          <a:xfrm>
            <a:off x="928687" y="3914791"/>
            <a:ext cx="5693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int a</a:t>
            </a:r>
          </a:p>
        </p:txBody>
      </p:sp>
      <p:sp>
        <p:nvSpPr>
          <p:cNvPr id="30" name="Rectangle 98"/>
          <p:cNvSpPr>
            <a:spLocks noChangeArrowheads="1"/>
          </p:cNvSpPr>
          <p:nvPr/>
        </p:nvSpPr>
        <p:spPr bwMode="auto">
          <a:xfrm>
            <a:off x="1504925" y="3348046"/>
            <a:ext cx="431800" cy="215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ja-JP" sz="12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1" name="Rectangle 100"/>
          <p:cNvSpPr>
            <a:spLocks noChangeArrowheads="1"/>
          </p:cNvSpPr>
          <p:nvPr/>
        </p:nvSpPr>
        <p:spPr bwMode="auto">
          <a:xfrm>
            <a:off x="1635100" y="3984643"/>
            <a:ext cx="431800" cy="215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ja-JP" sz="12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2706681" y="1420806"/>
            <a:ext cx="10080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{1, 2, 3}</a:t>
            </a:r>
            <a:endParaRPr lang="en-US" altLang="ja-JP" sz="1200" dirty="0"/>
          </a:p>
        </p:txBody>
      </p:sp>
      <p:sp>
        <p:nvSpPr>
          <p:cNvPr id="29" name="Text Box 69"/>
          <p:cNvSpPr txBox="1">
            <a:spLocks noChangeArrowheads="1"/>
          </p:cNvSpPr>
          <p:nvPr/>
        </p:nvSpPr>
        <p:spPr bwMode="auto">
          <a:xfrm>
            <a:off x="1290611" y="2635252"/>
            <a:ext cx="8771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ＭＳ ゴシック" pitchFamily="49" charset="-128"/>
                <a:ea typeface="ＭＳ ゴシック" pitchFamily="49" charset="-128"/>
              </a:rPr>
              <a:t>a[0] = 5;</a:t>
            </a:r>
            <a:endParaRPr lang="en-US" altLang="ja-JP" sz="12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2" name="Rectangle 79"/>
          <p:cNvSpPr>
            <a:spLocks noChangeArrowheads="1"/>
          </p:cNvSpPr>
          <p:nvPr/>
        </p:nvSpPr>
        <p:spPr bwMode="auto">
          <a:xfrm>
            <a:off x="2706681" y="3489335"/>
            <a:ext cx="10080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1200" dirty="0" smtClean="0">
                <a:latin typeface="ＭＳ ゴシック" pitchFamily="49" charset="-128"/>
                <a:ea typeface="ＭＳ ゴシック" pitchFamily="49" charset="-128"/>
              </a:rPr>
              <a:t>{</a:t>
            </a:r>
            <a:r>
              <a:rPr lang="en-US" altLang="ja-JP" sz="1200" b="1" dirty="0" smtClean="0">
                <a:solidFill>
                  <a:srgbClr val="C00000"/>
                </a:solidFill>
                <a:latin typeface="ＭＳ ゴシック" pitchFamily="49" charset="-128"/>
                <a:ea typeface="ＭＳ ゴシック" pitchFamily="49" charset="-128"/>
              </a:rPr>
              <a:t>5</a:t>
            </a:r>
            <a:r>
              <a:rPr lang="en-US" altLang="ja-JP" sz="1200" dirty="0" smtClean="0">
                <a:latin typeface="ＭＳ ゴシック" pitchFamily="49" charset="-128"/>
                <a:ea typeface="ＭＳ ゴシック" pitchFamily="49" charset="-128"/>
              </a:rPr>
              <a:t>, 2, </a:t>
            </a:r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3}</a:t>
            </a:r>
            <a:endParaRPr lang="en-US" altLang="ja-JP" sz="1200" dirty="0"/>
          </a:p>
        </p:txBody>
      </p:sp>
      <p:cxnSp>
        <p:nvCxnSpPr>
          <p:cNvPr id="39" name="直線矢印コネクタ 38"/>
          <p:cNvCxnSpPr>
            <a:stCxn id="9255" idx="3"/>
            <a:endCxn id="25" idx="1"/>
          </p:cNvCxnSpPr>
          <p:nvPr/>
        </p:nvCxnSpPr>
        <p:spPr>
          <a:xfrm>
            <a:off x="1936725" y="1598608"/>
            <a:ext cx="769956" cy="2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30" idx="3"/>
            <a:endCxn id="32" idx="1"/>
          </p:cNvCxnSpPr>
          <p:nvPr/>
        </p:nvCxnSpPr>
        <p:spPr>
          <a:xfrm>
            <a:off x="1936725" y="3455996"/>
            <a:ext cx="769956" cy="213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1" idx="3"/>
            <a:endCxn id="32" idx="1"/>
          </p:cNvCxnSpPr>
          <p:nvPr/>
        </p:nvCxnSpPr>
        <p:spPr>
          <a:xfrm flipV="1">
            <a:off x="2066900" y="3669517"/>
            <a:ext cx="639781" cy="423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9255" idx="2"/>
            <a:endCxn id="9260" idx="0"/>
          </p:cNvCxnSpPr>
          <p:nvPr/>
        </p:nvCxnSpPr>
        <p:spPr>
          <a:xfrm rot="16200000" flipH="1">
            <a:off x="1571605" y="1855778"/>
            <a:ext cx="438144" cy="139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9260" idx="3"/>
            <a:endCxn id="25" idx="1"/>
          </p:cNvCxnSpPr>
          <p:nvPr/>
        </p:nvCxnSpPr>
        <p:spPr>
          <a:xfrm flipV="1">
            <a:off x="2076429" y="1600988"/>
            <a:ext cx="630252" cy="651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角丸四角形吹き出し 35"/>
          <p:cNvSpPr/>
          <p:nvPr/>
        </p:nvSpPr>
        <p:spPr>
          <a:xfrm>
            <a:off x="2428860" y="2857496"/>
            <a:ext cx="995373" cy="500066"/>
          </a:xfrm>
          <a:prstGeom prst="wedgeRoundRectCallout">
            <a:avLst>
              <a:gd name="adj1" fmla="val -757"/>
              <a:gd name="adj2" fmla="val 87261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参照先</a:t>
            </a:r>
            <a:r>
              <a:rPr lang="ja-JP" altLang="en-US" sz="1200" dirty="0" smtClean="0"/>
              <a:t>が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書き換わる</a:t>
            </a:r>
            <a:endParaRPr kumimoji="1" lang="ja-JP" altLang="en-US" sz="1200" dirty="0"/>
          </a:p>
        </p:txBody>
      </p:sp>
      <p:sp>
        <p:nvSpPr>
          <p:cNvPr id="40" name="角丸四角形吹き出し 39"/>
          <p:cNvSpPr/>
          <p:nvPr/>
        </p:nvSpPr>
        <p:spPr>
          <a:xfrm>
            <a:off x="2571736" y="1928802"/>
            <a:ext cx="1000132" cy="436558"/>
          </a:xfrm>
          <a:prstGeom prst="wedgeRoundRectCallout">
            <a:avLst>
              <a:gd name="adj1" fmla="val -125391"/>
              <a:gd name="adj2" fmla="val -56045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参照情報</a:t>
            </a:r>
            <a:r>
              <a:rPr lang="ja-JP" altLang="en-US" sz="1200" dirty="0" smtClean="0"/>
              <a:t>をコピー</a:t>
            </a:r>
            <a:endParaRPr kumimoji="1" lang="ja-JP" altLang="en-US" sz="1200" dirty="0"/>
          </a:p>
        </p:txBody>
      </p:sp>
      <p:sp>
        <p:nvSpPr>
          <p:cNvPr id="41" name="Rectangle 96"/>
          <p:cNvSpPr>
            <a:spLocks noChangeArrowheads="1"/>
          </p:cNvSpPr>
          <p:nvPr/>
        </p:nvSpPr>
        <p:spPr bwMode="auto">
          <a:xfrm>
            <a:off x="642910" y="1000108"/>
            <a:ext cx="3214710" cy="35719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790545" y="1184289"/>
            <a:ext cx="1571636" cy="13795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ja-JP" altLang="ja-JP" dirty="0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861983" y="1844676"/>
            <a:ext cx="1428760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 sz="1200" dirty="0"/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1504925" y="1490658"/>
            <a:ext cx="431800" cy="215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100</a:t>
            </a: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828675" y="1424803"/>
            <a:ext cx="5693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int a</a:t>
            </a:r>
          </a:p>
        </p:txBody>
      </p:sp>
      <p:sp>
        <p:nvSpPr>
          <p:cNvPr id="9260" name="Rectangle 44"/>
          <p:cNvSpPr>
            <a:spLocks noChangeArrowheads="1"/>
          </p:cNvSpPr>
          <p:nvPr/>
        </p:nvSpPr>
        <p:spPr bwMode="auto">
          <a:xfrm>
            <a:off x="1644629" y="2144702"/>
            <a:ext cx="431800" cy="215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ja-JP" sz="12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261" name="Text Box 45"/>
          <p:cNvSpPr txBox="1">
            <a:spLocks noChangeArrowheads="1"/>
          </p:cNvSpPr>
          <p:nvPr/>
        </p:nvSpPr>
        <p:spPr bwMode="auto">
          <a:xfrm>
            <a:off x="928687" y="2074850"/>
            <a:ext cx="5693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int a</a:t>
            </a:r>
          </a:p>
        </p:txBody>
      </p:sp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869606" y="1843089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Test</a:t>
            </a:r>
          </a:p>
        </p:txBody>
      </p:sp>
      <p:sp>
        <p:nvSpPr>
          <p:cNvPr id="9265" name="Text Box 49"/>
          <p:cNvSpPr txBox="1">
            <a:spLocks noChangeArrowheads="1"/>
          </p:cNvSpPr>
          <p:nvPr/>
        </p:nvSpPr>
        <p:spPr bwMode="auto">
          <a:xfrm>
            <a:off x="798168" y="1184289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Main</a:t>
            </a:r>
          </a:p>
        </p:txBody>
      </p:sp>
      <p:sp>
        <p:nvSpPr>
          <p:cNvPr id="9283" name="Text Box 67"/>
          <p:cNvSpPr txBox="1">
            <a:spLocks noChangeArrowheads="1"/>
          </p:cNvSpPr>
          <p:nvPr/>
        </p:nvSpPr>
        <p:spPr bwMode="auto">
          <a:xfrm>
            <a:off x="1301750" y="2644005"/>
            <a:ext cx="7232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a = 10;</a:t>
            </a:r>
          </a:p>
        </p:txBody>
      </p:sp>
      <p:sp>
        <p:nvSpPr>
          <p:cNvPr id="9284" name="Rectangle 68"/>
          <p:cNvSpPr>
            <a:spLocks noChangeArrowheads="1"/>
          </p:cNvSpPr>
          <p:nvPr/>
        </p:nvSpPr>
        <p:spPr bwMode="auto">
          <a:xfrm>
            <a:off x="790546" y="3063881"/>
            <a:ext cx="1571636" cy="1357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ja-JP" altLang="ja-JP" dirty="0"/>
          </a:p>
        </p:txBody>
      </p:sp>
      <p:sp>
        <p:nvSpPr>
          <p:cNvPr id="9285" name="Rectangle 69"/>
          <p:cNvSpPr>
            <a:spLocks noChangeArrowheads="1"/>
          </p:cNvSpPr>
          <p:nvPr/>
        </p:nvSpPr>
        <p:spPr bwMode="auto">
          <a:xfrm>
            <a:off x="861983" y="3702064"/>
            <a:ext cx="1428760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 sz="1200" dirty="0"/>
          </a:p>
        </p:txBody>
      </p:sp>
      <p:sp>
        <p:nvSpPr>
          <p:cNvPr id="9291" name="Text Box 75"/>
          <p:cNvSpPr txBox="1">
            <a:spLocks noChangeArrowheads="1"/>
          </p:cNvSpPr>
          <p:nvPr/>
        </p:nvSpPr>
        <p:spPr bwMode="auto">
          <a:xfrm>
            <a:off x="869606" y="3700477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Test</a:t>
            </a:r>
          </a:p>
        </p:txBody>
      </p:sp>
      <p:sp>
        <p:nvSpPr>
          <p:cNvPr id="9292" name="Text Box 76"/>
          <p:cNvSpPr txBox="1">
            <a:spLocks noChangeArrowheads="1"/>
          </p:cNvSpPr>
          <p:nvPr/>
        </p:nvSpPr>
        <p:spPr bwMode="auto">
          <a:xfrm>
            <a:off x="798168" y="3063880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Main</a:t>
            </a:r>
          </a:p>
        </p:txBody>
      </p:sp>
      <p:sp>
        <p:nvSpPr>
          <p:cNvPr id="9294" name="AutoShape 78"/>
          <p:cNvSpPr>
            <a:spLocks noChangeArrowheads="1"/>
          </p:cNvSpPr>
          <p:nvPr/>
        </p:nvSpPr>
        <p:spPr bwMode="auto">
          <a:xfrm>
            <a:off x="1012825" y="2635252"/>
            <a:ext cx="288925" cy="350847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sz="1200" dirty="0"/>
          </a:p>
        </p:txBody>
      </p:sp>
      <p:sp>
        <p:nvSpPr>
          <p:cNvPr id="9315" name="Text Box 99"/>
          <p:cNvSpPr txBox="1">
            <a:spLocks noChangeArrowheads="1"/>
          </p:cNvSpPr>
          <p:nvPr/>
        </p:nvSpPr>
        <p:spPr bwMode="auto">
          <a:xfrm>
            <a:off x="828675" y="3286947"/>
            <a:ext cx="5693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int a</a:t>
            </a:r>
          </a:p>
        </p:txBody>
      </p:sp>
      <p:sp>
        <p:nvSpPr>
          <p:cNvPr id="9317" name="Text Box 101"/>
          <p:cNvSpPr txBox="1">
            <a:spLocks noChangeArrowheads="1"/>
          </p:cNvSpPr>
          <p:nvPr/>
        </p:nvSpPr>
        <p:spPr bwMode="auto">
          <a:xfrm>
            <a:off x="928687" y="3914791"/>
            <a:ext cx="5693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int a</a:t>
            </a:r>
          </a:p>
        </p:txBody>
      </p:sp>
      <p:sp>
        <p:nvSpPr>
          <p:cNvPr id="27" name="角丸四角形吹き出し 26"/>
          <p:cNvSpPr/>
          <p:nvPr/>
        </p:nvSpPr>
        <p:spPr>
          <a:xfrm>
            <a:off x="2428860" y="1857364"/>
            <a:ext cx="1143008" cy="357190"/>
          </a:xfrm>
          <a:prstGeom prst="wedgeRoundRectCallout">
            <a:avLst>
              <a:gd name="adj1" fmla="val -98333"/>
              <a:gd name="adj2" fmla="val -2283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値を参照する</a:t>
            </a:r>
            <a:endParaRPr kumimoji="1" lang="ja-JP" altLang="en-US" sz="1200" dirty="0"/>
          </a:p>
        </p:txBody>
      </p:sp>
      <p:sp>
        <p:nvSpPr>
          <p:cNvPr id="30" name="Rectangle 98"/>
          <p:cNvSpPr>
            <a:spLocks noChangeArrowheads="1"/>
          </p:cNvSpPr>
          <p:nvPr/>
        </p:nvSpPr>
        <p:spPr bwMode="auto">
          <a:xfrm>
            <a:off x="1504925" y="3348046"/>
            <a:ext cx="431800" cy="215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1200" dirty="0" smtClean="0">
                <a:latin typeface="ＭＳ ゴシック" pitchFamily="49" charset="-128"/>
                <a:ea typeface="ＭＳ ゴシック" pitchFamily="49" charset="-128"/>
              </a:rPr>
              <a:t>10</a:t>
            </a:r>
            <a:endParaRPr lang="en-US" altLang="ja-JP" sz="12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1" name="Rectangle 100"/>
          <p:cNvSpPr>
            <a:spLocks noChangeArrowheads="1"/>
          </p:cNvSpPr>
          <p:nvPr/>
        </p:nvSpPr>
        <p:spPr bwMode="auto">
          <a:xfrm>
            <a:off x="1635100" y="3984643"/>
            <a:ext cx="431800" cy="215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ja-JP" sz="12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6" name="角丸四角形吹き出し 35"/>
          <p:cNvSpPr/>
          <p:nvPr/>
        </p:nvSpPr>
        <p:spPr>
          <a:xfrm>
            <a:off x="2428860" y="3286124"/>
            <a:ext cx="1143008" cy="500066"/>
          </a:xfrm>
          <a:prstGeom prst="wedgeRoundRectCallout">
            <a:avLst>
              <a:gd name="adj1" fmla="val -89165"/>
              <a:gd name="adj2" fmla="val -11785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こっちの値が変わる</a:t>
            </a:r>
            <a:endParaRPr kumimoji="1" lang="ja-JP" altLang="en-US" sz="1200" dirty="0"/>
          </a:p>
        </p:txBody>
      </p:sp>
      <p:cxnSp>
        <p:nvCxnSpPr>
          <p:cNvPr id="40" name="直線矢印コネクタ 39"/>
          <p:cNvCxnSpPr>
            <a:stCxn id="9260" idx="0"/>
            <a:endCxn id="9255" idx="2"/>
          </p:cNvCxnSpPr>
          <p:nvPr/>
        </p:nvCxnSpPr>
        <p:spPr>
          <a:xfrm rot="16200000" flipV="1">
            <a:off x="1571605" y="1855778"/>
            <a:ext cx="438144" cy="139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31" idx="0"/>
            <a:endCxn id="30" idx="2"/>
          </p:cNvCxnSpPr>
          <p:nvPr/>
        </p:nvCxnSpPr>
        <p:spPr>
          <a:xfrm rot="16200000" flipV="1">
            <a:off x="1575565" y="3709207"/>
            <a:ext cx="420697" cy="130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96"/>
          <p:cNvSpPr>
            <a:spLocks noChangeArrowheads="1"/>
          </p:cNvSpPr>
          <p:nvPr/>
        </p:nvSpPr>
        <p:spPr bwMode="auto">
          <a:xfrm>
            <a:off x="642910" y="1000108"/>
            <a:ext cx="3214710" cy="35719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790545" y="1184289"/>
            <a:ext cx="1571636" cy="13795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ja-JP" altLang="ja-JP" dirty="0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861983" y="1844676"/>
            <a:ext cx="1428760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 sz="1200" dirty="0"/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1504925" y="1490658"/>
            <a:ext cx="431800" cy="215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ja-JP" sz="12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828675" y="1424803"/>
            <a:ext cx="7232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ＭＳ ゴシック" pitchFamily="49" charset="-128"/>
                <a:ea typeface="ＭＳ ゴシック" pitchFamily="49" charset="-128"/>
              </a:rPr>
              <a:t>int[] </a:t>
            </a:r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a</a:t>
            </a:r>
          </a:p>
        </p:txBody>
      </p:sp>
      <p:sp>
        <p:nvSpPr>
          <p:cNvPr id="9260" name="Rectangle 44"/>
          <p:cNvSpPr>
            <a:spLocks noChangeArrowheads="1"/>
          </p:cNvSpPr>
          <p:nvPr/>
        </p:nvSpPr>
        <p:spPr bwMode="auto">
          <a:xfrm>
            <a:off x="1644629" y="2144702"/>
            <a:ext cx="431800" cy="215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ja-JP" sz="12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261" name="Text Box 45"/>
          <p:cNvSpPr txBox="1">
            <a:spLocks noChangeArrowheads="1"/>
          </p:cNvSpPr>
          <p:nvPr/>
        </p:nvSpPr>
        <p:spPr bwMode="auto">
          <a:xfrm>
            <a:off x="928687" y="2074850"/>
            <a:ext cx="7232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ＭＳ ゴシック" pitchFamily="49" charset="-128"/>
                <a:ea typeface="ＭＳ ゴシック" pitchFamily="49" charset="-128"/>
              </a:rPr>
              <a:t>int[] </a:t>
            </a:r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a</a:t>
            </a:r>
          </a:p>
        </p:txBody>
      </p:sp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869606" y="1843089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Test</a:t>
            </a:r>
          </a:p>
        </p:txBody>
      </p:sp>
      <p:sp>
        <p:nvSpPr>
          <p:cNvPr id="9265" name="Text Box 49"/>
          <p:cNvSpPr txBox="1">
            <a:spLocks noChangeArrowheads="1"/>
          </p:cNvSpPr>
          <p:nvPr/>
        </p:nvSpPr>
        <p:spPr bwMode="auto">
          <a:xfrm>
            <a:off x="798168" y="1184289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Main</a:t>
            </a:r>
          </a:p>
        </p:txBody>
      </p:sp>
      <p:sp>
        <p:nvSpPr>
          <p:cNvPr id="9284" name="Rectangle 68"/>
          <p:cNvSpPr>
            <a:spLocks noChangeArrowheads="1"/>
          </p:cNvSpPr>
          <p:nvPr/>
        </p:nvSpPr>
        <p:spPr bwMode="auto">
          <a:xfrm>
            <a:off x="790546" y="3063881"/>
            <a:ext cx="1571636" cy="1357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ja-JP" altLang="ja-JP" dirty="0"/>
          </a:p>
        </p:txBody>
      </p:sp>
      <p:sp>
        <p:nvSpPr>
          <p:cNvPr id="9285" name="Rectangle 69"/>
          <p:cNvSpPr>
            <a:spLocks noChangeArrowheads="1"/>
          </p:cNvSpPr>
          <p:nvPr/>
        </p:nvSpPr>
        <p:spPr bwMode="auto">
          <a:xfrm>
            <a:off x="861983" y="3702064"/>
            <a:ext cx="1428760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 sz="1200" dirty="0"/>
          </a:p>
        </p:txBody>
      </p:sp>
      <p:sp>
        <p:nvSpPr>
          <p:cNvPr id="9291" name="Text Box 75"/>
          <p:cNvSpPr txBox="1">
            <a:spLocks noChangeArrowheads="1"/>
          </p:cNvSpPr>
          <p:nvPr/>
        </p:nvSpPr>
        <p:spPr bwMode="auto">
          <a:xfrm>
            <a:off x="869606" y="3700477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Test</a:t>
            </a:r>
          </a:p>
        </p:txBody>
      </p:sp>
      <p:sp>
        <p:nvSpPr>
          <p:cNvPr id="9292" name="Text Box 76"/>
          <p:cNvSpPr txBox="1">
            <a:spLocks noChangeArrowheads="1"/>
          </p:cNvSpPr>
          <p:nvPr/>
        </p:nvSpPr>
        <p:spPr bwMode="auto">
          <a:xfrm>
            <a:off x="798168" y="3063880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Main</a:t>
            </a:r>
          </a:p>
        </p:txBody>
      </p:sp>
      <p:sp>
        <p:nvSpPr>
          <p:cNvPr id="9294" name="AutoShape 78"/>
          <p:cNvSpPr>
            <a:spLocks noChangeArrowheads="1"/>
          </p:cNvSpPr>
          <p:nvPr/>
        </p:nvSpPr>
        <p:spPr bwMode="auto">
          <a:xfrm>
            <a:off x="1012825" y="2635252"/>
            <a:ext cx="288925" cy="350847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sz="1200" dirty="0"/>
          </a:p>
        </p:txBody>
      </p:sp>
      <p:sp>
        <p:nvSpPr>
          <p:cNvPr id="9315" name="Text Box 99"/>
          <p:cNvSpPr txBox="1">
            <a:spLocks noChangeArrowheads="1"/>
          </p:cNvSpPr>
          <p:nvPr/>
        </p:nvSpPr>
        <p:spPr bwMode="auto">
          <a:xfrm>
            <a:off x="828675" y="3286947"/>
            <a:ext cx="7232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ＭＳ ゴシック" pitchFamily="49" charset="-128"/>
                <a:ea typeface="ＭＳ ゴシック" pitchFamily="49" charset="-128"/>
              </a:rPr>
              <a:t>int[] </a:t>
            </a:r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a</a:t>
            </a:r>
          </a:p>
        </p:txBody>
      </p:sp>
      <p:sp>
        <p:nvSpPr>
          <p:cNvPr id="9317" name="Text Box 101"/>
          <p:cNvSpPr txBox="1">
            <a:spLocks noChangeArrowheads="1"/>
          </p:cNvSpPr>
          <p:nvPr/>
        </p:nvSpPr>
        <p:spPr bwMode="auto">
          <a:xfrm>
            <a:off x="928687" y="3914791"/>
            <a:ext cx="7232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ＭＳ ゴシック" pitchFamily="49" charset="-128"/>
                <a:ea typeface="ＭＳ ゴシック" pitchFamily="49" charset="-128"/>
              </a:rPr>
              <a:t>int[] </a:t>
            </a:r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a</a:t>
            </a:r>
          </a:p>
        </p:txBody>
      </p:sp>
      <p:sp>
        <p:nvSpPr>
          <p:cNvPr id="30" name="Rectangle 98"/>
          <p:cNvSpPr>
            <a:spLocks noChangeArrowheads="1"/>
          </p:cNvSpPr>
          <p:nvPr/>
        </p:nvSpPr>
        <p:spPr bwMode="auto">
          <a:xfrm>
            <a:off x="1504925" y="3348046"/>
            <a:ext cx="431800" cy="215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ja-JP" sz="12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1" name="Rectangle 100"/>
          <p:cNvSpPr>
            <a:spLocks noChangeArrowheads="1"/>
          </p:cNvSpPr>
          <p:nvPr/>
        </p:nvSpPr>
        <p:spPr bwMode="auto">
          <a:xfrm>
            <a:off x="1635100" y="3984643"/>
            <a:ext cx="431800" cy="215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ja-JP" sz="12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6" name="角丸四角形吹き出し 35"/>
          <p:cNvSpPr/>
          <p:nvPr/>
        </p:nvSpPr>
        <p:spPr>
          <a:xfrm>
            <a:off x="2433619" y="2921004"/>
            <a:ext cx="1143008" cy="500066"/>
          </a:xfrm>
          <a:prstGeom prst="wedgeRoundRectCallout">
            <a:avLst>
              <a:gd name="adj1" fmla="val -83332"/>
              <a:gd name="adj2" fmla="val 64404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参照情報が書き換わる</a:t>
            </a:r>
            <a:endParaRPr kumimoji="1" lang="ja-JP" altLang="en-US" sz="1200" dirty="0"/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2706681" y="1420806"/>
            <a:ext cx="10080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{1, 2, 3}</a:t>
            </a:r>
            <a:endParaRPr lang="en-US" altLang="ja-JP" sz="1200" dirty="0"/>
          </a:p>
        </p:txBody>
      </p:sp>
      <p:sp>
        <p:nvSpPr>
          <p:cNvPr id="29" name="Text Box 69"/>
          <p:cNvSpPr txBox="1">
            <a:spLocks noChangeArrowheads="1"/>
          </p:cNvSpPr>
          <p:nvPr/>
        </p:nvSpPr>
        <p:spPr bwMode="auto">
          <a:xfrm>
            <a:off x="1290611" y="2635252"/>
            <a:ext cx="19543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a = new int[]{2, 4, 8};</a:t>
            </a:r>
          </a:p>
        </p:txBody>
      </p:sp>
      <p:sp>
        <p:nvSpPr>
          <p:cNvPr id="32" name="Rectangle 79"/>
          <p:cNvSpPr>
            <a:spLocks noChangeArrowheads="1"/>
          </p:cNvSpPr>
          <p:nvPr/>
        </p:nvSpPr>
        <p:spPr bwMode="auto">
          <a:xfrm>
            <a:off x="2706681" y="3489335"/>
            <a:ext cx="10080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{1, 2, 3}</a:t>
            </a:r>
            <a:endParaRPr lang="en-US" altLang="ja-JP" sz="1200" dirty="0"/>
          </a:p>
        </p:txBody>
      </p:sp>
      <p:sp>
        <p:nvSpPr>
          <p:cNvPr id="35" name="Rectangle 82"/>
          <p:cNvSpPr>
            <a:spLocks noChangeArrowheads="1"/>
          </p:cNvSpPr>
          <p:nvPr/>
        </p:nvSpPr>
        <p:spPr bwMode="auto">
          <a:xfrm>
            <a:off x="2706681" y="3917963"/>
            <a:ext cx="10080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1200" dirty="0">
                <a:latin typeface="ＭＳ ゴシック" pitchFamily="49" charset="-128"/>
                <a:ea typeface="ＭＳ ゴシック" pitchFamily="49" charset="-128"/>
              </a:rPr>
              <a:t>{2, 4, 8}</a:t>
            </a:r>
            <a:endParaRPr lang="en-US" altLang="ja-JP" sz="1200" dirty="0"/>
          </a:p>
        </p:txBody>
      </p:sp>
      <p:cxnSp>
        <p:nvCxnSpPr>
          <p:cNvPr id="39" name="直線矢印コネクタ 38"/>
          <p:cNvCxnSpPr>
            <a:stCxn id="9255" idx="3"/>
            <a:endCxn id="25" idx="1"/>
          </p:cNvCxnSpPr>
          <p:nvPr/>
        </p:nvCxnSpPr>
        <p:spPr>
          <a:xfrm>
            <a:off x="1936725" y="1598608"/>
            <a:ext cx="769956" cy="2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30" idx="3"/>
            <a:endCxn id="35" idx="1"/>
          </p:cNvCxnSpPr>
          <p:nvPr/>
        </p:nvCxnSpPr>
        <p:spPr>
          <a:xfrm>
            <a:off x="1936725" y="3455996"/>
            <a:ext cx="769956" cy="642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1" idx="0"/>
            <a:endCxn id="30" idx="2"/>
          </p:cNvCxnSpPr>
          <p:nvPr/>
        </p:nvCxnSpPr>
        <p:spPr>
          <a:xfrm rot="16200000" flipV="1">
            <a:off x="1575565" y="3709207"/>
            <a:ext cx="420697" cy="130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ectangle 96"/>
          <p:cNvSpPr>
            <a:spLocks noChangeArrowheads="1"/>
          </p:cNvSpPr>
          <p:nvPr/>
        </p:nvSpPr>
        <p:spPr bwMode="auto">
          <a:xfrm>
            <a:off x="642910" y="1000108"/>
            <a:ext cx="3214710" cy="35719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dirty="0"/>
          </a:p>
        </p:txBody>
      </p:sp>
      <p:cxnSp>
        <p:nvCxnSpPr>
          <p:cNvPr id="51" name="直線矢印コネクタ 50"/>
          <p:cNvCxnSpPr>
            <a:stCxn id="9260" idx="0"/>
            <a:endCxn id="9255" idx="2"/>
          </p:cNvCxnSpPr>
          <p:nvPr/>
        </p:nvCxnSpPr>
        <p:spPr>
          <a:xfrm rot="16200000" flipV="1">
            <a:off x="1571605" y="1855778"/>
            <a:ext cx="438144" cy="139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角丸四角形吹き出し 26"/>
          <p:cNvSpPr/>
          <p:nvPr/>
        </p:nvSpPr>
        <p:spPr>
          <a:xfrm>
            <a:off x="2571736" y="1928802"/>
            <a:ext cx="1000132" cy="436558"/>
          </a:xfrm>
          <a:prstGeom prst="wedgeRoundRectCallout">
            <a:avLst>
              <a:gd name="adj1" fmla="val -125391"/>
              <a:gd name="adj2" fmla="val -56045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参照情報</a:t>
            </a:r>
            <a:r>
              <a:rPr lang="ja-JP" altLang="en-US" sz="1200" dirty="0" smtClean="0"/>
              <a:t>をさらに参照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38" y="1557076"/>
            <a:ext cx="4820323" cy="3743847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3818012" y="3995539"/>
            <a:ext cx="288032" cy="2880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4283968" y="3789040"/>
            <a:ext cx="1944216" cy="566539"/>
          </a:xfrm>
          <a:prstGeom prst="wedgeRectCallout">
            <a:avLst>
              <a:gd name="adj1" fmla="val -61006"/>
              <a:gd name="adj2" fmla="val 73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このマークが付</a:t>
            </a:r>
            <a:r>
              <a:rPr lang="ja-JP" altLang="en-US" sz="1000" dirty="0" smtClean="0"/>
              <a:t>い</a:t>
            </a:r>
            <a:r>
              <a:rPr lang="ja-JP" altLang="en-US" sz="1000" dirty="0"/>
              <a:t>て</a:t>
            </a:r>
            <a:r>
              <a:rPr kumimoji="1" lang="ja-JP" altLang="en-US" sz="1000" dirty="0" smtClean="0"/>
              <a:t>いるものは</a:t>
            </a:r>
            <a:r>
              <a:rPr kumimoji="1" lang="en-US" altLang="ja-JP" sz="1000" dirty="0" smtClean="0"/>
              <a:t>Windows</a:t>
            </a:r>
            <a:r>
              <a:rPr kumimoji="1" lang="ja-JP" altLang="en-US" sz="1000" dirty="0" smtClean="0"/>
              <a:t>ストア アプリで使える</a:t>
            </a:r>
            <a:endParaRPr kumimoji="1" lang="en-US" altLang="ja-JP" sz="1000" dirty="0" smtClean="0"/>
          </a:p>
          <a:p>
            <a:pPr algn="ctr"/>
            <a:r>
              <a:rPr lang="en-US" altLang="ja-JP" sz="1000" dirty="0" smtClean="0"/>
              <a:t>(Close</a:t>
            </a:r>
            <a:r>
              <a:rPr lang="ja-JP" altLang="en-US" sz="1000" dirty="0" smtClean="0"/>
              <a:t>にはついてない</a:t>
            </a:r>
            <a:r>
              <a:rPr lang="en-US" altLang="ja-JP" sz="1000" dirty="0" smtClean="0"/>
              <a:t>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02422965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sz="1000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kumimoji="1" sz="1000" dirty="0" smtClean="0">
            <a:latin typeface="Meiryo UI" pitchFamily="50" charset="-128"/>
            <a:ea typeface="Meiryo UI" pitchFamily="50" charset="-128"/>
            <a:cs typeface="Meiryo UI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380</Words>
  <Application>Microsoft Office PowerPoint</Application>
  <PresentationFormat>画面に合わせる (4:3)</PresentationFormat>
  <Paragraphs>136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Meiryo UI</vt:lpstr>
      <vt:lpstr>ＭＳ Ｐゴシック</vt:lpstr>
      <vt:lpstr>ＭＳ ゴシック</vt:lpstr>
      <vt:lpstr>Arial</vt:lpstr>
      <vt:lpstr>Calibri</vt:lpstr>
      <vt:lpstr>Consolas</vt:lpstr>
      <vt:lpstr>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Shirakawa Lab.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Nobuyuki Iwanaga</cp:lastModifiedBy>
  <cp:revision>201</cp:revision>
  <dcterms:created xsi:type="dcterms:W3CDTF">2002-08-05T12:08:03Z</dcterms:created>
  <dcterms:modified xsi:type="dcterms:W3CDTF">2015-01-02T06:33:48Z</dcterms:modified>
</cp:coreProperties>
</file>