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15" r:id="rId2"/>
    <p:sldId id="314" r:id="rId3"/>
    <p:sldId id="263" r:id="rId4"/>
    <p:sldId id="266" r:id="rId5"/>
    <p:sldId id="312" r:id="rId6"/>
    <p:sldId id="288" r:id="rId7"/>
    <p:sldId id="316" r:id="rId8"/>
    <p:sldId id="317" r:id="rId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はじめに" id="{3303B35E-B422-44C0-BF5D-74B2A529D35A}">
          <p14:sldIdLst>
            <p14:sldId id="315"/>
          </p14:sldIdLst>
        </p14:section>
        <p14:section name="基礎" id="{2177B0C0-45F2-4DCE-83B7-5CBBEFA6D05B}">
          <p14:sldIdLst>
            <p14:sldId id="314"/>
            <p14:sldId id="263"/>
            <p14:sldId id="266"/>
            <p14:sldId id="312"/>
            <p14:sldId id="288"/>
          </p14:sldIdLst>
        </p14:section>
        <p14:section name="特殊な文字列" id="{51477D14-4421-4A4C-B099-A98B686459C1}">
          <p14:sldIdLst>
            <p14:sldId id="316"/>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B91AF"/>
    <a:srgbClr val="0000C0"/>
    <a:srgbClr val="C0C0C0"/>
    <a:srgbClr val="C8C8C8"/>
    <a:srgbClr val="99FF99"/>
    <a:srgbClr val="99FFCC"/>
    <a:srgbClr val="CCFFCC"/>
    <a:srgbClr val="FFCC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9498" autoAdjust="0"/>
  </p:normalViewPr>
  <p:slideViewPr>
    <p:cSldViewPr>
      <p:cViewPr>
        <p:scale>
          <a:sx n="100" d="100"/>
          <a:sy n="100" d="100"/>
        </p:scale>
        <p:origin x="1074" y="3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9D1E5-FBD6-4546-B00C-BF95ECF45ABD}" type="datetimeFigureOut">
              <a:rPr kumimoji="1" lang="ja-JP" altLang="en-US" smtClean="0"/>
              <a:t>2014/12/20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86C74-EA0D-48B1-A951-673B2293C94B}" type="slidenum">
              <a:rPr kumimoji="1" lang="ja-JP" altLang="en-US" smtClean="0"/>
              <a:t>‹#›</a:t>
            </a:fld>
            <a:endParaRPr kumimoji="1" lang="ja-JP" altLang="en-US"/>
          </a:p>
        </p:txBody>
      </p:sp>
    </p:spTree>
    <p:extLst>
      <p:ext uri="{BB962C8B-B14F-4D97-AF65-F5344CB8AC3E}">
        <p14:creationId xmlns:p14="http://schemas.microsoft.com/office/powerpoint/2010/main" val="89885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174B4990-1FA3-4E42-B61A-E72485A310FF}" type="slidenum">
              <a:rPr lang="en-US" altLang="ja-JP"/>
              <a:pPr/>
              <a:t>‹#›</a:t>
            </a:fld>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264C1BEA-8A4F-4FBC-943D-5FFDA8A1DE06}" type="slidenum">
              <a:rPr lang="en-US" altLang="ja-JP"/>
              <a:pPr/>
              <a:t>‹#›</a:t>
            </a:fld>
            <a:endParaRPr lang="en-US" altLang="ja-JP"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0AA5F407-3268-486E-B8E7-18739F37E45D}" type="slidenum">
              <a:rPr lang="en-US" altLang="ja-JP"/>
              <a:pPr/>
              <a:t>‹#›</a:t>
            </a:fld>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2DC96134-DDAF-4511-9EA3-F540777A6C9C}" type="slidenum">
              <a:rPr lang="en-US" altLang="ja-JP"/>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endParaRPr lang="en-US" altLang="ja-JP" dirty="0"/>
          </a:p>
        </p:txBody>
      </p:sp>
      <p:sp>
        <p:nvSpPr>
          <p:cNvPr id="5" name="フッター プレースホルダ 4"/>
          <p:cNvSpPr>
            <a:spLocks noGrp="1"/>
          </p:cNvSpPr>
          <p:nvPr>
            <p:ph type="ftr" sz="quarter" idx="11"/>
          </p:nvPr>
        </p:nvSpPr>
        <p:spPr/>
        <p:txBody>
          <a:bodyPr/>
          <a:lstStyle>
            <a:lvl1pPr>
              <a:defRPr/>
            </a:lvl1pPr>
          </a:lstStyle>
          <a:p>
            <a:endParaRPr lang="en-US" altLang="ja-JP" dirty="0"/>
          </a:p>
        </p:txBody>
      </p:sp>
      <p:sp>
        <p:nvSpPr>
          <p:cNvPr id="6" name="スライド番号プレースホルダ 5"/>
          <p:cNvSpPr>
            <a:spLocks noGrp="1"/>
          </p:cNvSpPr>
          <p:nvPr>
            <p:ph type="sldNum" sz="quarter" idx="12"/>
          </p:nvPr>
        </p:nvSpPr>
        <p:spPr/>
        <p:txBody>
          <a:bodyPr/>
          <a:lstStyle>
            <a:lvl1pPr>
              <a:defRPr/>
            </a:lvl1pPr>
          </a:lstStyle>
          <a:p>
            <a:fld id="{191FF713-6F62-45F0-AD68-C36C64CFBDCF}" type="slidenum">
              <a:rPr lang="en-US" altLang="ja-JP"/>
              <a:pPr/>
              <a: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endParaRPr lang="en-US" altLang="ja-JP" dirty="0"/>
          </a:p>
        </p:txBody>
      </p:sp>
      <p:sp>
        <p:nvSpPr>
          <p:cNvPr id="6" name="フッター プレースホルダ 5"/>
          <p:cNvSpPr>
            <a:spLocks noGrp="1"/>
          </p:cNvSpPr>
          <p:nvPr>
            <p:ph type="ftr" sz="quarter" idx="11"/>
          </p:nvPr>
        </p:nvSpPr>
        <p:spPr/>
        <p:txBody>
          <a:bodyPr/>
          <a:lstStyle>
            <a:lvl1pPr>
              <a:defRPr/>
            </a:lvl1pPr>
          </a:lstStyle>
          <a:p>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fld id="{B484F851-6D9F-4B0D-926D-219FB6189667}" type="slidenum">
              <a:rPr lang="en-US" altLang="ja-JP"/>
              <a:pPr/>
              <a:t>‹#›</a:t>
            </a:fld>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endParaRPr lang="en-US" altLang="ja-JP" dirty="0"/>
          </a:p>
        </p:txBody>
      </p:sp>
      <p:sp>
        <p:nvSpPr>
          <p:cNvPr id="8" name="フッター プレースホルダ 7"/>
          <p:cNvSpPr>
            <a:spLocks noGrp="1"/>
          </p:cNvSpPr>
          <p:nvPr>
            <p:ph type="ftr" sz="quarter" idx="11"/>
          </p:nvPr>
        </p:nvSpPr>
        <p:spPr/>
        <p:txBody>
          <a:bodyPr/>
          <a:lstStyle>
            <a:lvl1pPr>
              <a:defRPr/>
            </a:lvl1pPr>
          </a:lstStyle>
          <a:p>
            <a:endParaRPr lang="en-US" altLang="ja-JP" dirty="0"/>
          </a:p>
        </p:txBody>
      </p:sp>
      <p:sp>
        <p:nvSpPr>
          <p:cNvPr id="9" name="スライド番号プレースホルダ 8"/>
          <p:cNvSpPr>
            <a:spLocks noGrp="1"/>
          </p:cNvSpPr>
          <p:nvPr>
            <p:ph type="sldNum" sz="quarter" idx="12"/>
          </p:nvPr>
        </p:nvSpPr>
        <p:spPr/>
        <p:txBody>
          <a:bodyPr/>
          <a:lstStyle>
            <a:lvl1pPr>
              <a:defRPr/>
            </a:lvl1pPr>
          </a:lstStyle>
          <a:p>
            <a:fld id="{991184B6-5269-40EB-B755-F8BB960EB32A}" type="slidenum">
              <a:rPr lang="en-US" altLang="ja-JP"/>
              <a:pPr/>
              <a:t>‹#›</a:t>
            </a:fld>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endParaRPr lang="en-US" altLang="ja-JP" dirty="0"/>
          </a:p>
        </p:txBody>
      </p:sp>
      <p:sp>
        <p:nvSpPr>
          <p:cNvPr id="4" name="フッター プレースホルダ 3"/>
          <p:cNvSpPr>
            <a:spLocks noGrp="1"/>
          </p:cNvSpPr>
          <p:nvPr>
            <p:ph type="ftr" sz="quarter" idx="11"/>
          </p:nvPr>
        </p:nvSpPr>
        <p:spPr/>
        <p:txBody>
          <a:bodyPr/>
          <a:lstStyle>
            <a:lvl1pPr>
              <a:defRPr/>
            </a:lvl1pPr>
          </a:lstStyle>
          <a:p>
            <a:endParaRPr lang="en-US" altLang="ja-JP" dirty="0"/>
          </a:p>
        </p:txBody>
      </p:sp>
      <p:sp>
        <p:nvSpPr>
          <p:cNvPr id="5" name="スライド番号プレースホルダ 4"/>
          <p:cNvSpPr>
            <a:spLocks noGrp="1"/>
          </p:cNvSpPr>
          <p:nvPr>
            <p:ph type="sldNum" sz="quarter" idx="12"/>
          </p:nvPr>
        </p:nvSpPr>
        <p:spPr/>
        <p:txBody>
          <a:bodyPr/>
          <a:lstStyle>
            <a:lvl1pPr>
              <a:defRPr/>
            </a:lvl1pPr>
          </a:lstStyle>
          <a:p>
            <a:fld id="{B8043A2B-6ECD-46CE-A0AE-E38537B2E3F2}" type="slidenum">
              <a:rPr lang="en-US" altLang="ja-JP"/>
              <a:pPr/>
              <a:t>‹#›</a:t>
            </a:fld>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endParaRPr lang="en-US" altLang="ja-JP" dirty="0"/>
          </a:p>
        </p:txBody>
      </p:sp>
      <p:sp>
        <p:nvSpPr>
          <p:cNvPr id="3" name="フッター プレースホルダ 2"/>
          <p:cNvSpPr>
            <a:spLocks noGrp="1"/>
          </p:cNvSpPr>
          <p:nvPr>
            <p:ph type="ftr" sz="quarter" idx="11"/>
          </p:nvPr>
        </p:nvSpPr>
        <p:spPr/>
        <p:txBody>
          <a:bodyPr/>
          <a:lstStyle>
            <a:lvl1pPr>
              <a:defRPr/>
            </a:lvl1pPr>
          </a:lstStyle>
          <a:p>
            <a:endParaRPr lang="en-US" altLang="ja-JP" dirty="0"/>
          </a:p>
        </p:txBody>
      </p:sp>
      <p:sp>
        <p:nvSpPr>
          <p:cNvPr id="4" name="スライド番号プレースホルダ 3"/>
          <p:cNvSpPr>
            <a:spLocks noGrp="1"/>
          </p:cNvSpPr>
          <p:nvPr>
            <p:ph type="sldNum" sz="quarter" idx="12"/>
          </p:nvPr>
        </p:nvSpPr>
        <p:spPr/>
        <p:txBody>
          <a:bodyPr/>
          <a:lstStyle>
            <a:lvl1pPr>
              <a:defRPr/>
            </a:lvl1pPr>
          </a:lstStyle>
          <a:p>
            <a:fld id="{90E99152-6C88-45DF-953A-44E9E56DF0D8}" type="slidenum">
              <a:rPr lang="en-US" altLang="ja-JP"/>
              <a:pPr/>
              <a:t>‹#›</a:t>
            </a:fld>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dirty="0"/>
          </a:p>
        </p:txBody>
      </p:sp>
      <p:sp>
        <p:nvSpPr>
          <p:cNvPr id="6" name="フッター プレースホルダ 5"/>
          <p:cNvSpPr>
            <a:spLocks noGrp="1"/>
          </p:cNvSpPr>
          <p:nvPr>
            <p:ph type="ftr" sz="quarter" idx="11"/>
          </p:nvPr>
        </p:nvSpPr>
        <p:spPr/>
        <p:txBody>
          <a:bodyPr/>
          <a:lstStyle>
            <a:lvl1pPr>
              <a:defRPr/>
            </a:lvl1pPr>
          </a:lstStyle>
          <a:p>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fld id="{CDA58F1C-90F9-44B0-B3A0-07E6F2552FE1}" type="slidenum">
              <a:rPr lang="en-US" altLang="ja-JP"/>
              <a:pPr/>
              <a:t>‹#›</a:t>
            </a:fld>
            <a:endParaRPr lang="en-US" altLang="ja-JP"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endParaRPr lang="en-US" altLang="ja-JP" dirty="0"/>
          </a:p>
        </p:txBody>
      </p:sp>
      <p:sp>
        <p:nvSpPr>
          <p:cNvPr id="6" name="フッター プレースホルダ 5"/>
          <p:cNvSpPr>
            <a:spLocks noGrp="1"/>
          </p:cNvSpPr>
          <p:nvPr>
            <p:ph type="ftr" sz="quarter" idx="11"/>
          </p:nvPr>
        </p:nvSpPr>
        <p:spPr/>
        <p:txBody>
          <a:bodyPr/>
          <a:lstStyle>
            <a:lvl1pPr>
              <a:defRPr/>
            </a:lvl1pPr>
          </a:lstStyle>
          <a:p>
            <a:endParaRPr lang="en-US" altLang="ja-JP" dirty="0"/>
          </a:p>
        </p:txBody>
      </p:sp>
      <p:sp>
        <p:nvSpPr>
          <p:cNvPr id="7" name="スライド番号プレースホルダ 6"/>
          <p:cNvSpPr>
            <a:spLocks noGrp="1"/>
          </p:cNvSpPr>
          <p:nvPr>
            <p:ph type="sldNum" sz="quarter" idx="12"/>
          </p:nvPr>
        </p:nvSpPr>
        <p:spPr/>
        <p:txBody>
          <a:bodyPr/>
          <a:lstStyle>
            <a:lvl1pPr>
              <a:defRPr/>
            </a:lvl1pPr>
          </a:lstStyle>
          <a:p>
            <a:fld id="{5DB2A719-8695-469B-AC3A-703D4776B5F4}" type="slidenum">
              <a:rPr lang="en-US" altLang="ja-JP"/>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ja-JP"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ja-JP"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B89A670-35F3-461D-AF47-320D54170DD1}" type="slidenum">
              <a:rPr lang="en-US" altLang="ja-JP"/>
              <a:pPr/>
              <a:t>‹#›</a:t>
            </a:fld>
            <a:endParaRPr lang="en-US" altLang="ja-JP"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ＭＳ Ｐゴシック" pitchFamily="50" charset="-128"/>
        </a:defRPr>
      </a:lvl2pPr>
      <a:lvl3pPr algn="ctr" rtl="0" fontAlgn="base">
        <a:spcBef>
          <a:spcPct val="0"/>
        </a:spcBef>
        <a:spcAft>
          <a:spcPct val="0"/>
        </a:spcAft>
        <a:defRPr kumimoji="1" sz="4400">
          <a:solidFill>
            <a:schemeClr val="tx2"/>
          </a:solidFill>
          <a:latin typeface="Arial" charset="0"/>
          <a:ea typeface="ＭＳ Ｐゴシック" pitchFamily="50" charset="-128"/>
        </a:defRPr>
      </a:lvl3pPr>
      <a:lvl4pPr algn="ctr" rtl="0" fontAlgn="base">
        <a:spcBef>
          <a:spcPct val="0"/>
        </a:spcBef>
        <a:spcAft>
          <a:spcPct val="0"/>
        </a:spcAft>
        <a:defRPr kumimoji="1" sz="4400">
          <a:solidFill>
            <a:schemeClr val="tx2"/>
          </a:solidFill>
          <a:latin typeface="Arial" charset="0"/>
          <a:ea typeface="ＭＳ Ｐゴシック" pitchFamily="50" charset="-128"/>
        </a:defRPr>
      </a:lvl4pPr>
      <a:lvl5pPr algn="ctr" rtl="0" fontAlgn="base">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6920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13"/>
          <p:cNvSpPr/>
          <p:nvPr/>
        </p:nvSpPr>
        <p:spPr>
          <a:xfrm>
            <a:off x="539552" y="2132856"/>
            <a:ext cx="3960440" cy="1152128"/>
          </a:xfrm>
          <a:prstGeom prst="roundRect">
            <a:avLst>
              <a:gd name="adj" fmla="val 389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000">
              <a:latin typeface="+mj-lt"/>
            </a:endParaRPr>
          </a:p>
        </p:txBody>
      </p:sp>
      <p:sp>
        <p:nvSpPr>
          <p:cNvPr id="15" name="テキスト ボックス 14"/>
          <p:cNvSpPr txBox="1"/>
          <p:nvPr/>
        </p:nvSpPr>
        <p:spPr>
          <a:xfrm>
            <a:off x="539552" y="2132856"/>
            <a:ext cx="569387" cy="246221"/>
          </a:xfrm>
          <a:prstGeom prst="rect">
            <a:avLst/>
          </a:prstGeom>
          <a:noFill/>
        </p:spPr>
        <p:txBody>
          <a:bodyPr wrap="none" rtlCol="0">
            <a:spAutoFit/>
          </a:bodyPr>
          <a:lstStyle/>
          <a:p>
            <a:r>
              <a:rPr lang="ja-JP" altLang="en-US" sz="1000" dirty="0">
                <a:latin typeface="Meiryo UI" pitchFamily="50" charset="-128"/>
                <a:ea typeface="Meiryo UI" pitchFamily="50" charset="-128"/>
                <a:cs typeface="Meiryo UI" pitchFamily="50" charset="-128"/>
              </a:rPr>
              <a:t>参照</a:t>
            </a:r>
            <a:r>
              <a:rPr kumimoji="1" lang="ja-JP" altLang="en-US" sz="1000" dirty="0" smtClean="0">
                <a:latin typeface="Meiryo UI" pitchFamily="50" charset="-128"/>
                <a:ea typeface="Meiryo UI" pitchFamily="50" charset="-128"/>
                <a:cs typeface="Meiryo UI" pitchFamily="50" charset="-128"/>
              </a:rPr>
              <a:t>型</a:t>
            </a:r>
            <a:endParaRPr kumimoji="1" lang="ja-JP" altLang="en-US" sz="1000" dirty="0">
              <a:latin typeface="Meiryo UI" pitchFamily="50" charset="-128"/>
              <a:ea typeface="Meiryo UI" pitchFamily="50" charset="-128"/>
              <a:cs typeface="Meiryo UI" pitchFamily="50" charset="-128"/>
            </a:endParaRPr>
          </a:p>
        </p:txBody>
      </p:sp>
      <p:sp>
        <p:nvSpPr>
          <p:cNvPr id="4" name="角丸四角形 3"/>
          <p:cNvSpPr/>
          <p:nvPr/>
        </p:nvSpPr>
        <p:spPr>
          <a:xfrm>
            <a:off x="539552" y="1268760"/>
            <a:ext cx="3960440" cy="792088"/>
          </a:xfrm>
          <a:prstGeom prst="roundRect">
            <a:avLst>
              <a:gd name="adj" fmla="val 566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000">
              <a:latin typeface="+mj-lt"/>
            </a:endParaRPr>
          </a:p>
        </p:txBody>
      </p:sp>
      <p:sp>
        <p:nvSpPr>
          <p:cNvPr id="6" name="角丸四角形 5"/>
          <p:cNvSpPr/>
          <p:nvPr/>
        </p:nvSpPr>
        <p:spPr>
          <a:xfrm>
            <a:off x="1043608" y="980728"/>
            <a:ext cx="1080120" cy="2376264"/>
          </a:xfrm>
          <a:prstGeom prst="roundRect">
            <a:avLst>
              <a:gd name="adj" fmla="val 2812"/>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000">
              <a:latin typeface="+mj-lt"/>
            </a:endParaRPr>
          </a:p>
        </p:txBody>
      </p:sp>
      <p:sp>
        <p:nvSpPr>
          <p:cNvPr id="7" name="テキスト ボックス 6"/>
          <p:cNvSpPr txBox="1"/>
          <p:nvPr/>
        </p:nvSpPr>
        <p:spPr>
          <a:xfrm>
            <a:off x="1043608" y="980728"/>
            <a:ext cx="825867" cy="246221"/>
          </a:xfrm>
          <a:prstGeom prst="rect">
            <a:avLst/>
          </a:prstGeom>
          <a:noFill/>
        </p:spPr>
        <p:txBody>
          <a:bodyPr wrap="none" rtlCol="0">
            <a:spAutoFit/>
          </a:bodyPr>
          <a:lstStyle/>
          <a:p>
            <a:r>
              <a:rPr kumimoji="1" lang="ja-JP" altLang="en-US" sz="1000" dirty="0" smtClean="0">
                <a:latin typeface="Meiryo UI" pitchFamily="50" charset="-128"/>
                <a:ea typeface="Meiryo UI" pitchFamily="50" charset="-128"/>
                <a:cs typeface="Meiryo UI" pitchFamily="50" charset="-128"/>
              </a:rPr>
              <a:t>組み込み型</a:t>
            </a:r>
            <a:endParaRPr kumimoji="1" lang="ja-JP" altLang="en-US" sz="1000" dirty="0">
              <a:latin typeface="Meiryo UI" pitchFamily="50" charset="-128"/>
              <a:ea typeface="Meiryo UI" pitchFamily="50" charset="-128"/>
              <a:cs typeface="Meiryo UI" pitchFamily="50" charset="-128"/>
            </a:endParaRPr>
          </a:p>
        </p:txBody>
      </p:sp>
      <p:sp>
        <p:nvSpPr>
          <p:cNvPr id="12" name="テキスト ボックス 11"/>
          <p:cNvSpPr txBox="1"/>
          <p:nvPr/>
        </p:nvSpPr>
        <p:spPr>
          <a:xfrm>
            <a:off x="2191936" y="980728"/>
            <a:ext cx="989373" cy="246221"/>
          </a:xfrm>
          <a:prstGeom prst="rect">
            <a:avLst/>
          </a:prstGeom>
          <a:noFill/>
        </p:spPr>
        <p:txBody>
          <a:bodyPr wrap="none" rtlCol="0">
            <a:spAutoFit/>
          </a:bodyPr>
          <a:lstStyle/>
          <a:p>
            <a:r>
              <a:rPr lang="ja-JP" altLang="en-US" sz="1000" dirty="0">
                <a:latin typeface="Meiryo UI" pitchFamily="50" charset="-128"/>
                <a:ea typeface="Meiryo UI" pitchFamily="50" charset="-128"/>
                <a:cs typeface="Meiryo UI" pitchFamily="50" charset="-128"/>
              </a:rPr>
              <a:t>ユーザー定義</a:t>
            </a:r>
            <a:r>
              <a:rPr kumimoji="1" lang="ja-JP" altLang="en-US" sz="1000" dirty="0" smtClean="0">
                <a:latin typeface="Meiryo UI" pitchFamily="50" charset="-128"/>
                <a:ea typeface="Meiryo UI" pitchFamily="50" charset="-128"/>
                <a:cs typeface="Meiryo UI" pitchFamily="50" charset="-128"/>
              </a:rPr>
              <a:t>型</a:t>
            </a:r>
            <a:endParaRPr kumimoji="1" lang="ja-JP" altLang="en-US" sz="1000" dirty="0">
              <a:latin typeface="Meiryo UI" pitchFamily="50" charset="-128"/>
              <a:ea typeface="Meiryo UI" pitchFamily="50" charset="-128"/>
              <a:cs typeface="Meiryo UI" pitchFamily="50" charset="-128"/>
            </a:endParaRPr>
          </a:p>
        </p:txBody>
      </p:sp>
      <p:sp>
        <p:nvSpPr>
          <p:cNvPr id="13" name="テキスト ボックス 12"/>
          <p:cNvSpPr txBox="1"/>
          <p:nvPr/>
        </p:nvSpPr>
        <p:spPr>
          <a:xfrm>
            <a:off x="539552" y="1274385"/>
            <a:ext cx="441146" cy="246221"/>
          </a:xfrm>
          <a:prstGeom prst="rect">
            <a:avLst/>
          </a:prstGeom>
          <a:noFill/>
        </p:spPr>
        <p:txBody>
          <a:bodyPr wrap="none" rtlCol="0">
            <a:spAutoFit/>
          </a:bodyPr>
          <a:lstStyle/>
          <a:p>
            <a:r>
              <a:rPr kumimoji="1" lang="ja-JP" altLang="en-US" sz="1000" dirty="0" smtClean="0">
                <a:latin typeface="Meiryo UI" pitchFamily="50" charset="-128"/>
                <a:ea typeface="Meiryo UI" pitchFamily="50" charset="-128"/>
                <a:cs typeface="Meiryo UI" pitchFamily="50" charset="-128"/>
              </a:rPr>
              <a:t>値型</a:t>
            </a:r>
            <a:endParaRPr kumimoji="1" lang="ja-JP" altLang="en-US" sz="1000" dirty="0">
              <a:latin typeface="Meiryo UI" pitchFamily="50" charset="-128"/>
              <a:ea typeface="Meiryo UI" pitchFamily="50" charset="-128"/>
              <a:cs typeface="Meiryo UI" pitchFamily="50" charset="-128"/>
            </a:endParaRPr>
          </a:p>
        </p:txBody>
      </p:sp>
      <p:sp>
        <p:nvSpPr>
          <p:cNvPr id="17" name="角丸四角形 16"/>
          <p:cNvSpPr/>
          <p:nvPr/>
        </p:nvSpPr>
        <p:spPr>
          <a:xfrm>
            <a:off x="1115616" y="1340768"/>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単純型</a:t>
            </a:r>
            <a:endParaRPr kumimoji="1" lang="ja-JP" altLang="en-US" sz="1000" dirty="0">
              <a:latin typeface="+mj-lt"/>
            </a:endParaRPr>
          </a:p>
        </p:txBody>
      </p:sp>
      <p:sp>
        <p:nvSpPr>
          <p:cNvPr id="18" name="角丸四角形 17"/>
          <p:cNvSpPr/>
          <p:nvPr/>
        </p:nvSpPr>
        <p:spPr>
          <a:xfrm>
            <a:off x="1115616" y="2204864"/>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文字列型</a:t>
            </a:r>
            <a:endParaRPr kumimoji="1" lang="ja-JP" altLang="en-US" sz="1000" dirty="0">
              <a:latin typeface="+mj-lt"/>
            </a:endParaRPr>
          </a:p>
        </p:txBody>
      </p:sp>
      <p:sp>
        <p:nvSpPr>
          <p:cNvPr id="19" name="角丸四角形 18"/>
          <p:cNvSpPr/>
          <p:nvPr/>
        </p:nvSpPr>
        <p:spPr>
          <a:xfrm>
            <a:off x="1115616" y="2539171"/>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オブジェクト型</a:t>
            </a:r>
            <a:endParaRPr kumimoji="1" lang="ja-JP" altLang="en-US" sz="1000" dirty="0">
              <a:latin typeface="+mj-lt"/>
            </a:endParaRPr>
          </a:p>
        </p:txBody>
      </p:sp>
      <p:sp>
        <p:nvSpPr>
          <p:cNvPr id="21" name="角丸四角形 20"/>
          <p:cNvSpPr/>
          <p:nvPr/>
        </p:nvSpPr>
        <p:spPr>
          <a:xfrm>
            <a:off x="2267744" y="1340768"/>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構造体</a:t>
            </a:r>
            <a:endParaRPr kumimoji="1" lang="ja-JP" altLang="en-US" sz="1000" dirty="0">
              <a:latin typeface="+mj-lt"/>
            </a:endParaRPr>
          </a:p>
        </p:txBody>
      </p:sp>
      <p:sp>
        <p:nvSpPr>
          <p:cNvPr id="22" name="角丸四角形 21"/>
          <p:cNvSpPr/>
          <p:nvPr/>
        </p:nvSpPr>
        <p:spPr>
          <a:xfrm>
            <a:off x="2267744" y="2204864"/>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クラス</a:t>
            </a:r>
            <a:endParaRPr kumimoji="1" lang="ja-JP" altLang="en-US" sz="1000" dirty="0">
              <a:latin typeface="+mj-lt"/>
            </a:endParaRPr>
          </a:p>
        </p:txBody>
      </p:sp>
      <p:sp>
        <p:nvSpPr>
          <p:cNvPr id="23" name="角丸四角形 22"/>
          <p:cNvSpPr/>
          <p:nvPr/>
        </p:nvSpPr>
        <p:spPr>
          <a:xfrm>
            <a:off x="2267744" y="2539171"/>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kumimoji="1" lang="ja-JP" altLang="en-US" sz="1000" dirty="0" smtClean="0">
                <a:latin typeface="+mj-lt"/>
              </a:rPr>
              <a:t>インターフェイス</a:t>
            </a:r>
            <a:endParaRPr kumimoji="1" lang="ja-JP" altLang="en-US" sz="1000" dirty="0">
              <a:latin typeface="+mj-lt"/>
            </a:endParaRPr>
          </a:p>
        </p:txBody>
      </p:sp>
      <p:sp>
        <p:nvSpPr>
          <p:cNvPr id="24" name="角丸四角形 23"/>
          <p:cNvSpPr/>
          <p:nvPr/>
        </p:nvSpPr>
        <p:spPr>
          <a:xfrm>
            <a:off x="2267744" y="1700808"/>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列挙型</a:t>
            </a:r>
            <a:endParaRPr kumimoji="1" lang="ja-JP" altLang="en-US" sz="1000" dirty="0">
              <a:latin typeface="+mj-lt"/>
            </a:endParaRPr>
          </a:p>
        </p:txBody>
      </p:sp>
      <p:sp>
        <p:nvSpPr>
          <p:cNvPr id="25" name="角丸四角形 24"/>
          <p:cNvSpPr/>
          <p:nvPr/>
        </p:nvSpPr>
        <p:spPr>
          <a:xfrm>
            <a:off x="2267744" y="2924944"/>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デリゲート</a:t>
            </a:r>
            <a:endParaRPr kumimoji="1" lang="ja-JP" altLang="en-US" sz="1000" dirty="0">
              <a:latin typeface="+mj-lt"/>
            </a:endParaRPr>
          </a:p>
        </p:txBody>
      </p:sp>
      <p:sp>
        <p:nvSpPr>
          <p:cNvPr id="26" name="角丸四角形 25"/>
          <p:cNvSpPr/>
          <p:nvPr/>
        </p:nvSpPr>
        <p:spPr>
          <a:xfrm>
            <a:off x="3419872" y="1340768"/>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000" dirty="0" smtClean="0">
                <a:latin typeface="+mj-lt"/>
              </a:rPr>
              <a:t>Null</a:t>
            </a:r>
            <a:r>
              <a:rPr kumimoji="1" lang="ja-JP" altLang="en-US" sz="1000" dirty="0" smtClean="0">
                <a:latin typeface="+mj-lt"/>
              </a:rPr>
              <a:t>許容型</a:t>
            </a:r>
            <a:endParaRPr kumimoji="1" lang="ja-JP" altLang="en-US" sz="1000" dirty="0">
              <a:latin typeface="+mj-lt"/>
            </a:endParaRPr>
          </a:p>
        </p:txBody>
      </p:sp>
      <p:sp>
        <p:nvSpPr>
          <p:cNvPr id="27" name="角丸四角形 26"/>
          <p:cNvSpPr/>
          <p:nvPr/>
        </p:nvSpPr>
        <p:spPr>
          <a:xfrm>
            <a:off x="3419872" y="2245514"/>
            <a:ext cx="936104" cy="2880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j-lt"/>
              </a:rPr>
              <a:t>配列</a:t>
            </a:r>
            <a:endParaRPr kumimoji="1" lang="ja-JP" altLang="en-US" sz="1000" dirty="0">
              <a:latin typeface="+mj-lt"/>
            </a:endParaRPr>
          </a:p>
        </p:txBody>
      </p:sp>
      <p:sp>
        <p:nvSpPr>
          <p:cNvPr id="28" name="テキスト ボックス 27"/>
          <p:cNvSpPr txBox="1"/>
          <p:nvPr/>
        </p:nvSpPr>
        <p:spPr>
          <a:xfrm>
            <a:off x="3347864" y="980728"/>
            <a:ext cx="994183" cy="246221"/>
          </a:xfrm>
          <a:prstGeom prst="rect">
            <a:avLst/>
          </a:prstGeom>
          <a:noFill/>
        </p:spPr>
        <p:txBody>
          <a:bodyPr wrap="none" rtlCol="0">
            <a:spAutoFit/>
          </a:bodyPr>
          <a:lstStyle/>
          <a:p>
            <a:r>
              <a:rPr lang="ja-JP" altLang="en-US" sz="1000" dirty="0">
                <a:latin typeface="Meiryo UI" pitchFamily="50" charset="-128"/>
                <a:ea typeface="Meiryo UI" pitchFamily="50" charset="-128"/>
                <a:cs typeface="Meiryo UI" pitchFamily="50" charset="-128"/>
              </a:rPr>
              <a:t>他</a:t>
            </a:r>
            <a:r>
              <a:rPr lang="ja-JP" altLang="en-US" sz="1000" dirty="0" smtClean="0">
                <a:latin typeface="Meiryo UI" pitchFamily="50" charset="-128"/>
                <a:ea typeface="Meiryo UI" pitchFamily="50" charset="-128"/>
                <a:cs typeface="Meiryo UI" pitchFamily="50" charset="-128"/>
              </a:rPr>
              <a:t>の型から合成</a:t>
            </a:r>
            <a:endParaRPr kumimoji="1" lang="ja-JP" altLang="en-US" sz="1000" dirty="0">
              <a:latin typeface="Meiryo UI" pitchFamily="50" charset="-128"/>
              <a:ea typeface="Meiryo UI" pitchFamily="50" charset="-128"/>
              <a:cs typeface="Meiryo UI" pitchFamily="50" charset="-128"/>
            </a:endParaRPr>
          </a:p>
        </p:txBody>
      </p:sp>
      <p:sp>
        <p:nvSpPr>
          <p:cNvPr id="36" name="角丸四角形 35"/>
          <p:cNvSpPr/>
          <p:nvPr/>
        </p:nvSpPr>
        <p:spPr>
          <a:xfrm>
            <a:off x="2195736" y="980728"/>
            <a:ext cx="1080120" cy="2376264"/>
          </a:xfrm>
          <a:prstGeom prst="roundRect">
            <a:avLst>
              <a:gd name="adj" fmla="val 2812"/>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000">
              <a:latin typeface="+mj-lt"/>
            </a:endParaRPr>
          </a:p>
        </p:txBody>
      </p:sp>
      <p:sp>
        <p:nvSpPr>
          <p:cNvPr id="38" name="角丸四角形 37"/>
          <p:cNvSpPr/>
          <p:nvPr/>
        </p:nvSpPr>
        <p:spPr>
          <a:xfrm>
            <a:off x="3347864" y="980728"/>
            <a:ext cx="1080120" cy="2376264"/>
          </a:xfrm>
          <a:prstGeom prst="roundRect">
            <a:avLst>
              <a:gd name="adj" fmla="val 2812"/>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000">
              <a:latin typeface="+mj-lt"/>
            </a:endParaRPr>
          </a:p>
        </p:txBody>
      </p:sp>
    </p:spTree>
    <p:extLst>
      <p:ext uri="{BB962C8B-B14F-4D97-AF65-F5344CB8AC3E}">
        <p14:creationId xmlns:p14="http://schemas.microsoft.com/office/powerpoint/2010/main" val="331113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1060622" y="1437489"/>
            <a:ext cx="439544" cy="276999"/>
          </a:xfrm>
          <a:prstGeom prst="rect">
            <a:avLst/>
          </a:prstGeom>
          <a:noFill/>
          <a:ln w="9525" algn="ctr">
            <a:noFill/>
            <a:miter lim="800000"/>
            <a:headEnd/>
            <a:tailEnd/>
          </a:ln>
          <a:effectLst/>
        </p:spPr>
        <p:txBody>
          <a:bodyPr wrap="none">
            <a:spAutoFit/>
          </a:bodyPr>
          <a:lstStyle/>
          <a:p>
            <a:r>
              <a:rPr lang="en-US" altLang="ja-JP" sz="1200" dirty="0"/>
              <a:t>100</a:t>
            </a:r>
          </a:p>
        </p:txBody>
      </p:sp>
      <p:sp>
        <p:nvSpPr>
          <p:cNvPr id="4111" name="Text Box 15"/>
          <p:cNvSpPr txBox="1">
            <a:spLocks noChangeArrowheads="1"/>
          </p:cNvSpPr>
          <p:nvPr/>
        </p:nvSpPr>
        <p:spPr bwMode="auto">
          <a:xfrm>
            <a:off x="1060622" y="1643050"/>
            <a:ext cx="439544" cy="276999"/>
          </a:xfrm>
          <a:prstGeom prst="rect">
            <a:avLst/>
          </a:prstGeom>
          <a:noFill/>
          <a:ln w="9525" algn="ctr">
            <a:noFill/>
            <a:miter lim="800000"/>
            <a:headEnd/>
            <a:tailEnd/>
          </a:ln>
          <a:effectLst/>
        </p:spPr>
        <p:txBody>
          <a:bodyPr wrap="none">
            <a:spAutoFit/>
          </a:bodyPr>
          <a:lstStyle/>
          <a:p>
            <a:r>
              <a:rPr lang="en-US" altLang="ja-JP" sz="1200" dirty="0"/>
              <a:t>101</a:t>
            </a:r>
          </a:p>
        </p:txBody>
      </p:sp>
      <p:sp>
        <p:nvSpPr>
          <p:cNvPr id="4112" name="Text Box 16"/>
          <p:cNvSpPr txBox="1">
            <a:spLocks noChangeArrowheads="1"/>
          </p:cNvSpPr>
          <p:nvPr/>
        </p:nvSpPr>
        <p:spPr bwMode="auto">
          <a:xfrm>
            <a:off x="1060622" y="1857364"/>
            <a:ext cx="439544" cy="276999"/>
          </a:xfrm>
          <a:prstGeom prst="rect">
            <a:avLst/>
          </a:prstGeom>
          <a:noFill/>
          <a:ln w="9525" algn="ctr">
            <a:noFill/>
            <a:miter lim="800000"/>
            <a:headEnd/>
            <a:tailEnd/>
          </a:ln>
          <a:effectLst/>
        </p:spPr>
        <p:txBody>
          <a:bodyPr wrap="none">
            <a:spAutoFit/>
          </a:bodyPr>
          <a:lstStyle/>
          <a:p>
            <a:r>
              <a:rPr lang="en-US" altLang="ja-JP" sz="1200" dirty="0"/>
              <a:t>102</a:t>
            </a:r>
          </a:p>
        </p:txBody>
      </p:sp>
      <p:sp>
        <p:nvSpPr>
          <p:cNvPr id="4113" name="Text Box 17"/>
          <p:cNvSpPr txBox="1">
            <a:spLocks noChangeArrowheads="1"/>
          </p:cNvSpPr>
          <p:nvPr/>
        </p:nvSpPr>
        <p:spPr bwMode="auto">
          <a:xfrm>
            <a:off x="1060622" y="2071678"/>
            <a:ext cx="439544" cy="276999"/>
          </a:xfrm>
          <a:prstGeom prst="rect">
            <a:avLst/>
          </a:prstGeom>
          <a:noFill/>
          <a:ln w="9525" algn="ctr">
            <a:noFill/>
            <a:miter lim="800000"/>
            <a:headEnd/>
            <a:tailEnd/>
          </a:ln>
          <a:effectLst/>
        </p:spPr>
        <p:txBody>
          <a:bodyPr wrap="none">
            <a:spAutoFit/>
          </a:bodyPr>
          <a:lstStyle/>
          <a:p>
            <a:r>
              <a:rPr lang="en-US" altLang="ja-JP" sz="1200" dirty="0"/>
              <a:t>103</a:t>
            </a:r>
          </a:p>
        </p:txBody>
      </p:sp>
      <p:sp>
        <p:nvSpPr>
          <p:cNvPr id="4114" name="Text Box 18"/>
          <p:cNvSpPr txBox="1">
            <a:spLocks noChangeArrowheads="1"/>
          </p:cNvSpPr>
          <p:nvPr/>
        </p:nvSpPr>
        <p:spPr bwMode="auto">
          <a:xfrm>
            <a:off x="1060622" y="2285992"/>
            <a:ext cx="439544" cy="276999"/>
          </a:xfrm>
          <a:prstGeom prst="rect">
            <a:avLst/>
          </a:prstGeom>
          <a:noFill/>
          <a:ln w="9525" algn="ctr">
            <a:noFill/>
            <a:miter lim="800000"/>
            <a:headEnd/>
            <a:tailEnd/>
          </a:ln>
          <a:effectLst/>
        </p:spPr>
        <p:txBody>
          <a:bodyPr wrap="none">
            <a:spAutoFit/>
          </a:bodyPr>
          <a:lstStyle/>
          <a:p>
            <a:r>
              <a:rPr lang="en-US" altLang="ja-JP" sz="1200" dirty="0"/>
              <a:t>104</a:t>
            </a:r>
          </a:p>
        </p:txBody>
      </p:sp>
      <p:sp>
        <p:nvSpPr>
          <p:cNvPr id="4115" name="Text Box 19"/>
          <p:cNvSpPr txBox="1">
            <a:spLocks noChangeArrowheads="1"/>
          </p:cNvSpPr>
          <p:nvPr/>
        </p:nvSpPr>
        <p:spPr bwMode="auto">
          <a:xfrm>
            <a:off x="1060622" y="2500306"/>
            <a:ext cx="439544" cy="276999"/>
          </a:xfrm>
          <a:prstGeom prst="rect">
            <a:avLst/>
          </a:prstGeom>
          <a:noFill/>
          <a:ln w="9525" algn="ctr">
            <a:noFill/>
            <a:miter lim="800000"/>
            <a:headEnd/>
            <a:tailEnd/>
          </a:ln>
          <a:effectLst/>
        </p:spPr>
        <p:txBody>
          <a:bodyPr wrap="none">
            <a:spAutoFit/>
          </a:bodyPr>
          <a:lstStyle/>
          <a:p>
            <a:r>
              <a:rPr lang="en-US" altLang="ja-JP" sz="1200" dirty="0"/>
              <a:t>105</a:t>
            </a:r>
          </a:p>
        </p:txBody>
      </p:sp>
      <p:sp>
        <p:nvSpPr>
          <p:cNvPr id="4116" name="Text Box 20"/>
          <p:cNvSpPr txBox="1">
            <a:spLocks noChangeArrowheads="1"/>
          </p:cNvSpPr>
          <p:nvPr/>
        </p:nvSpPr>
        <p:spPr bwMode="auto">
          <a:xfrm>
            <a:off x="1060622" y="2714620"/>
            <a:ext cx="439544" cy="276999"/>
          </a:xfrm>
          <a:prstGeom prst="rect">
            <a:avLst/>
          </a:prstGeom>
          <a:noFill/>
          <a:ln w="9525" algn="ctr">
            <a:noFill/>
            <a:miter lim="800000"/>
            <a:headEnd/>
            <a:tailEnd/>
          </a:ln>
          <a:effectLst/>
        </p:spPr>
        <p:txBody>
          <a:bodyPr wrap="none">
            <a:spAutoFit/>
          </a:bodyPr>
          <a:lstStyle/>
          <a:p>
            <a:r>
              <a:rPr lang="en-US" altLang="ja-JP" sz="1200" dirty="0"/>
              <a:t>106</a:t>
            </a:r>
          </a:p>
        </p:txBody>
      </p:sp>
      <p:graphicFrame>
        <p:nvGraphicFramePr>
          <p:cNvPr id="4117" name="Object 21"/>
          <p:cNvGraphicFramePr>
            <a:graphicFrameLocks noChangeAspect="1"/>
          </p:cNvGraphicFramePr>
          <p:nvPr/>
        </p:nvGraphicFramePr>
        <p:xfrm>
          <a:off x="1214414" y="3143248"/>
          <a:ext cx="160210" cy="357190"/>
        </p:xfrm>
        <a:graphic>
          <a:graphicData uri="http://schemas.openxmlformats.org/presentationml/2006/ole">
            <mc:AlternateContent xmlns:mc="http://schemas.openxmlformats.org/markup-compatibility/2006">
              <mc:Choice xmlns:v="urn:schemas-microsoft-com:vml" Requires="v">
                <p:oleObj spid="_x0000_s4359" name="数式" r:id="rId3" imgW="75960" imgH="190440" progId="Equation.3">
                  <p:embed/>
                </p:oleObj>
              </mc:Choice>
              <mc:Fallback>
                <p:oleObj name="数式" r:id="rId3" imgW="75960" imgH="190440" progId="Equation.3">
                  <p:embed/>
                  <p:pic>
                    <p:nvPicPr>
                      <p:cNvPr id="0" name="図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3143248"/>
                        <a:ext cx="160210"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直線コネクタ 27"/>
          <p:cNvCxnSpPr/>
          <p:nvPr/>
        </p:nvCxnSpPr>
        <p:spPr>
          <a:xfrm rot="5400000">
            <a:off x="428596" y="2332823"/>
            <a:ext cx="2142346" cy="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0" name="Object 21"/>
          <p:cNvGraphicFramePr>
            <a:graphicFrameLocks noChangeAspect="1"/>
          </p:cNvGraphicFramePr>
          <p:nvPr/>
        </p:nvGraphicFramePr>
        <p:xfrm>
          <a:off x="1214414" y="1142984"/>
          <a:ext cx="160210" cy="357190"/>
        </p:xfrm>
        <a:graphic>
          <a:graphicData uri="http://schemas.openxmlformats.org/presentationml/2006/ole">
            <mc:AlternateContent xmlns:mc="http://schemas.openxmlformats.org/markup-compatibility/2006">
              <mc:Choice xmlns:v="urn:schemas-microsoft-com:vml" Requires="v">
                <p:oleObj spid="_x0000_s4360" name="数式" r:id="rId5" imgW="75960" imgH="190440" progId="Equation.3">
                  <p:embed/>
                </p:oleObj>
              </mc:Choice>
              <mc:Fallback>
                <p:oleObj name="数式" r:id="rId5" imgW="75960" imgH="1904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1142984"/>
                        <a:ext cx="160210"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4" name="直線コネクタ 33"/>
          <p:cNvCxnSpPr/>
          <p:nvPr/>
        </p:nvCxnSpPr>
        <p:spPr>
          <a:xfrm rot="5400000">
            <a:off x="1000100" y="2332823"/>
            <a:ext cx="2142346" cy="794"/>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p:cNvCxnSpPr/>
          <p:nvPr/>
        </p:nvCxnSpPr>
        <p:spPr>
          <a:xfrm rot="10800000">
            <a:off x="1499372" y="1476361"/>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rot="10800000">
            <a:off x="1499372" y="1690675"/>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rot="10800000">
            <a:off x="1499372" y="1904989"/>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p:cNvCxnSpPr/>
          <p:nvPr/>
        </p:nvCxnSpPr>
        <p:spPr>
          <a:xfrm rot="10800000">
            <a:off x="1499372" y="2119303"/>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p:cNvCxnSpPr/>
          <p:nvPr/>
        </p:nvCxnSpPr>
        <p:spPr>
          <a:xfrm rot="10800000">
            <a:off x="1499372" y="2333617"/>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p:cNvCxnSpPr/>
          <p:nvPr/>
        </p:nvCxnSpPr>
        <p:spPr>
          <a:xfrm rot="10800000">
            <a:off x="1499372" y="2547931"/>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rot="10800000">
            <a:off x="1499372" y="2762245"/>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p:cNvCxnSpPr/>
          <p:nvPr/>
        </p:nvCxnSpPr>
        <p:spPr>
          <a:xfrm rot="10800000">
            <a:off x="1499372" y="2976559"/>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rot="10800000">
            <a:off x="1499372" y="3190873"/>
            <a:ext cx="571504" cy="1588"/>
          </a:xfrm>
          <a:prstGeom prst="line">
            <a:avLst/>
          </a:prstGeom>
        </p:spPr>
        <p:style>
          <a:lnRef idx="1">
            <a:schemeClr val="dk1"/>
          </a:lnRef>
          <a:fillRef idx="0">
            <a:schemeClr val="dk1"/>
          </a:fillRef>
          <a:effectRef idx="0">
            <a:schemeClr val="dk1"/>
          </a:effectRef>
          <a:fontRef idx="minor">
            <a:schemeClr val="tx1"/>
          </a:fontRef>
        </p:style>
      </p:cxnSp>
      <p:sp>
        <p:nvSpPr>
          <p:cNvPr id="47" name="Text Box 20"/>
          <p:cNvSpPr txBox="1">
            <a:spLocks noChangeArrowheads="1"/>
          </p:cNvSpPr>
          <p:nvPr/>
        </p:nvSpPr>
        <p:spPr bwMode="auto">
          <a:xfrm>
            <a:off x="1060622" y="2928934"/>
            <a:ext cx="439544" cy="276999"/>
          </a:xfrm>
          <a:prstGeom prst="rect">
            <a:avLst/>
          </a:prstGeom>
          <a:noFill/>
          <a:ln w="9525" algn="ctr">
            <a:noFill/>
            <a:miter lim="800000"/>
            <a:headEnd/>
            <a:tailEnd/>
          </a:ln>
          <a:effectLst/>
        </p:spPr>
        <p:txBody>
          <a:bodyPr wrap="none">
            <a:spAutoFit/>
          </a:bodyPr>
          <a:lstStyle/>
          <a:p>
            <a:r>
              <a:rPr lang="en-US" altLang="ja-JP" sz="1200" dirty="0" smtClean="0"/>
              <a:t>107</a:t>
            </a:r>
            <a:endParaRPr lang="en-US" altLang="ja-JP" sz="1200" dirty="0"/>
          </a:p>
        </p:txBody>
      </p:sp>
      <p:graphicFrame>
        <p:nvGraphicFramePr>
          <p:cNvPr id="48" name="Object 21"/>
          <p:cNvGraphicFramePr>
            <a:graphicFrameLocks noChangeAspect="1"/>
          </p:cNvGraphicFramePr>
          <p:nvPr/>
        </p:nvGraphicFramePr>
        <p:xfrm>
          <a:off x="1697146" y="3286124"/>
          <a:ext cx="160210" cy="357190"/>
        </p:xfrm>
        <a:graphic>
          <a:graphicData uri="http://schemas.openxmlformats.org/presentationml/2006/ole">
            <mc:AlternateContent xmlns:mc="http://schemas.openxmlformats.org/markup-compatibility/2006">
              <mc:Choice xmlns:v="urn:schemas-microsoft-com:vml" Requires="v">
                <p:oleObj spid="_x0000_s4361" name="数式" r:id="rId6" imgW="75960" imgH="190440" progId="Equation.3">
                  <p:embed/>
                </p:oleObj>
              </mc:Choice>
              <mc:Fallback>
                <p:oleObj name="数式" r:id="rId6" imgW="75960" imgH="190440" progId="Equation.3">
                  <p:embed/>
                  <p:pic>
                    <p:nvPicPr>
                      <p:cNvPr id="0" name="図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146" y="3286124"/>
                        <a:ext cx="160210"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21"/>
          <p:cNvGraphicFramePr>
            <a:graphicFrameLocks noChangeAspect="1"/>
          </p:cNvGraphicFramePr>
          <p:nvPr/>
        </p:nvGraphicFramePr>
        <p:xfrm>
          <a:off x="1697146" y="1071546"/>
          <a:ext cx="160210" cy="357190"/>
        </p:xfrm>
        <a:graphic>
          <a:graphicData uri="http://schemas.openxmlformats.org/presentationml/2006/ole">
            <mc:AlternateContent xmlns:mc="http://schemas.openxmlformats.org/markup-compatibility/2006">
              <mc:Choice xmlns:v="urn:schemas-microsoft-com:vml" Requires="v">
                <p:oleObj spid="_x0000_s4362" name="数式" r:id="rId7" imgW="75960" imgH="190440" progId="Equation.3">
                  <p:embed/>
                </p:oleObj>
              </mc:Choice>
              <mc:Fallback>
                <p:oleObj name="数式" r:id="rId7" imgW="75960" imgH="190440" progId="Equation.3">
                  <p:embed/>
                  <p:pic>
                    <p:nvPicPr>
                      <p:cNvPr id="0" name="図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146" y="1071546"/>
                        <a:ext cx="160210"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4429124" y="2000240"/>
            <a:ext cx="2071702" cy="1714512"/>
          </a:xfrm>
          <a:prstGeom prst="roundRect">
            <a:avLst>
              <a:gd name="adj" fmla="val 7436"/>
            </a:avLst>
          </a:prstGeom>
        </p:spPr>
        <p:style>
          <a:lnRef idx="1">
            <a:schemeClr val="accent2"/>
          </a:lnRef>
          <a:fillRef idx="2">
            <a:schemeClr val="accent2"/>
          </a:fillRef>
          <a:effectRef idx="1">
            <a:schemeClr val="accent2"/>
          </a:effectRef>
          <a:fontRef idx="minor">
            <a:schemeClr val="dk1"/>
          </a:fontRef>
        </p:style>
        <p:txBody>
          <a:bodyPr tIns="36000" bIns="36000" rtlCol="0" anchor="t" anchorCtr="0"/>
          <a:lstStyle/>
          <a:p>
            <a:r>
              <a:rPr lang="ja-JP" altLang="en-US" sz="1200" dirty="0" smtClean="0"/>
              <a:t>実行ファイル</a:t>
            </a:r>
            <a:endParaRPr kumimoji="1" lang="ja-JP" altLang="en-US" sz="1200" dirty="0"/>
          </a:p>
        </p:txBody>
      </p:sp>
      <p:sp>
        <p:nvSpPr>
          <p:cNvPr id="21" name="角丸四角形 20"/>
          <p:cNvSpPr/>
          <p:nvPr/>
        </p:nvSpPr>
        <p:spPr>
          <a:xfrm>
            <a:off x="1285852" y="2000240"/>
            <a:ext cx="2071702" cy="1714512"/>
          </a:xfrm>
          <a:prstGeom prst="roundRect">
            <a:avLst>
              <a:gd name="adj" fmla="val 7436"/>
            </a:avLst>
          </a:prstGeom>
        </p:spPr>
        <p:style>
          <a:lnRef idx="1">
            <a:schemeClr val="accent2"/>
          </a:lnRef>
          <a:fillRef idx="2">
            <a:schemeClr val="accent2"/>
          </a:fillRef>
          <a:effectRef idx="1">
            <a:schemeClr val="accent2"/>
          </a:effectRef>
          <a:fontRef idx="minor">
            <a:schemeClr val="dk1"/>
          </a:fontRef>
        </p:style>
        <p:txBody>
          <a:bodyPr tIns="36000" bIns="36000" rtlCol="0" anchor="t" anchorCtr="0"/>
          <a:lstStyle/>
          <a:p>
            <a:r>
              <a:rPr lang="ja-JP" altLang="en-US" sz="1200" dirty="0" smtClean="0"/>
              <a:t>ソースファイル</a:t>
            </a:r>
            <a:endParaRPr kumimoji="1" lang="ja-JP" altLang="en-US" sz="1200" dirty="0"/>
          </a:p>
        </p:txBody>
      </p:sp>
      <p:pic>
        <p:nvPicPr>
          <p:cNvPr id="17412" name="Picture 4" descr="MCj03911700000[1]"/>
          <p:cNvPicPr>
            <a:picLocks noChangeAspect="1" noChangeArrowheads="1"/>
          </p:cNvPicPr>
          <p:nvPr/>
        </p:nvPicPr>
        <p:blipFill>
          <a:blip r:embed="rId2" cstate="print"/>
          <a:srcRect/>
          <a:stretch>
            <a:fillRect/>
          </a:stretch>
        </p:blipFill>
        <p:spPr bwMode="auto">
          <a:xfrm>
            <a:off x="2644766" y="2071678"/>
            <a:ext cx="641350" cy="652777"/>
          </a:xfrm>
          <a:prstGeom prst="rect">
            <a:avLst/>
          </a:prstGeom>
          <a:noFill/>
        </p:spPr>
      </p:pic>
      <p:sp>
        <p:nvSpPr>
          <p:cNvPr id="17410" name="Text Box 2"/>
          <p:cNvSpPr txBox="1">
            <a:spLocks noChangeArrowheads="1"/>
          </p:cNvSpPr>
          <p:nvPr/>
        </p:nvSpPr>
        <p:spPr bwMode="auto">
          <a:xfrm>
            <a:off x="1259632" y="2420888"/>
            <a:ext cx="2148345" cy="1089529"/>
          </a:xfrm>
          <a:prstGeom prst="rect">
            <a:avLst/>
          </a:prstGeom>
          <a:noFill/>
          <a:ln w="9525" algn="ctr">
            <a:noFill/>
            <a:miter lim="800000"/>
            <a:headEnd/>
            <a:tailEnd/>
          </a:ln>
          <a:effectLst/>
        </p:spPr>
        <p:txBody>
          <a:bodyPr wrap="none">
            <a:spAutoFit/>
          </a:bodyPr>
          <a:lstStyle/>
          <a:p>
            <a:pPr>
              <a:lnSpc>
                <a:spcPct val="90000"/>
              </a:lnSpc>
              <a:tabLst>
                <a:tab pos="180975" algn="l"/>
                <a:tab pos="361950" algn="l"/>
                <a:tab pos="542925" algn="l"/>
              </a:tabLst>
            </a:pPr>
            <a:r>
              <a:rPr lang="en-US" altLang="ja-JP" sz="800" dirty="0">
                <a:solidFill>
                  <a:srgbClr val="0000FF"/>
                </a:solidFill>
                <a:latin typeface="Consolas" pitchFamily="49" charset="0"/>
                <a:cs typeface="Consolas" pitchFamily="49" charset="0"/>
              </a:rPr>
              <a:t>using</a:t>
            </a:r>
            <a:r>
              <a:rPr lang="en-US" altLang="ja-JP" sz="800" dirty="0">
                <a:latin typeface="Consolas" pitchFamily="49" charset="0"/>
                <a:cs typeface="Consolas" pitchFamily="49" charset="0"/>
              </a:rPr>
              <a:t> System;</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r>
            <a:br>
              <a:rPr lang="en-US" altLang="ja-JP" sz="800" dirty="0">
                <a:latin typeface="Consolas" pitchFamily="49" charset="0"/>
                <a:cs typeface="Consolas" pitchFamily="49" charset="0"/>
              </a:rPr>
            </a:br>
            <a:r>
              <a:rPr lang="en-US" altLang="ja-JP" sz="800" dirty="0">
                <a:solidFill>
                  <a:srgbClr val="0000FF"/>
                </a:solidFill>
                <a:latin typeface="Consolas" pitchFamily="49" charset="0"/>
                <a:cs typeface="Consolas" pitchFamily="49" charset="0"/>
              </a:rPr>
              <a:t>class</a:t>
            </a:r>
            <a:r>
              <a:rPr lang="en-US" altLang="ja-JP" sz="800" dirty="0">
                <a:latin typeface="Consolas" pitchFamily="49" charset="0"/>
                <a:cs typeface="Consolas" pitchFamily="49" charset="0"/>
              </a:rPr>
              <a:t> </a:t>
            </a:r>
            <a:r>
              <a:rPr lang="en-US" altLang="ja-JP" sz="800" dirty="0">
                <a:solidFill>
                  <a:srgbClr val="2B91AF"/>
                </a:solidFill>
                <a:latin typeface="Consolas" pitchFamily="49" charset="0"/>
                <a:cs typeface="Consolas" pitchFamily="49" charset="0"/>
              </a:rPr>
              <a:t>Program</a:t>
            </a:r>
            <a:r>
              <a:rPr lang="en-US" altLang="ja-JP" sz="800" dirty="0">
                <a:latin typeface="Consolas" pitchFamily="49" charset="0"/>
                <a:cs typeface="Consolas" pitchFamily="49" charset="0"/>
              </a:rPr>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r>
              <a:rPr lang="en-US" altLang="ja-JP" sz="800" dirty="0">
                <a:solidFill>
                  <a:srgbClr val="0000FF"/>
                </a:solidFill>
                <a:latin typeface="Consolas" pitchFamily="49" charset="0"/>
                <a:cs typeface="Consolas" pitchFamily="49" charset="0"/>
              </a:rPr>
              <a:t>static</a:t>
            </a:r>
            <a:r>
              <a:rPr lang="en-US" altLang="ja-JP" sz="800" dirty="0">
                <a:latin typeface="Consolas" pitchFamily="49" charset="0"/>
                <a:cs typeface="Consolas" pitchFamily="49" charset="0"/>
              </a:rPr>
              <a:t> </a:t>
            </a:r>
            <a:r>
              <a:rPr lang="en-US" altLang="ja-JP" sz="800" dirty="0">
                <a:solidFill>
                  <a:srgbClr val="0000FF"/>
                </a:solidFill>
                <a:latin typeface="Consolas" pitchFamily="49" charset="0"/>
                <a:cs typeface="Consolas" pitchFamily="49" charset="0"/>
              </a:rPr>
              <a:t>void</a:t>
            </a:r>
            <a:r>
              <a:rPr lang="en-US" altLang="ja-JP" sz="800" dirty="0">
                <a:latin typeface="Consolas" pitchFamily="49" charset="0"/>
                <a:cs typeface="Consolas" pitchFamily="49" charset="0"/>
              </a:rPr>
              <a:t> Main(</a:t>
            </a:r>
            <a:r>
              <a:rPr lang="en-US" altLang="ja-JP" sz="800" dirty="0">
                <a:solidFill>
                  <a:srgbClr val="0000FF"/>
                </a:solidFill>
                <a:latin typeface="Consolas" pitchFamily="49" charset="0"/>
                <a:cs typeface="Consolas" pitchFamily="49" charset="0"/>
              </a:rPr>
              <a:t>string</a:t>
            </a:r>
            <a:r>
              <a:rPr lang="en-US" altLang="ja-JP" sz="800" dirty="0">
                <a:latin typeface="Consolas" pitchFamily="49" charset="0"/>
                <a:cs typeface="Consolas" pitchFamily="49" charset="0"/>
              </a:rPr>
              <a:t>[] args)</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r>
              <a:rPr lang="en-US" altLang="ja-JP" sz="800" dirty="0">
                <a:solidFill>
                  <a:srgbClr val="2B91AF"/>
                </a:solidFill>
                <a:latin typeface="Consolas" pitchFamily="49" charset="0"/>
                <a:cs typeface="Consolas" pitchFamily="49" charset="0"/>
              </a:rPr>
              <a:t>Console</a:t>
            </a:r>
            <a:r>
              <a:rPr lang="en-US" altLang="ja-JP" sz="800" dirty="0">
                <a:latin typeface="Consolas" pitchFamily="49" charset="0"/>
                <a:cs typeface="Consolas" pitchFamily="49" charset="0"/>
              </a:rPr>
              <a:t>.Write(</a:t>
            </a:r>
            <a:r>
              <a:rPr lang="en-US" altLang="ja-JP" sz="800" dirty="0">
                <a:solidFill>
                  <a:srgbClr val="A31515"/>
                </a:solidFill>
                <a:latin typeface="Consolas" pitchFamily="49" charset="0"/>
                <a:cs typeface="Consolas" pitchFamily="49" charset="0"/>
              </a:rPr>
              <a:t>"Hello"</a:t>
            </a:r>
            <a:r>
              <a:rPr lang="en-US" altLang="ja-JP" sz="800" dirty="0">
                <a:latin typeface="Consolas" pitchFamily="49" charset="0"/>
                <a:cs typeface="Consolas" pitchFamily="49" charset="0"/>
              </a:rPr>
              <a:t>);</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a:t>
            </a:r>
            <a:endParaRPr lang="en-US" altLang="ja-JP" sz="800" dirty="0">
              <a:latin typeface="Consolas" pitchFamily="49" charset="0"/>
              <a:ea typeface="ＭＳ ゴシック" pitchFamily="49" charset="-128"/>
              <a:cs typeface="Consolas" pitchFamily="49" charset="0"/>
            </a:endParaRPr>
          </a:p>
        </p:txBody>
      </p:sp>
      <p:sp>
        <p:nvSpPr>
          <p:cNvPr id="17415" name="Text Box 7"/>
          <p:cNvSpPr txBox="1">
            <a:spLocks noChangeArrowheads="1"/>
          </p:cNvSpPr>
          <p:nvPr/>
        </p:nvSpPr>
        <p:spPr bwMode="auto">
          <a:xfrm>
            <a:off x="3428992" y="2357430"/>
            <a:ext cx="954107" cy="276999"/>
          </a:xfrm>
          <a:prstGeom prst="rect">
            <a:avLst/>
          </a:prstGeom>
          <a:noFill/>
          <a:ln w="9525" algn="ctr">
            <a:noFill/>
            <a:miter lim="800000"/>
            <a:headEnd/>
            <a:tailEnd/>
          </a:ln>
          <a:effectLst/>
        </p:spPr>
        <p:txBody>
          <a:bodyPr wrap="none">
            <a:spAutoFit/>
          </a:bodyPr>
          <a:lstStyle/>
          <a:p>
            <a:r>
              <a:rPr lang="ja-JP" altLang="en-US" sz="1200" dirty="0">
                <a:latin typeface="+mn-ea"/>
                <a:ea typeface="+mn-ea"/>
              </a:rPr>
              <a:t>コンパイル</a:t>
            </a:r>
          </a:p>
        </p:txBody>
      </p:sp>
      <p:grpSp>
        <p:nvGrpSpPr>
          <p:cNvPr id="17427" name="Group 19"/>
          <p:cNvGrpSpPr>
            <a:grpSpLocks/>
          </p:cNvGrpSpPr>
          <p:nvPr/>
        </p:nvGrpSpPr>
        <p:grpSpPr bwMode="auto">
          <a:xfrm>
            <a:off x="5929322" y="2143116"/>
            <a:ext cx="481031" cy="384294"/>
            <a:chOff x="3787" y="2614"/>
            <a:chExt cx="454" cy="363"/>
          </a:xfrm>
        </p:grpSpPr>
        <p:sp>
          <p:nvSpPr>
            <p:cNvPr id="17419" name="Rectangle 11"/>
            <p:cNvSpPr>
              <a:spLocks noChangeArrowheads="1"/>
            </p:cNvSpPr>
            <p:nvPr/>
          </p:nvSpPr>
          <p:spPr bwMode="auto">
            <a:xfrm>
              <a:off x="3787" y="2614"/>
              <a:ext cx="454" cy="363"/>
            </a:xfrm>
            <a:prstGeom prst="rect">
              <a:avLst/>
            </a:prstGeom>
            <a:solidFill>
              <a:srgbClr val="C0C0C0"/>
            </a:solidFill>
            <a:ln w="12700" algn="ctr">
              <a:solidFill>
                <a:schemeClr val="tx1"/>
              </a:solidFill>
              <a:miter lim="800000"/>
              <a:headEnd/>
              <a:tailEnd/>
            </a:ln>
            <a:effectLst/>
          </p:spPr>
          <p:txBody>
            <a:bodyPr wrap="none" anchor="ctr"/>
            <a:lstStyle/>
            <a:p>
              <a:endParaRPr lang="ja-JP" altLang="en-US" dirty="0"/>
            </a:p>
          </p:txBody>
        </p:sp>
        <p:sp>
          <p:nvSpPr>
            <p:cNvPr id="17421" name="Rectangle 13"/>
            <p:cNvSpPr>
              <a:spLocks noChangeArrowheads="1"/>
            </p:cNvSpPr>
            <p:nvPr/>
          </p:nvSpPr>
          <p:spPr bwMode="auto">
            <a:xfrm>
              <a:off x="3815" y="2692"/>
              <a:ext cx="397" cy="261"/>
            </a:xfrm>
            <a:prstGeom prst="rect">
              <a:avLst/>
            </a:prstGeom>
            <a:solidFill>
              <a:srgbClr val="FFFFFF"/>
            </a:solidFill>
            <a:ln w="12700" algn="ctr">
              <a:solidFill>
                <a:schemeClr val="tx1"/>
              </a:solidFill>
              <a:miter lim="800000"/>
              <a:headEnd/>
              <a:tailEnd/>
            </a:ln>
            <a:effectLst/>
          </p:spPr>
          <p:txBody>
            <a:bodyPr wrap="none" anchor="ctr"/>
            <a:lstStyle/>
            <a:p>
              <a:endParaRPr lang="ja-JP" altLang="en-US" dirty="0"/>
            </a:p>
          </p:txBody>
        </p:sp>
        <p:sp>
          <p:nvSpPr>
            <p:cNvPr id="17422" name="Rectangle 14"/>
            <p:cNvSpPr>
              <a:spLocks noChangeArrowheads="1"/>
            </p:cNvSpPr>
            <p:nvPr/>
          </p:nvSpPr>
          <p:spPr bwMode="auto">
            <a:xfrm>
              <a:off x="3815" y="2632"/>
              <a:ext cx="397" cy="46"/>
            </a:xfrm>
            <a:prstGeom prst="rect">
              <a:avLst/>
            </a:prstGeom>
            <a:solidFill>
              <a:srgbClr val="0000C0"/>
            </a:solidFill>
            <a:ln w="12700" algn="ctr">
              <a:solidFill>
                <a:schemeClr val="tx1"/>
              </a:solidFill>
              <a:miter lim="800000"/>
              <a:headEnd/>
              <a:tailEnd/>
            </a:ln>
            <a:effectLst/>
          </p:spPr>
          <p:txBody>
            <a:bodyPr wrap="none" anchor="ctr"/>
            <a:lstStyle/>
            <a:p>
              <a:endParaRPr lang="ja-JP" altLang="en-US" dirty="0"/>
            </a:p>
          </p:txBody>
        </p:sp>
        <p:grpSp>
          <p:nvGrpSpPr>
            <p:cNvPr id="17425" name="Group 17"/>
            <p:cNvGrpSpPr>
              <a:grpSpLocks/>
            </p:cNvGrpSpPr>
            <p:nvPr/>
          </p:nvGrpSpPr>
          <p:grpSpPr bwMode="auto">
            <a:xfrm>
              <a:off x="4081" y="2641"/>
              <a:ext cx="118" cy="23"/>
              <a:chOff x="1474" y="3430"/>
              <a:chExt cx="118" cy="23"/>
            </a:xfrm>
          </p:grpSpPr>
          <p:sp>
            <p:nvSpPr>
              <p:cNvPr id="17423" name="Rectangle 15"/>
              <p:cNvSpPr>
                <a:spLocks noChangeArrowheads="1"/>
              </p:cNvSpPr>
              <p:nvPr/>
            </p:nvSpPr>
            <p:spPr bwMode="auto">
              <a:xfrm>
                <a:off x="1474" y="3430"/>
                <a:ext cx="45" cy="23"/>
              </a:xfrm>
              <a:prstGeom prst="rect">
                <a:avLst/>
              </a:prstGeom>
              <a:solidFill>
                <a:schemeClr val="bg2"/>
              </a:solidFill>
              <a:ln w="3175" algn="ctr">
                <a:noFill/>
                <a:miter lim="800000"/>
                <a:headEnd/>
                <a:tailEnd/>
              </a:ln>
              <a:effectLst/>
            </p:spPr>
            <p:txBody>
              <a:bodyPr wrap="none" anchor="ctr"/>
              <a:lstStyle/>
              <a:p>
                <a:endParaRPr lang="ja-JP" altLang="en-US" dirty="0"/>
              </a:p>
            </p:txBody>
          </p:sp>
          <p:sp>
            <p:nvSpPr>
              <p:cNvPr id="17424" name="Rectangle 16"/>
              <p:cNvSpPr>
                <a:spLocks noChangeArrowheads="1"/>
              </p:cNvSpPr>
              <p:nvPr/>
            </p:nvSpPr>
            <p:spPr bwMode="auto">
              <a:xfrm>
                <a:off x="1547" y="3430"/>
                <a:ext cx="45" cy="23"/>
              </a:xfrm>
              <a:prstGeom prst="rect">
                <a:avLst/>
              </a:prstGeom>
              <a:solidFill>
                <a:schemeClr val="bg2"/>
              </a:solidFill>
              <a:ln w="3175" algn="ctr">
                <a:noFill/>
                <a:miter lim="800000"/>
                <a:headEnd/>
                <a:tailEnd/>
              </a:ln>
              <a:effectLst/>
            </p:spPr>
            <p:txBody>
              <a:bodyPr wrap="none" anchor="ctr"/>
              <a:lstStyle/>
              <a:p>
                <a:endParaRPr lang="ja-JP" altLang="en-US" dirty="0"/>
              </a:p>
            </p:txBody>
          </p:sp>
        </p:grpSp>
      </p:grpSp>
      <p:sp>
        <p:nvSpPr>
          <p:cNvPr id="17418" name="Text Box 10"/>
          <p:cNvSpPr txBox="1">
            <a:spLocks noChangeArrowheads="1"/>
          </p:cNvSpPr>
          <p:nvPr/>
        </p:nvSpPr>
        <p:spPr bwMode="auto">
          <a:xfrm>
            <a:off x="4429124" y="2285992"/>
            <a:ext cx="1616075" cy="1338828"/>
          </a:xfrm>
          <a:prstGeom prst="rect">
            <a:avLst/>
          </a:prstGeom>
          <a:noFill/>
          <a:ln w="9525" algn="ctr">
            <a:noFill/>
            <a:miter lim="800000"/>
            <a:headEnd/>
            <a:tailEnd/>
          </a:ln>
          <a:effectLst/>
        </p:spPr>
        <p:txBody>
          <a:bodyPr>
            <a:spAutoFit/>
          </a:bodyPr>
          <a:lstStyle/>
          <a:p>
            <a:pPr>
              <a:lnSpc>
                <a:spcPct val="90000"/>
              </a:lnSpc>
              <a:tabLst>
                <a:tab pos="180975" algn="l"/>
                <a:tab pos="361950" algn="l"/>
                <a:tab pos="542925" algn="l"/>
              </a:tabLst>
            </a:pPr>
            <a:r>
              <a:rPr lang="en-US" altLang="ja-JP" sz="900" dirty="0">
                <a:latin typeface="ＭＳ ゴシック" pitchFamily="49" charset="-128"/>
                <a:ea typeface="ＭＳ ゴシック" pitchFamily="49" charset="-128"/>
              </a:rPr>
              <a:t>0111 0100 0110 0101 0111 0011 1110 0100 0010 0111 0101 0111 1000 0110 0101 0000 0000 0101 0111 0110 0101 0110 1100 0110 0011 0110 1111 0110 0111 0110 0101 0000 0000 0100 0011 0111 0011 0110 1000 1000 0001 0111 1010 1001 1111 1100 1110 1010 0111 1001</a:t>
            </a:r>
          </a:p>
        </p:txBody>
      </p:sp>
      <p:sp>
        <p:nvSpPr>
          <p:cNvPr id="25" name="右矢印 24"/>
          <p:cNvSpPr/>
          <p:nvPr/>
        </p:nvSpPr>
        <p:spPr>
          <a:xfrm>
            <a:off x="3428992" y="2643182"/>
            <a:ext cx="928694" cy="35719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3995936" y="2519042"/>
            <a:ext cx="2071702" cy="1137602"/>
          </a:xfrm>
          <a:prstGeom prst="roundRect">
            <a:avLst>
              <a:gd name="adj" fmla="val 7436"/>
            </a:avLst>
          </a:prstGeom>
        </p:spPr>
        <p:style>
          <a:lnRef idx="1">
            <a:schemeClr val="accent2"/>
          </a:lnRef>
          <a:fillRef idx="2">
            <a:schemeClr val="accent2"/>
          </a:fillRef>
          <a:effectRef idx="1">
            <a:schemeClr val="accent2"/>
          </a:effectRef>
          <a:fontRef idx="minor">
            <a:schemeClr val="dk1"/>
          </a:fontRef>
        </p:style>
        <p:txBody>
          <a:bodyPr tIns="36000" bIns="36000" rtlCol="0" anchor="t" anchorCtr="0"/>
          <a:lstStyle/>
          <a:p>
            <a:r>
              <a:rPr kumimoji="1" lang="ja-JP" altLang="en-US" sz="1200" dirty="0" smtClean="0"/>
              <a:t>ネイティブ コード</a:t>
            </a:r>
            <a:endParaRPr kumimoji="1" lang="ja-JP" altLang="en-US" sz="1200" dirty="0"/>
          </a:p>
        </p:txBody>
      </p:sp>
      <p:sp>
        <p:nvSpPr>
          <p:cNvPr id="21" name="角丸四角形 20"/>
          <p:cNvSpPr/>
          <p:nvPr/>
        </p:nvSpPr>
        <p:spPr>
          <a:xfrm>
            <a:off x="1285852" y="582121"/>
            <a:ext cx="2071702" cy="1369164"/>
          </a:xfrm>
          <a:prstGeom prst="roundRect">
            <a:avLst>
              <a:gd name="adj" fmla="val 7436"/>
            </a:avLst>
          </a:prstGeom>
        </p:spPr>
        <p:style>
          <a:lnRef idx="1">
            <a:schemeClr val="accent2"/>
          </a:lnRef>
          <a:fillRef idx="2">
            <a:schemeClr val="accent2"/>
          </a:fillRef>
          <a:effectRef idx="1">
            <a:schemeClr val="accent2"/>
          </a:effectRef>
          <a:fontRef idx="minor">
            <a:schemeClr val="dk1"/>
          </a:fontRef>
        </p:style>
        <p:txBody>
          <a:bodyPr tIns="36000" bIns="36000" rtlCol="0" anchor="t" anchorCtr="0"/>
          <a:lstStyle/>
          <a:p>
            <a:r>
              <a:rPr lang="ja-JP" altLang="en-US" sz="1200" dirty="0" smtClean="0"/>
              <a:t>ソースファイル</a:t>
            </a:r>
            <a:endParaRPr kumimoji="1" lang="ja-JP" altLang="en-US" sz="1200" dirty="0"/>
          </a:p>
        </p:txBody>
      </p:sp>
      <p:pic>
        <p:nvPicPr>
          <p:cNvPr id="17412" name="Picture 4" descr="MCj03911700000[1]"/>
          <p:cNvPicPr>
            <a:picLocks noChangeAspect="1" noChangeArrowheads="1"/>
          </p:cNvPicPr>
          <p:nvPr/>
        </p:nvPicPr>
        <p:blipFill>
          <a:blip r:embed="rId2" cstate="print"/>
          <a:srcRect/>
          <a:stretch>
            <a:fillRect/>
          </a:stretch>
        </p:blipFill>
        <p:spPr bwMode="auto">
          <a:xfrm>
            <a:off x="2644766" y="652017"/>
            <a:ext cx="569048" cy="579187"/>
          </a:xfrm>
          <a:prstGeom prst="rect">
            <a:avLst/>
          </a:prstGeom>
          <a:noFill/>
        </p:spPr>
      </p:pic>
      <p:sp>
        <p:nvSpPr>
          <p:cNvPr id="17410" name="Text Box 2"/>
          <p:cNvSpPr txBox="1">
            <a:spLocks noChangeArrowheads="1"/>
          </p:cNvSpPr>
          <p:nvPr/>
        </p:nvSpPr>
        <p:spPr bwMode="auto">
          <a:xfrm>
            <a:off x="1331640" y="858752"/>
            <a:ext cx="1963679" cy="997196"/>
          </a:xfrm>
          <a:prstGeom prst="rect">
            <a:avLst/>
          </a:prstGeom>
          <a:noFill/>
          <a:ln w="9525" algn="ctr">
            <a:noFill/>
            <a:miter lim="800000"/>
            <a:headEnd/>
            <a:tailEnd/>
          </a:ln>
          <a:effectLst/>
        </p:spPr>
        <p:txBody>
          <a:bodyPr wrap="none" lIns="0" tIns="0" rIns="0" bIns="0">
            <a:spAutoFit/>
          </a:bodyPr>
          <a:lstStyle/>
          <a:p>
            <a:pPr>
              <a:lnSpc>
                <a:spcPct val="90000"/>
              </a:lnSpc>
              <a:tabLst>
                <a:tab pos="180975" algn="l"/>
                <a:tab pos="361950" algn="l"/>
                <a:tab pos="542925" algn="l"/>
              </a:tabLst>
            </a:pPr>
            <a:r>
              <a:rPr lang="en-US" altLang="ja-JP" sz="800" dirty="0">
                <a:solidFill>
                  <a:srgbClr val="0000FF"/>
                </a:solidFill>
                <a:latin typeface="Consolas" pitchFamily="49" charset="0"/>
                <a:cs typeface="Consolas" pitchFamily="49" charset="0"/>
              </a:rPr>
              <a:t>using</a:t>
            </a:r>
            <a:r>
              <a:rPr lang="en-US" altLang="ja-JP" sz="800" dirty="0">
                <a:latin typeface="Consolas" pitchFamily="49" charset="0"/>
                <a:cs typeface="Consolas" pitchFamily="49" charset="0"/>
              </a:rPr>
              <a:t> System;</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r>
            <a:br>
              <a:rPr lang="en-US" altLang="ja-JP" sz="800" dirty="0">
                <a:latin typeface="Consolas" pitchFamily="49" charset="0"/>
                <a:cs typeface="Consolas" pitchFamily="49" charset="0"/>
              </a:rPr>
            </a:br>
            <a:r>
              <a:rPr lang="en-US" altLang="ja-JP" sz="800" dirty="0">
                <a:solidFill>
                  <a:srgbClr val="0000FF"/>
                </a:solidFill>
                <a:latin typeface="Consolas" pitchFamily="49" charset="0"/>
                <a:cs typeface="Consolas" pitchFamily="49" charset="0"/>
              </a:rPr>
              <a:t>class</a:t>
            </a:r>
            <a:r>
              <a:rPr lang="en-US" altLang="ja-JP" sz="800" dirty="0">
                <a:latin typeface="Consolas" pitchFamily="49" charset="0"/>
                <a:cs typeface="Consolas" pitchFamily="49" charset="0"/>
              </a:rPr>
              <a:t> </a:t>
            </a:r>
            <a:r>
              <a:rPr lang="en-US" altLang="ja-JP" sz="800" dirty="0">
                <a:solidFill>
                  <a:srgbClr val="2B91AF"/>
                </a:solidFill>
                <a:latin typeface="Consolas" pitchFamily="49" charset="0"/>
                <a:cs typeface="Consolas" pitchFamily="49" charset="0"/>
              </a:rPr>
              <a:t>Program</a:t>
            </a:r>
            <a:r>
              <a:rPr lang="en-US" altLang="ja-JP" sz="800" dirty="0">
                <a:latin typeface="Consolas" pitchFamily="49" charset="0"/>
                <a:cs typeface="Consolas" pitchFamily="49" charset="0"/>
              </a:rPr>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r>
              <a:rPr lang="en-US" altLang="ja-JP" sz="800" dirty="0">
                <a:solidFill>
                  <a:srgbClr val="0000FF"/>
                </a:solidFill>
                <a:latin typeface="Consolas" pitchFamily="49" charset="0"/>
                <a:cs typeface="Consolas" pitchFamily="49" charset="0"/>
              </a:rPr>
              <a:t>static</a:t>
            </a:r>
            <a:r>
              <a:rPr lang="en-US" altLang="ja-JP" sz="800" dirty="0">
                <a:latin typeface="Consolas" pitchFamily="49" charset="0"/>
                <a:cs typeface="Consolas" pitchFamily="49" charset="0"/>
              </a:rPr>
              <a:t> </a:t>
            </a:r>
            <a:r>
              <a:rPr lang="en-US" altLang="ja-JP" sz="800" dirty="0">
                <a:solidFill>
                  <a:srgbClr val="0000FF"/>
                </a:solidFill>
                <a:latin typeface="Consolas" pitchFamily="49" charset="0"/>
                <a:cs typeface="Consolas" pitchFamily="49" charset="0"/>
              </a:rPr>
              <a:t>void</a:t>
            </a:r>
            <a:r>
              <a:rPr lang="en-US" altLang="ja-JP" sz="800" dirty="0">
                <a:latin typeface="Consolas" pitchFamily="49" charset="0"/>
                <a:cs typeface="Consolas" pitchFamily="49" charset="0"/>
              </a:rPr>
              <a:t> Main(</a:t>
            </a:r>
            <a:r>
              <a:rPr lang="en-US" altLang="ja-JP" sz="800" dirty="0">
                <a:solidFill>
                  <a:srgbClr val="0000FF"/>
                </a:solidFill>
                <a:latin typeface="Consolas" pitchFamily="49" charset="0"/>
                <a:cs typeface="Consolas" pitchFamily="49" charset="0"/>
              </a:rPr>
              <a:t>string</a:t>
            </a:r>
            <a:r>
              <a:rPr lang="en-US" altLang="ja-JP" sz="800" dirty="0">
                <a:latin typeface="Consolas" pitchFamily="49" charset="0"/>
                <a:cs typeface="Consolas" pitchFamily="49" charset="0"/>
              </a:rPr>
              <a:t>[] args)</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r>
              <a:rPr lang="en-US" altLang="ja-JP" sz="800" dirty="0">
                <a:solidFill>
                  <a:srgbClr val="2B91AF"/>
                </a:solidFill>
                <a:latin typeface="Consolas" pitchFamily="49" charset="0"/>
                <a:cs typeface="Consolas" pitchFamily="49" charset="0"/>
              </a:rPr>
              <a:t>Console</a:t>
            </a:r>
            <a:r>
              <a:rPr lang="en-US" altLang="ja-JP" sz="800" dirty="0">
                <a:latin typeface="Consolas" pitchFamily="49" charset="0"/>
                <a:cs typeface="Consolas" pitchFamily="49" charset="0"/>
              </a:rPr>
              <a:t>.Write(</a:t>
            </a:r>
            <a:r>
              <a:rPr lang="en-US" altLang="ja-JP" sz="800" dirty="0">
                <a:solidFill>
                  <a:srgbClr val="A31515"/>
                </a:solidFill>
                <a:latin typeface="Consolas" pitchFamily="49" charset="0"/>
                <a:cs typeface="Consolas" pitchFamily="49" charset="0"/>
              </a:rPr>
              <a:t>"Hello"</a:t>
            </a:r>
            <a:r>
              <a:rPr lang="en-US" altLang="ja-JP" sz="800" dirty="0">
                <a:latin typeface="Consolas" pitchFamily="49" charset="0"/>
                <a:cs typeface="Consolas" pitchFamily="49" charset="0"/>
              </a:rPr>
              <a:t>);</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    }</a:t>
            </a:r>
            <a:br>
              <a:rPr lang="en-US" altLang="ja-JP" sz="800" dirty="0">
                <a:latin typeface="Consolas" pitchFamily="49" charset="0"/>
                <a:cs typeface="Consolas" pitchFamily="49" charset="0"/>
              </a:rPr>
            </a:br>
            <a:r>
              <a:rPr lang="en-US" altLang="ja-JP" sz="800" dirty="0">
                <a:latin typeface="Consolas" pitchFamily="49" charset="0"/>
                <a:cs typeface="Consolas" pitchFamily="49" charset="0"/>
              </a:rPr>
              <a:t>}</a:t>
            </a:r>
            <a:endParaRPr lang="en-US" altLang="ja-JP" sz="800" dirty="0">
              <a:latin typeface="Consolas" pitchFamily="49" charset="0"/>
              <a:ea typeface="ＭＳ ゴシック" pitchFamily="49" charset="-128"/>
              <a:cs typeface="Consolas" pitchFamily="49" charset="0"/>
            </a:endParaRPr>
          </a:p>
        </p:txBody>
      </p:sp>
      <p:sp>
        <p:nvSpPr>
          <p:cNvPr id="17418" name="Text Box 10"/>
          <p:cNvSpPr txBox="1">
            <a:spLocks noChangeArrowheads="1"/>
          </p:cNvSpPr>
          <p:nvPr/>
        </p:nvSpPr>
        <p:spPr bwMode="auto">
          <a:xfrm>
            <a:off x="3995936" y="2804794"/>
            <a:ext cx="1616075" cy="840230"/>
          </a:xfrm>
          <a:prstGeom prst="rect">
            <a:avLst/>
          </a:prstGeom>
          <a:noFill/>
          <a:ln w="9525" algn="ctr">
            <a:noFill/>
            <a:miter lim="800000"/>
            <a:headEnd/>
            <a:tailEnd/>
          </a:ln>
          <a:effectLst/>
        </p:spPr>
        <p:txBody>
          <a:bodyPr>
            <a:spAutoFit/>
          </a:bodyPr>
          <a:lstStyle/>
          <a:p>
            <a:pPr>
              <a:lnSpc>
                <a:spcPct val="90000"/>
              </a:lnSpc>
              <a:tabLst>
                <a:tab pos="180975" algn="l"/>
                <a:tab pos="361950" algn="l"/>
                <a:tab pos="542925" algn="l"/>
              </a:tabLst>
            </a:pPr>
            <a:r>
              <a:rPr lang="en-US" altLang="ja-JP" sz="900" dirty="0">
                <a:latin typeface="ＭＳ ゴシック" pitchFamily="49" charset="-128"/>
                <a:ea typeface="ＭＳ ゴシック" pitchFamily="49" charset="-128"/>
              </a:rPr>
              <a:t>0111 0100 0110 0101 0111 0011 1110 0100 0010 0111 0101 0111 1000 0110 0101 0000 0000 0101 0111 0110 0101 0110 1100 0110 0011 0110 1111 0110 0111 </a:t>
            </a:r>
            <a:r>
              <a:rPr lang="en-US" altLang="ja-JP" sz="900" dirty="0" smtClean="0">
                <a:latin typeface="ＭＳ ゴシック" pitchFamily="49" charset="-128"/>
                <a:ea typeface="ＭＳ ゴシック" pitchFamily="49" charset="-128"/>
              </a:rPr>
              <a:t>0110</a:t>
            </a:r>
            <a:endParaRPr lang="en-US" altLang="ja-JP" sz="900" dirty="0">
              <a:latin typeface="ＭＳ ゴシック" pitchFamily="49" charset="-128"/>
              <a:ea typeface="ＭＳ ゴシック" pitchFamily="49" charset="-128"/>
            </a:endParaRPr>
          </a:p>
        </p:txBody>
      </p:sp>
      <p:sp>
        <p:nvSpPr>
          <p:cNvPr id="17" name="角丸四角形 16"/>
          <p:cNvSpPr/>
          <p:nvPr/>
        </p:nvSpPr>
        <p:spPr>
          <a:xfrm>
            <a:off x="1285852" y="2492896"/>
            <a:ext cx="2071702" cy="1163747"/>
          </a:xfrm>
          <a:prstGeom prst="roundRect">
            <a:avLst>
              <a:gd name="adj" fmla="val 7436"/>
            </a:avLst>
          </a:prstGeom>
        </p:spPr>
        <p:style>
          <a:lnRef idx="1">
            <a:schemeClr val="accent2"/>
          </a:lnRef>
          <a:fillRef idx="2">
            <a:schemeClr val="accent2"/>
          </a:fillRef>
          <a:effectRef idx="1">
            <a:schemeClr val="accent2"/>
          </a:effectRef>
          <a:fontRef idx="minor">
            <a:schemeClr val="dk1"/>
          </a:fontRef>
        </p:style>
        <p:txBody>
          <a:bodyPr tIns="36000" bIns="36000" rtlCol="0" anchor="t" anchorCtr="0"/>
          <a:lstStyle/>
          <a:p>
            <a:r>
              <a:rPr kumimoji="1" lang="ja-JP" altLang="en-US" sz="1200" dirty="0" smtClean="0"/>
              <a:t>実行ファイル</a:t>
            </a:r>
            <a:endParaRPr kumimoji="1" lang="en-US" altLang="ja-JP" sz="1200" dirty="0" smtClean="0"/>
          </a:p>
          <a:p>
            <a:r>
              <a:rPr kumimoji="1" lang="en-US" altLang="ja-JP" sz="1200" dirty="0" smtClean="0"/>
              <a:t>IL</a:t>
            </a:r>
            <a:r>
              <a:rPr kumimoji="1" lang="ja-JP" altLang="en-US" sz="1200" dirty="0" smtClean="0"/>
              <a:t>（中間言語）</a:t>
            </a:r>
            <a:endParaRPr kumimoji="1" lang="ja-JP" altLang="en-US" sz="1200" dirty="0"/>
          </a:p>
        </p:txBody>
      </p:sp>
      <p:sp>
        <p:nvSpPr>
          <p:cNvPr id="16" name="Text Box 2"/>
          <p:cNvSpPr txBox="1">
            <a:spLocks noChangeArrowheads="1"/>
          </p:cNvSpPr>
          <p:nvPr/>
        </p:nvSpPr>
        <p:spPr bwMode="auto">
          <a:xfrm>
            <a:off x="1331640" y="3134027"/>
            <a:ext cx="1851469" cy="443198"/>
          </a:xfrm>
          <a:prstGeom prst="rect">
            <a:avLst/>
          </a:prstGeom>
          <a:noFill/>
          <a:ln w="9525" algn="ctr">
            <a:noFill/>
            <a:miter lim="800000"/>
            <a:headEnd/>
            <a:tailEnd/>
          </a:ln>
          <a:effectLst/>
        </p:spPr>
        <p:txBody>
          <a:bodyPr wrap="none" lIns="0" tIns="0" rIns="0" bIns="0">
            <a:spAutoFit/>
          </a:bodyPr>
          <a:lstStyle/>
          <a:p>
            <a:pPr>
              <a:lnSpc>
                <a:spcPct val="90000"/>
              </a:lnSpc>
              <a:tabLst>
                <a:tab pos="180975" algn="l"/>
                <a:tab pos="361950" algn="l"/>
                <a:tab pos="542925" algn="l"/>
              </a:tabLst>
            </a:pPr>
            <a:r>
              <a:rPr lang="it-IT" altLang="ja-JP" sz="800" dirty="0">
                <a:latin typeface="Consolas" pitchFamily="49" charset="0"/>
                <a:cs typeface="Consolas" pitchFamily="49" charset="0"/>
              </a:rPr>
              <a:t>IL_0001: ldstr "Hello"</a:t>
            </a:r>
          </a:p>
          <a:p>
            <a:pPr>
              <a:lnSpc>
                <a:spcPct val="90000"/>
              </a:lnSpc>
              <a:tabLst>
                <a:tab pos="180975" algn="l"/>
                <a:tab pos="361950" algn="l"/>
                <a:tab pos="542925" algn="l"/>
              </a:tabLst>
            </a:pPr>
            <a:r>
              <a:rPr lang="it-IT" altLang="ja-JP" sz="800" dirty="0">
                <a:latin typeface="Consolas" pitchFamily="49" charset="0"/>
                <a:cs typeface="Consolas" pitchFamily="49" charset="0"/>
              </a:rPr>
              <a:t>IL_0006: call  Console::WriteLine</a:t>
            </a:r>
          </a:p>
          <a:p>
            <a:pPr>
              <a:lnSpc>
                <a:spcPct val="90000"/>
              </a:lnSpc>
              <a:tabLst>
                <a:tab pos="180975" algn="l"/>
                <a:tab pos="361950" algn="l"/>
                <a:tab pos="542925" algn="l"/>
              </a:tabLst>
            </a:pPr>
            <a:r>
              <a:rPr lang="it-IT" altLang="ja-JP" sz="800" dirty="0">
                <a:latin typeface="Consolas" pitchFamily="49" charset="0"/>
                <a:cs typeface="Consolas" pitchFamily="49" charset="0"/>
              </a:rPr>
              <a:t>IL_000b: nop</a:t>
            </a:r>
          </a:p>
          <a:p>
            <a:pPr>
              <a:lnSpc>
                <a:spcPct val="90000"/>
              </a:lnSpc>
              <a:tabLst>
                <a:tab pos="180975" algn="l"/>
                <a:tab pos="361950" algn="l"/>
                <a:tab pos="542925" algn="l"/>
              </a:tabLst>
            </a:pPr>
            <a:r>
              <a:rPr lang="it-IT" altLang="ja-JP" sz="800" dirty="0">
                <a:latin typeface="Consolas" pitchFamily="49" charset="0"/>
                <a:cs typeface="Consolas" pitchFamily="49" charset="0"/>
              </a:rPr>
              <a:t>IL_000c: ret</a:t>
            </a:r>
          </a:p>
        </p:txBody>
      </p:sp>
      <p:sp>
        <p:nvSpPr>
          <p:cNvPr id="19" name="右矢印 18"/>
          <p:cNvSpPr/>
          <p:nvPr/>
        </p:nvSpPr>
        <p:spPr>
          <a:xfrm rot="5400000">
            <a:off x="1527461" y="2043495"/>
            <a:ext cx="397595" cy="35719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0" name="Text Box 7"/>
          <p:cNvSpPr txBox="1">
            <a:spLocks noChangeArrowheads="1"/>
          </p:cNvSpPr>
          <p:nvPr/>
        </p:nvSpPr>
        <p:spPr bwMode="auto">
          <a:xfrm>
            <a:off x="2002578" y="2083590"/>
            <a:ext cx="954107" cy="276999"/>
          </a:xfrm>
          <a:prstGeom prst="rect">
            <a:avLst/>
          </a:prstGeom>
          <a:noFill/>
          <a:ln w="9525" algn="ctr">
            <a:noFill/>
            <a:miter lim="800000"/>
            <a:headEnd/>
            <a:tailEnd/>
          </a:ln>
          <a:effectLst/>
        </p:spPr>
        <p:txBody>
          <a:bodyPr wrap="none">
            <a:spAutoFit/>
          </a:bodyPr>
          <a:lstStyle/>
          <a:p>
            <a:r>
              <a:rPr lang="ja-JP" altLang="en-US" sz="1200" dirty="0">
                <a:latin typeface="+mn-ea"/>
                <a:ea typeface="+mn-ea"/>
              </a:rPr>
              <a:t>コンパイル</a:t>
            </a:r>
          </a:p>
        </p:txBody>
      </p:sp>
      <p:sp>
        <p:nvSpPr>
          <p:cNvPr id="17415" name="Text Box 7"/>
          <p:cNvSpPr txBox="1">
            <a:spLocks noChangeArrowheads="1"/>
          </p:cNvSpPr>
          <p:nvPr/>
        </p:nvSpPr>
        <p:spPr bwMode="auto">
          <a:xfrm>
            <a:off x="3428992" y="2714050"/>
            <a:ext cx="413896" cy="276999"/>
          </a:xfrm>
          <a:prstGeom prst="rect">
            <a:avLst/>
          </a:prstGeom>
          <a:noFill/>
          <a:ln w="9525" algn="ctr">
            <a:noFill/>
            <a:miter lim="800000"/>
            <a:headEnd/>
            <a:tailEnd/>
          </a:ln>
          <a:effectLst/>
        </p:spPr>
        <p:txBody>
          <a:bodyPr wrap="none">
            <a:spAutoFit/>
          </a:bodyPr>
          <a:lstStyle/>
          <a:p>
            <a:r>
              <a:rPr lang="en-US" altLang="ja-JP" sz="1200" dirty="0" smtClean="0">
                <a:latin typeface="+mn-ea"/>
                <a:ea typeface="+mn-ea"/>
              </a:rPr>
              <a:t>JIT</a:t>
            </a:r>
            <a:endParaRPr lang="ja-JP" altLang="en-US" sz="1200" dirty="0">
              <a:latin typeface="+mn-ea"/>
              <a:ea typeface="+mn-ea"/>
            </a:endParaRPr>
          </a:p>
        </p:txBody>
      </p:sp>
      <p:grpSp>
        <p:nvGrpSpPr>
          <p:cNvPr id="17427" name="Group 19"/>
          <p:cNvGrpSpPr>
            <a:grpSpLocks/>
          </p:cNvGrpSpPr>
          <p:nvPr/>
        </p:nvGrpSpPr>
        <p:grpSpPr bwMode="auto">
          <a:xfrm>
            <a:off x="2725210" y="2568580"/>
            <a:ext cx="481031" cy="384294"/>
            <a:chOff x="3787" y="2614"/>
            <a:chExt cx="454" cy="363"/>
          </a:xfrm>
        </p:grpSpPr>
        <p:sp>
          <p:nvSpPr>
            <p:cNvPr id="17419" name="Rectangle 11"/>
            <p:cNvSpPr>
              <a:spLocks noChangeArrowheads="1"/>
            </p:cNvSpPr>
            <p:nvPr/>
          </p:nvSpPr>
          <p:spPr bwMode="auto">
            <a:xfrm>
              <a:off x="3787" y="2614"/>
              <a:ext cx="454" cy="363"/>
            </a:xfrm>
            <a:prstGeom prst="rect">
              <a:avLst/>
            </a:prstGeom>
            <a:solidFill>
              <a:srgbClr val="C0C0C0"/>
            </a:solidFill>
            <a:ln w="12700" algn="ctr">
              <a:solidFill>
                <a:schemeClr val="tx1"/>
              </a:solidFill>
              <a:miter lim="800000"/>
              <a:headEnd/>
              <a:tailEnd/>
            </a:ln>
            <a:effectLst/>
          </p:spPr>
          <p:txBody>
            <a:bodyPr wrap="none" anchor="ctr"/>
            <a:lstStyle/>
            <a:p>
              <a:endParaRPr lang="ja-JP" altLang="en-US" dirty="0"/>
            </a:p>
          </p:txBody>
        </p:sp>
        <p:sp>
          <p:nvSpPr>
            <p:cNvPr id="17421" name="Rectangle 13"/>
            <p:cNvSpPr>
              <a:spLocks noChangeArrowheads="1"/>
            </p:cNvSpPr>
            <p:nvPr/>
          </p:nvSpPr>
          <p:spPr bwMode="auto">
            <a:xfrm>
              <a:off x="3815" y="2692"/>
              <a:ext cx="397" cy="261"/>
            </a:xfrm>
            <a:prstGeom prst="rect">
              <a:avLst/>
            </a:prstGeom>
            <a:solidFill>
              <a:srgbClr val="FFFFFF"/>
            </a:solidFill>
            <a:ln w="12700" algn="ctr">
              <a:solidFill>
                <a:schemeClr val="tx1"/>
              </a:solidFill>
              <a:miter lim="800000"/>
              <a:headEnd/>
              <a:tailEnd/>
            </a:ln>
            <a:effectLst/>
          </p:spPr>
          <p:txBody>
            <a:bodyPr wrap="none" anchor="ctr"/>
            <a:lstStyle/>
            <a:p>
              <a:endParaRPr lang="ja-JP" altLang="en-US" dirty="0"/>
            </a:p>
          </p:txBody>
        </p:sp>
        <p:sp>
          <p:nvSpPr>
            <p:cNvPr id="17422" name="Rectangle 14"/>
            <p:cNvSpPr>
              <a:spLocks noChangeArrowheads="1"/>
            </p:cNvSpPr>
            <p:nvPr/>
          </p:nvSpPr>
          <p:spPr bwMode="auto">
            <a:xfrm>
              <a:off x="3815" y="2632"/>
              <a:ext cx="397" cy="46"/>
            </a:xfrm>
            <a:prstGeom prst="rect">
              <a:avLst/>
            </a:prstGeom>
            <a:solidFill>
              <a:srgbClr val="0000C0"/>
            </a:solidFill>
            <a:ln w="12700" algn="ctr">
              <a:solidFill>
                <a:schemeClr val="tx1"/>
              </a:solidFill>
              <a:miter lim="800000"/>
              <a:headEnd/>
              <a:tailEnd/>
            </a:ln>
            <a:effectLst/>
          </p:spPr>
          <p:txBody>
            <a:bodyPr wrap="none" anchor="ctr"/>
            <a:lstStyle/>
            <a:p>
              <a:endParaRPr lang="ja-JP" altLang="en-US" dirty="0"/>
            </a:p>
          </p:txBody>
        </p:sp>
        <p:grpSp>
          <p:nvGrpSpPr>
            <p:cNvPr id="17425" name="Group 17"/>
            <p:cNvGrpSpPr>
              <a:grpSpLocks/>
            </p:cNvGrpSpPr>
            <p:nvPr/>
          </p:nvGrpSpPr>
          <p:grpSpPr bwMode="auto">
            <a:xfrm>
              <a:off x="4081" y="2641"/>
              <a:ext cx="118" cy="23"/>
              <a:chOff x="1474" y="3430"/>
              <a:chExt cx="118" cy="23"/>
            </a:xfrm>
          </p:grpSpPr>
          <p:sp>
            <p:nvSpPr>
              <p:cNvPr id="17423" name="Rectangle 15"/>
              <p:cNvSpPr>
                <a:spLocks noChangeArrowheads="1"/>
              </p:cNvSpPr>
              <p:nvPr/>
            </p:nvSpPr>
            <p:spPr bwMode="auto">
              <a:xfrm>
                <a:off x="1474" y="3430"/>
                <a:ext cx="45" cy="23"/>
              </a:xfrm>
              <a:prstGeom prst="rect">
                <a:avLst/>
              </a:prstGeom>
              <a:solidFill>
                <a:schemeClr val="bg2"/>
              </a:solidFill>
              <a:ln w="3175" algn="ctr">
                <a:noFill/>
                <a:miter lim="800000"/>
                <a:headEnd/>
                <a:tailEnd/>
              </a:ln>
              <a:effectLst/>
            </p:spPr>
            <p:txBody>
              <a:bodyPr wrap="none" anchor="ctr"/>
              <a:lstStyle/>
              <a:p>
                <a:endParaRPr lang="ja-JP" altLang="en-US" dirty="0"/>
              </a:p>
            </p:txBody>
          </p:sp>
          <p:sp>
            <p:nvSpPr>
              <p:cNvPr id="17424" name="Rectangle 16"/>
              <p:cNvSpPr>
                <a:spLocks noChangeArrowheads="1"/>
              </p:cNvSpPr>
              <p:nvPr/>
            </p:nvSpPr>
            <p:spPr bwMode="auto">
              <a:xfrm>
                <a:off x="1547" y="3430"/>
                <a:ext cx="45" cy="23"/>
              </a:xfrm>
              <a:prstGeom prst="rect">
                <a:avLst/>
              </a:prstGeom>
              <a:solidFill>
                <a:schemeClr val="bg2"/>
              </a:solidFill>
              <a:ln w="3175" algn="ctr">
                <a:noFill/>
                <a:miter lim="800000"/>
                <a:headEnd/>
                <a:tailEnd/>
              </a:ln>
              <a:effectLst/>
            </p:spPr>
            <p:txBody>
              <a:bodyPr wrap="none" anchor="ctr"/>
              <a:lstStyle/>
              <a:p>
                <a:endParaRPr lang="ja-JP" altLang="en-US" dirty="0"/>
              </a:p>
            </p:txBody>
          </p:sp>
        </p:grpSp>
      </p:grpSp>
      <p:sp>
        <p:nvSpPr>
          <p:cNvPr id="25" name="右矢印 24"/>
          <p:cNvSpPr/>
          <p:nvPr/>
        </p:nvSpPr>
        <p:spPr>
          <a:xfrm>
            <a:off x="3428992" y="2999802"/>
            <a:ext cx="494936" cy="35719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pic>
        <p:nvPicPr>
          <p:cNvPr id="22" name="Picture 4" descr="C:\Users\iwanaga\AppData\Local\Microsoft\Windows\Temporary Internet Files\Content.IE5\LE1J20T0\MC90031117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0434" y="2632776"/>
            <a:ext cx="577204" cy="52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56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4" name="Picture 6" descr="D:\Users\Iwanaga\AppData\Local\Microsoft\Windows\Temporary Internet Files\Content.IE5\MAMQ6OTO\MCj03972440000[1].wmf"/>
          <p:cNvPicPr>
            <a:picLocks noChangeAspect="1" noChangeArrowheads="1"/>
          </p:cNvPicPr>
          <p:nvPr/>
        </p:nvPicPr>
        <p:blipFill>
          <a:blip r:embed="rId2" cstate="print"/>
          <a:srcRect/>
          <a:stretch>
            <a:fillRect/>
          </a:stretch>
        </p:blipFill>
        <p:spPr bwMode="auto">
          <a:xfrm>
            <a:off x="4714876" y="1357298"/>
            <a:ext cx="1285884" cy="1001431"/>
          </a:xfrm>
          <a:prstGeom prst="rect">
            <a:avLst/>
          </a:prstGeom>
          <a:noFill/>
        </p:spPr>
      </p:pic>
      <p:pic>
        <p:nvPicPr>
          <p:cNvPr id="53260" name="Picture 12" descr="D:\Users\Iwanaga\AppData\Local\Microsoft\Windows\Temporary Internet Files\Content.IE5\MAMQ6OTO\MCj03965780000[1].wmf"/>
          <p:cNvPicPr>
            <a:picLocks noChangeAspect="1" noChangeArrowheads="1"/>
          </p:cNvPicPr>
          <p:nvPr/>
        </p:nvPicPr>
        <p:blipFill>
          <a:blip r:embed="rId3" cstate="print"/>
          <a:srcRect/>
          <a:stretch>
            <a:fillRect/>
          </a:stretch>
        </p:blipFill>
        <p:spPr bwMode="auto">
          <a:xfrm>
            <a:off x="3500430" y="1428736"/>
            <a:ext cx="857256" cy="762584"/>
          </a:xfrm>
          <a:prstGeom prst="rect">
            <a:avLst/>
          </a:prstGeom>
          <a:noFill/>
        </p:spPr>
      </p:pic>
      <p:pic>
        <p:nvPicPr>
          <p:cNvPr id="53277" name="Picture 29" descr="D:\Users\Iwanaga\AppData\Local\Microsoft\Windows\Temporary Internet Files\Content.IE5\I87M59YI\MCj03965840000[1].wmf"/>
          <p:cNvPicPr>
            <a:picLocks noChangeAspect="1" noChangeArrowheads="1"/>
          </p:cNvPicPr>
          <p:nvPr/>
        </p:nvPicPr>
        <p:blipFill>
          <a:blip r:embed="rId4" cstate="print"/>
          <a:srcRect/>
          <a:stretch>
            <a:fillRect/>
          </a:stretch>
        </p:blipFill>
        <p:spPr bwMode="auto">
          <a:xfrm>
            <a:off x="4071934" y="4286256"/>
            <a:ext cx="857256" cy="806156"/>
          </a:xfrm>
          <a:prstGeom prst="rect">
            <a:avLst/>
          </a:prstGeom>
          <a:noFill/>
        </p:spPr>
      </p:pic>
      <p:sp>
        <p:nvSpPr>
          <p:cNvPr id="33" name="正方形/長方形 32"/>
          <p:cNvSpPr/>
          <p:nvPr/>
        </p:nvSpPr>
        <p:spPr>
          <a:xfrm>
            <a:off x="2000232" y="2500306"/>
            <a:ext cx="499688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dirty="0" smtClean="0">
                <a:solidFill>
                  <a:srgbClr val="0000FF"/>
                </a:solidFill>
                <a:latin typeface="Consolas" pitchFamily="49" charset="0"/>
                <a:cs typeface="Consolas" pitchFamily="49" charset="0"/>
              </a:rPr>
              <a:t>int</a:t>
            </a:r>
            <a:r>
              <a:rPr lang="en-US" altLang="ja-JP" dirty="0" smtClean="0">
                <a:latin typeface="Consolas" pitchFamily="49" charset="0"/>
                <a:cs typeface="Consolas" pitchFamily="49" charset="0"/>
              </a:rPr>
              <a:t> n = </a:t>
            </a:r>
            <a:r>
              <a:rPr lang="en-US" altLang="ja-JP" dirty="0" smtClean="0">
                <a:solidFill>
                  <a:srgbClr val="0000FF"/>
                </a:solidFill>
                <a:latin typeface="Consolas" pitchFamily="49" charset="0"/>
                <a:cs typeface="Consolas" pitchFamily="49" charset="0"/>
              </a:rPr>
              <a:t>int</a:t>
            </a:r>
            <a:r>
              <a:rPr lang="en-US" altLang="ja-JP" dirty="0" smtClean="0">
                <a:latin typeface="Consolas" pitchFamily="49" charset="0"/>
                <a:cs typeface="Consolas" pitchFamily="49" charset="0"/>
              </a:rPr>
              <a:t>.Parse(</a:t>
            </a:r>
            <a:r>
              <a:rPr lang="en-US" altLang="ja-JP" kern="0" dirty="0" smtClean="0">
                <a:solidFill>
                  <a:srgbClr val="2B91AF"/>
                </a:solidFill>
                <a:latin typeface="Consolas"/>
                <a:ea typeface="ＭＳ 明朝"/>
              </a:rPr>
              <a:t>Console</a:t>
            </a:r>
            <a:r>
              <a:rPr lang="en-US" altLang="ja-JP" dirty="0" smtClean="0">
                <a:latin typeface="Consolas" pitchFamily="49" charset="0"/>
                <a:cs typeface="Consolas" pitchFamily="49" charset="0"/>
              </a:rPr>
              <a:t>.ReadLine());</a:t>
            </a:r>
            <a:endParaRPr lang="ja-JP" altLang="en-US" dirty="0">
              <a:latin typeface="Consolas" pitchFamily="49" charset="0"/>
              <a:cs typeface="Consolas" pitchFamily="49" charset="0"/>
            </a:endParaRPr>
          </a:p>
        </p:txBody>
      </p:sp>
      <p:sp>
        <p:nvSpPr>
          <p:cNvPr id="35" name="テキスト ボックス 34"/>
          <p:cNvSpPr txBox="1"/>
          <p:nvPr/>
        </p:nvSpPr>
        <p:spPr>
          <a:xfrm>
            <a:off x="3643306" y="2143116"/>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37" name="下矢印 36"/>
          <p:cNvSpPr/>
          <p:nvPr/>
        </p:nvSpPr>
        <p:spPr>
          <a:xfrm>
            <a:off x="4357686" y="2143116"/>
            <a:ext cx="285752" cy="28575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8" name="下矢印 37"/>
          <p:cNvSpPr/>
          <p:nvPr/>
        </p:nvSpPr>
        <p:spPr>
          <a:xfrm>
            <a:off x="4357686" y="3000372"/>
            <a:ext cx="285752" cy="42862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9" name="正方形/長方形 38"/>
          <p:cNvSpPr/>
          <p:nvPr/>
        </p:nvSpPr>
        <p:spPr>
          <a:xfrm>
            <a:off x="2974875" y="3500438"/>
            <a:ext cx="2844048"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ja-JP" kern="0" dirty="0" smtClean="0">
                <a:solidFill>
                  <a:srgbClr val="2B91AF"/>
                </a:solidFill>
                <a:latin typeface="Consolas"/>
                <a:ea typeface="ＭＳ 明朝"/>
              </a:rPr>
              <a:t>Console</a:t>
            </a:r>
            <a:r>
              <a:rPr lang="en-US" altLang="ja-JP" kern="0" dirty="0" smtClean="0">
                <a:latin typeface="Consolas"/>
                <a:ea typeface="ＭＳ 明朝"/>
              </a:rPr>
              <a:t>.WriteLine(n);</a:t>
            </a:r>
            <a:endParaRPr lang="ja-JP" altLang="en-US" dirty="0"/>
          </a:p>
        </p:txBody>
      </p:sp>
      <p:sp>
        <p:nvSpPr>
          <p:cNvPr id="40" name="テキスト ボックス 39"/>
          <p:cNvSpPr txBox="1"/>
          <p:nvPr/>
        </p:nvSpPr>
        <p:spPr>
          <a:xfrm>
            <a:off x="3643306" y="3929066"/>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41" name="下矢印 40"/>
          <p:cNvSpPr/>
          <p:nvPr/>
        </p:nvSpPr>
        <p:spPr>
          <a:xfrm>
            <a:off x="4357686" y="3941208"/>
            <a:ext cx="285752" cy="28575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42" name="テキスト ボックス 41"/>
          <p:cNvSpPr txBox="1"/>
          <p:nvPr/>
        </p:nvSpPr>
        <p:spPr>
          <a:xfrm>
            <a:off x="3018858" y="3000372"/>
            <a:ext cx="1338828" cy="369332"/>
          </a:xfrm>
          <a:prstGeom prst="rect">
            <a:avLst/>
          </a:prstGeom>
          <a:noFill/>
        </p:spPr>
        <p:txBody>
          <a:bodyPr wrap="none" rtlCol="0">
            <a:spAutoFit/>
          </a:bodyPr>
          <a:lstStyle/>
          <a:p>
            <a:r>
              <a:rPr kumimoji="1" lang="ja-JP" altLang="en-US" dirty="0" smtClean="0"/>
              <a:t>何かの処理</a:t>
            </a:r>
            <a:endParaRPr kumimoji="1"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755576" y="836712"/>
            <a:ext cx="4401164" cy="3229426"/>
          </a:xfrm>
          <a:prstGeom prst="rect">
            <a:avLst/>
          </a:prstGeom>
        </p:spPr>
      </p:pic>
      <p:sp>
        <p:nvSpPr>
          <p:cNvPr id="4" name="下矢印 3"/>
          <p:cNvSpPr/>
          <p:nvPr/>
        </p:nvSpPr>
        <p:spPr>
          <a:xfrm>
            <a:off x="1547664" y="2214518"/>
            <a:ext cx="360040" cy="28803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四角形吹き出し 4"/>
          <p:cNvSpPr/>
          <p:nvPr/>
        </p:nvSpPr>
        <p:spPr>
          <a:xfrm>
            <a:off x="1580059" y="3933056"/>
            <a:ext cx="2844316" cy="360040"/>
          </a:xfrm>
          <a:prstGeom prst="wedgeRectCallout">
            <a:avLst>
              <a:gd name="adj1" fmla="val 10646"/>
              <a:gd name="adj2" fmla="val -9887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000" dirty="0" smtClean="0"/>
              <a:t>nameof()</a:t>
            </a:r>
            <a:r>
              <a:rPr lang="ja-JP" altLang="en-US" sz="1000" dirty="0" smtClean="0"/>
              <a:t>内の識別子も一緒にリファクタリングされる</a:t>
            </a:r>
            <a:endParaRPr lang="en-US" sz="1000" dirty="0"/>
          </a:p>
        </p:txBody>
      </p:sp>
    </p:spTree>
    <p:extLst>
      <p:ext uri="{BB962C8B-B14F-4D97-AF65-F5344CB8AC3E}">
        <p14:creationId xmlns:p14="http://schemas.microsoft.com/office/powerpoint/2010/main" val="1220686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259632" y="1484784"/>
            <a:ext cx="4572000" cy="246221"/>
          </a:xfrm>
          <a:prstGeom prst="rect">
            <a:avLst/>
          </a:prstGeom>
        </p:spPr>
        <p:txBody>
          <a:bodyPr>
            <a:spAutoFit/>
          </a:bodyPr>
          <a:lstStyle/>
          <a:p>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.Format(</a:t>
            </a:r>
            <a:r>
              <a:rPr lang="en-US" sz="1000" dirty="0">
                <a:solidFill>
                  <a:srgbClr val="A31515"/>
                </a:solidFill>
                <a:highlight>
                  <a:srgbClr val="FFFFFF"/>
                </a:highlight>
                <a:latin typeface="Consolas" panose="020B0609020204030204" pitchFamily="49" charset="0"/>
              </a:rPr>
              <a:t>"({0}, {1})"</a:t>
            </a:r>
            <a:r>
              <a:rPr lang="en-US" sz="1000" dirty="0">
                <a:solidFill>
                  <a:srgbClr val="000000"/>
                </a:solidFill>
                <a:highlight>
                  <a:srgbClr val="FFFFFF"/>
                </a:highlight>
                <a:latin typeface="Consolas" panose="020B0609020204030204" pitchFamily="49" charset="0"/>
              </a:rPr>
              <a:t>, x, y)</a:t>
            </a:r>
            <a:endParaRPr lang="en-US" sz="1000" dirty="0"/>
          </a:p>
        </p:txBody>
      </p:sp>
      <p:sp>
        <p:nvSpPr>
          <p:cNvPr id="3" name="正方形/長方形 2"/>
          <p:cNvSpPr/>
          <p:nvPr/>
        </p:nvSpPr>
        <p:spPr>
          <a:xfrm>
            <a:off x="2411760" y="1514981"/>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正方形/長方形 3"/>
          <p:cNvSpPr/>
          <p:nvPr/>
        </p:nvSpPr>
        <p:spPr>
          <a:xfrm>
            <a:off x="3203848" y="1514981"/>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カギ線コネクタ 5"/>
          <p:cNvCxnSpPr>
            <a:stCxn id="4" idx="0"/>
            <a:endCxn id="3" idx="0"/>
          </p:cNvCxnSpPr>
          <p:nvPr/>
        </p:nvCxnSpPr>
        <p:spPr>
          <a:xfrm rot="16200000" flipV="1">
            <a:off x="2915816" y="1118937"/>
            <a:ext cx="12700" cy="79208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2785914" y="1514981"/>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p:nvSpPr>
        <p:spPr>
          <a:xfrm>
            <a:off x="3421249" y="1514981"/>
            <a:ext cx="21602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カギ線コネクタ 13"/>
          <p:cNvCxnSpPr>
            <a:stCxn id="9" idx="2"/>
            <a:endCxn id="8" idx="2"/>
          </p:cNvCxnSpPr>
          <p:nvPr/>
        </p:nvCxnSpPr>
        <p:spPr>
          <a:xfrm rot="5400000">
            <a:off x="3211594" y="1413338"/>
            <a:ext cx="12700" cy="635335"/>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894410" y="1114872"/>
            <a:ext cx="1466748" cy="153888"/>
          </a:xfrm>
          <a:prstGeom prst="rect">
            <a:avLst/>
          </a:prstGeom>
          <a:noFill/>
        </p:spPr>
        <p:txBody>
          <a:bodyPr wrap="none" lIns="0" tIns="0" rIns="0" bIns="0" rtlCol="0">
            <a:spAutoFit/>
          </a:bodyPr>
          <a:lstStyle/>
          <a:p>
            <a:r>
              <a:rPr kumimoji="1" lang="en-US" altLang="ja-JP" sz="1000" dirty="0" smtClean="0">
                <a:latin typeface="Meiryo UI" pitchFamily="50" charset="-128"/>
                <a:ea typeface="Meiryo UI" pitchFamily="50" charset="-128"/>
                <a:cs typeface="Meiryo UI" pitchFamily="50" charset="-128"/>
              </a:rPr>
              <a:t>x</a:t>
            </a:r>
            <a:r>
              <a:rPr kumimoji="1" lang="ja-JP" altLang="en-US" sz="1000" dirty="0" smtClean="0">
                <a:latin typeface="Meiryo UI" pitchFamily="50" charset="-128"/>
                <a:ea typeface="Meiryo UI" pitchFamily="50" charset="-128"/>
                <a:cs typeface="Meiryo UI" pitchFamily="50" charset="-128"/>
              </a:rPr>
              <a:t>の中身が</a:t>
            </a:r>
            <a:r>
              <a:rPr kumimoji="1" lang="en-US" altLang="ja-JP" sz="1000" dirty="0" smtClean="0">
                <a:latin typeface="Meiryo UI" pitchFamily="50" charset="-128"/>
                <a:ea typeface="Meiryo UI" pitchFamily="50" charset="-128"/>
                <a:cs typeface="Meiryo UI" pitchFamily="50" charset="-128"/>
              </a:rPr>
              <a:t>{0}</a:t>
            </a:r>
            <a:r>
              <a:rPr kumimoji="1" lang="ja-JP" altLang="en-US" sz="1000" dirty="0" smtClean="0">
                <a:latin typeface="Meiryo UI" pitchFamily="50" charset="-128"/>
                <a:ea typeface="Meiryo UI" pitchFamily="50" charset="-128"/>
                <a:cs typeface="Meiryo UI" pitchFamily="50" charset="-128"/>
              </a:rPr>
              <a:t>のところに入る</a:t>
            </a:r>
            <a:endParaRPr kumimoji="1" lang="en-US" sz="1000" dirty="0" smtClean="0">
              <a:latin typeface="Meiryo UI" pitchFamily="50" charset="-128"/>
              <a:ea typeface="Meiryo UI" pitchFamily="50" charset="-128"/>
              <a:cs typeface="Meiryo UI" pitchFamily="50" charset="-128"/>
            </a:endParaRPr>
          </a:p>
        </p:txBody>
      </p:sp>
      <p:sp>
        <p:nvSpPr>
          <p:cNvPr id="17" name="テキスト ボックス 16"/>
          <p:cNvSpPr txBox="1"/>
          <p:nvPr/>
        </p:nvSpPr>
        <p:spPr>
          <a:xfrm>
            <a:off x="2160552" y="1978968"/>
            <a:ext cx="1524456" cy="153888"/>
          </a:xfrm>
          <a:prstGeom prst="rect">
            <a:avLst/>
          </a:prstGeom>
          <a:noFill/>
        </p:spPr>
        <p:txBody>
          <a:bodyPr wrap="none" lIns="0" tIns="0" rIns="0" bIns="0" rtlCol="0">
            <a:spAutoFit/>
          </a:bodyPr>
          <a:lstStyle/>
          <a:p>
            <a:r>
              <a:rPr kumimoji="1" lang="en-US" altLang="ja-JP" sz="1000" dirty="0" smtClean="0">
                <a:latin typeface="Meiryo UI" pitchFamily="50" charset="-128"/>
                <a:ea typeface="Meiryo UI" pitchFamily="50" charset="-128"/>
                <a:cs typeface="Meiryo UI" pitchFamily="50" charset="-128"/>
              </a:rPr>
              <a:t>y</a:t>
            </a:r>
            <a:r>
              <a:rPr kumimoji="1" lang="ja-JP" altLang="en-US" sz="1000" dirty="0" smtClean="0">
                <a:latin typeface="Meiryo UI" pitchFamily="50" charset="-128"/>
                <a:ea typeface="Meiryo UI" pitchFamily="50" charset="-128"/>
                <a:cs typeface="Meiryo UI" pitchFamily="50" charset="-128"/>
              </a:rPr>
              <a:t>の中身が</a:t>
            </a:r>
            <a:r>
              <a:rPr kumimoji="1" lang="en-US" altLang="ja-JP" sz="1000" dirty="0" smtClean="0">
                <a:latin typeface="Meiryo UI" pitchFamily="50" charset="-128"/>
                <a:ea typeface="Meiryo UI" pitchFamily="50" charset="-128"/>
                <a:cs typeface="Meiryo UI" pitchFamily="50" charset="-128"/>
              </a:rPr>
              <a:t>{1}</a:t>
            </a:r>
            <a:r>
              <a:rPr kumimoji="1" lang="ja-JP" altLang="en-US" sz="1000" dirty="0" smtClean="0">
                <a:latin typeface="Meiryo UI" pitchFamily="50" charset="-128"/>
                <a:ea typeface="Meiryo UI" pitchFamily="50" charset="-128"/>
                <a:cs typeface="Meiryo UI" pitchFamily="50" charset="-128"/>
              </a:rPr>
              <a:t>のところに入る</a:t>
            </a:r>
            <a:endParaRPr kumimoji="1" lang="en-US" sz="10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842457693"/>
      </p:ext>
    </p:extLst>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淡い単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kumimoji="1" sz="1000" dirty="0" smtClean="0">
            <a:latin typeface="Meiryo UI" pitchFamily="50" charset="-128"/>
            <a:ea typeface="Meiryo UI" pitchFamily="50" charset="-128"/>
            <a:cs typeface="Meiryo UI" pitchFamily="50" charset="-128"/>
          </a:defRPr>
        </a:defPPr>
      </a:lstStyle>
    </a:tx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4372</TotalTime>
  <Words>202</Words>
  <Application>Microsoft Office PowerPoint</Application>
  <PresentationFormat>画面に合わせる (4:3)</PresentationFormat>
  <Paragraphs>49</Paragraphs>
  <Slides>8</Slides>
  <Notes>0</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8</vt:i4>
      </vt:variant>
    </vt:vector>
  </HeadingPairs>
  <TitlesOfParts>
    <vt:vector size="17" baseType="lpstr">
      <vt:lpstr>Meiryo UI</vt:lpstr>
      <vt:lpstr>ＭＳ Ｐゴシック</vt:lpstr>
      <vt:lpstr>ＭＳ ゴシック</vt:lpstr>
      <vt:lpstr>ＭＳ 明朝</vt:lpstr>
      <vt:lpstr>Arial</vt:lpstr>
      <vt:lpstr>Calibri</vt:lpstr>
      <vt:lpstr>Consolas</vt:lpstr>
      <vt:lpstr>標準デザイン</vt:lpstr>
      <vt:lpstr>数式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Shirakawa 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iwanaga</dc:creator>
  <cp:lastModifiedBy>Nobuyuki Iwanaga</cp:lastModifiedBy>
  <cp:revision>200</cp:revision>
  <dcterms:created xsi:type="dcterms:W3CDTF">2002-08-05T12:08:03Z</dcterms:created>
  <dcterms:modified xsi:type="dcterms:W3CDTF">2014-12-20T05:31:28Z</dcterms:modified>
</cp:coreProperties>
</file>