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5" r:id="rId2"/>
    <p:sldId id="270" r:id="rId3"/>
    <p:sldId id="287" r:id="rId4"/>
    <p:sldId id="290" r:id="rId5"/>
    <p:sldId id="298" r:id="rId6"/>
    <p:sldId id="300" r:id="rId7"/>
    <p:sldId id="299" r:id="rId8"/>
    <p:sldId id="301" r:id="rId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はじめに" id="{3303B35E-B422-44C0-BF5D-74B2A529D35A}">
          <p14:sldIdLst>
            <p14:sldId id="315"/>
          </p14:sldIdLst>
        </p14:section>
        <p14:section name="メソッド指向" id="{4B464E80-D20E-4032-8699-4028E0042723}">
          <p14:sldIdLst>
            <p14:sldId id="270"/>
            <p14:sldId id="287"/>
            <p14:sldId id="290"/>
            <p14:sldId id="298"/>
            <p14:sldId id="300"/>
            <p14:sldId id="299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0000C0"/>
    <a:srgbClr val="C0C0C0"/>
    <a:srgbClr val="C8C8C8"/>
    <a:srgbClr val="99FF99"/>
    <a:srgbClr val="99FFCC"/>
    <a:srgbClr val="CCFFCC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9498" autoAdjust="0"/>
  </p:normalViewPr>
  <p:slideViewPr>
    <p:cSldViewPr>
      <p:cViewPr>
        <p:scale>
          <a:sx n="100" d="100"/>
          <a:sy n="100" d="100"/>
        </p:scale>
        <p:origin x="-105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D1E5-FBD6-4546-B00C-BF95ECF45ABD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86C74-EA0D-48B1-A951-673B2293C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B4990-1FA3-4E42-B61A-E72485A310F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C1BEA-8A4F-4FBC-943D-5FFDA8A1DE06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5F407-3268-486E-B8E7-18739F37E45D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6134-DDAF-4511-9EA3-F540777A6C9C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FF713-6F62-45F0-AD68-C36C64CFBDC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4F851-6D9F-4B0D-926D-219FB618966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184B6-5269-40EB-B755-F8BB960EB32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43A2B-6ECD-46CE-A0AE-E38537B2E3F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9152-6C88-45DF-953A-44E9E56DF0D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58F1C-90F9-44B0-B3A0-07E6F2552FE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2A719-8695-469B-AC3A-703D4776B5F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89A670-35F3-461D-AF47-320D54170DD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0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7" name="Group 95"/>
          <p:cNvGrpSpPr>
            <a:grpSpLocks/>
          </p:cNvGrpSpPr>
          <p:nvPr/>
        </p:nvGrpSpPr>
        <p:grpSpPr bwMode="auto">
          <a:xfrm>
            <a:off x="1116013" y="1555750"/>
            <a:ext cx="3600450" cy="2449513"/>
            <a:chOff x="703" y="980"/>
            <a:chExt cx="2268" cy="1543"/>
          </a:xfrm>
        </p:grpSpPr>
        <p:sp>
          <p:nvSpPr>
            <p:cNvPr id="13406" name="Rectangle 94"/>
            <p:cNvSpPr>
              <a:spLocks noChangeArrowheads="1"/>
            </p:cNvSpPr>
            <p:nvPr/>
          </p:nvSpPr>
          <p:spPr bwMode="auto">
            <a:xfrm>
              <a:off x="703" y="980"/>
              <a:ext cx="2268" cy="154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dirty="0"/>
            </a:p>
          </p:txBody>
        </p: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1882" y="1300"/>
              <a:ext cx="1089" cy="6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 dirty="0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1882" y="1481"/>
              <a:ext cx="10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703" y="1298"/>
              <a:ext cx="727" cy="6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 dirty="0"/>
            </a:p>
          </p:txBody>
        </p:sp>
        <p:sp>
          <p:nvSpPr>
            <p:cNvPr id="13361" name="Text Box 49"/>
            <p:cNvSpPr txBox="1">
              <a:spLocks noChangeArrowheads="1"/>
            </p:cNvSpPr>
            <p:nvPr/>
          </p:nvSpPr>
          <p:spPr bwMode="auto">
            <a:xfrm>
              <a:off x="793" y="1300"/>
              <a:ext cx="560" cy="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Form1 form</a:t>
              </a:r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704" y="14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839" y="982"/>
              <a:ext cx="453" cy="18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ja-JP" altLang="en-US" dirty="0"/>
            </a:p>
          </p:txBody>
        </p:sp>
        <p:sp>
          <p:nvSpPr>
            <p:cNvPr id="13377" name="Text Box 65"/>
            <p:cNvSpPr txBox="1">
              <a:spLocks noChangeArrowheads="1"/>
            </p:cNvSpPr>
            <p:nvPr/>
          </p:nvSpPr>
          <p:spPr bwMode="auto">
            <a:xfrm>
              <a:off x="922" y="984"/>
              <a:ext cx="224" cy="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Form</a:t>
              </a:r>
            </a:p>
          </p:txBody>
        </p:sp>
        <p:sp>
          <p:nvSpPr>
            <p:cNvPr id="13379" name="AutoShape 67"/>
            <p:cNvSpPr>
              <a:spLocks noChangeArrowheads="1"/>
            </p:cNvSpPr>
            <p:nvPr/>
          </p:nvSpPr>
          <p:spPr bwMode="auto">
            <a:xfrm>
              <a:off x="1021" y="1163"/>
              <a:ext cx="91" cy="9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dirty="0"/>
            </a:p>
          </p:txBody>
        </p:sp>
        <p:sp>
          <p:nvSpPr>
            <p:cNvPr id="13380" name="Line 68"/>
            <p:cNvSpPr>
              <a:spLocks noChangeShapeType="1"/>
            </p:cNvSpPr>
            <p:nvPr/>
          </p:nvSpPr>
          <p:spPr bwMode="auto">
            <a:xfrm>
              <a:off x="1066" y="1253"/>
              <a:ext cx="0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 dirty="0"/>
            </a:p>
          </p:txBody>
        </p:sp>
        <p:pic>
          <p:nvPicPr>
            <p:cNvPr id="13385" name="Picture 73" descr="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" y="1495"/>
              <a:ext cx="126" cy="120"/>
            </a:xfrm>
            <a:prstGeom prst="rect">
              <a:avLst/>
            </a:prstGeom>
            <a:noFill/>
          </p:spPr>
        </p:pic>
        <p:sp>
          <p:nvSpPr>
            <p:cNvPr id="13387" name="Text Box 75"/>
            <p:cNvSpPr txBox="1">
              <a:spLocks noChangeArrowheads="1"/>
            </p:cNvSpPr>
            <p:nvPr/>
          </p:nvSpPr>
          <p:spPr bwMode="auto">
            <a:xfrm>
              <a:off x="884" y="1479"/>
              <a:ext cx="504" cy="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Width=200</a:t>
              </a:r>
            </a:p>
          </p:txBody>
        </p:sp>
        <p:sp>
          <p:nvSpPr>
            <p:cNvPr id="13388" name="Text Box 76"/>
            <p:cNvSpPr txBox="1">
              <a:spLocks noChangeArrowheads="1"/>
            </p:cNvSpPr>
            <p:nvPr/>
          </p:nvSpPr>
          <p:spPr bwMode="auto">
            <a:xfrm>
              <a:off x="884" y="1615"/>
              <a:ext cx="504" cy="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Height=80</a:t>
              </a:r>
            </a:p>
          </p:txBody>
        </p:sp>
        <p:sp>
          <p:nvSpPr>
            <p:cNvPr id="13390" name="Text Box 78"/>
            <p:cNvSpPr txBox="1">
              <a:spLocks noChangeArrowheads="1"/>
            </p:cNvSpPr>
            <p:nvPr/>
          </p:nvSpPr>
          <p:spPr bwMode="auto">
            <a:xfrm>
              <a:off x="2005" y="1302"/>
              <a:ext cx="784" cy="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Button button1</a:t>
              </a:r>
            </a:p>
          </p:txBody>
        </p:sp>
        <p:sp>
          <p:nvSpPr>
            <p:cNvPr id="13393" name="Line 81"/>
            <p:cNvSpPr>
              <a:spLocks noChangeShapeType="1"/>
            </p:cNvSpPr>
            <p:nvPr/>
          </p:nvSpPr>
          <p:spPr bwMode="auto">
            <a:xfrm flipV="1">
              <a:off x="1882" y="1798"/>
              <a:ext cx="10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 dirty="0"/>
            </a:p>
          </p:txBody>
        </p:sp>
        <p:pic>
          <p:nvPicPr>
            <p:cNvPr id="13394" name="Picture 82" descr="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92" y="1497"/>
              <a:ext cx="126" cy="120"/>
            </a:xfrm>
            <a:prstGeom prst="rect">
              <a:avLst/>
            </a:prstGeom>
            <a:noFill/>
          </p:spPr>
        </p:pic>
        <p:sp>
          <p:nvSpPr>
            <p:cNvPr id="13395" name="Text Box 83"/>
            <p:cNvSpPr txBox="1">
              <a:spLocks noChangeArrowheads="1"/>
            </p:cNvSpPr>
            <p:nvPr/>
          </p:nvSpPr>
          <p:spPr bwMode="auto">
            <a:xfrm>
              <a:off x="2064" y="1481"/>
              <a:ext cx="896" cy="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Location=(10,10)</a:t>
              </a:r>
            </a:p>
          </p:txBody>
        </p:sp>
        <p:sp>
          <p:nvSpPr>
            <p:cNvPr id="13396" name="Text Box 84"/>
            <p:cNvSpPr txBox="1">
              <a:spLocks noChangeArrowheads="1"/>
            </p:cNvSpPr>
            <p:nvPr/>
          </p:nvSpPr>
          <p:spPr bwMode="auto">
            <a:xfrm>
              <a:off x="2064" y="1617"/>
              <a:ext cx="728" cy="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Size=(170,30)</a:t>
              </a:r>
            </a:p>
          </p:txBody>
        </p:sp>
        <p:pic>
          <p:nvPicPr>
            <p:cNvPr id="13397" name="Picture 85" descr="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92" y="1814"/>
              <a:ext cx="126" cy="120"/>
            </a:xfrm>
            <a:prstGeom prst="rect">
              <a:avLst/>
            </a:prstGeom>
            <a:noFill/>
          </p:spPr>
        </p:pic>
        <p:sp>
          <p:nvSpPr>
            <p:cNvPr id="13398" name="Text Box 86"/>
            <p:cNvSpPr txBox="1">
              <a:spLocks noChangeArrowheads="1"/>
            </p:cNvSpPr>
            <p:nvPr/>
          </p:nvSpPr>
          <p:spPr bwMode="auto">
            <a:xfrm>
              <a:off x="2064" y="1798"/>
              <a:ext cx="280" cy="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Click</a:t>
              </a:r>
            </a:p>
          </p:txBody>
        </p:sp>
        <p:sp>
          <p:nvSpPr>
            <p:cNvPr id="13399" name="Text Box 87"/>
            <p:cNvSpPr txBox="1">
              <a:spLocks noChangeArrowheads="1"/>
            </p:cNvSpPr>
            <p:nvPr/>
          </p:nvSpPr>
          <p:spPr bwMode="auto">
            <a:xfrm>
              <a:off x="884" y="1799"/>
              <a:ext cx="448" cy="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Controls</a:t>
              </a:r>
            </a:p>
          </p:txBody>
        </p:sp>
        <p:sp>
          <p:nvSpPr>
            <p:cNvPr id="13400" name="AutoShape 88"/>
            <p:cNvSpPr>
              <a:spLocks noChangeArrowheads="1"/>
            </p:cNvSpPr>
            <p:nvPr/>
          </p:nvSpPr>
          <p:spPr bwMode="auto">
            <a:xfrm>
              <a:off x="1383" y="1797"/>
              <a:ext cx="454" cy="136"/>
            </a:xfrm>
            <a:prstGeom prst="leftArrow">
              <a:avLst>
                <a:gd name="adj1" fmla="val 50000"/>
                <a:gd name="adj2" fmla="val 83456"/>
              </a:avLst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 dirty="0"/>
            </a:p>
          </p:txBody>
        </p:sp>
        <p:sp>
          <p:nvSpPr>
            <p:cNvPr id="13401" name="Text Box 89"/>
            <p:cNvSpPr txBox="1">
              <a:spLocks noChangeArrowheads="1"/>
            </p:cNvSpPr>
            <p:nvPr/>
          </p:nvSpPr>
          <p:spPr bwMode="auto">
            <a:xfrm>
              <a:off x="1565" y="1661"/>
              <a:ext cx="168" cy="1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Add</a:t>
              </a: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1020" y="2205"/>
              <a:ext cx="1950" cy="31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count++;</a:t>
              </a:r>
            </a:p>
            <a:p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button1.Text = </a:t>
              </a:r>
              <a:r>
                <a:rPr lang="en-US" altLang="ja-JP" sz="1400" dirty="0" err="1">
                  <a:latin typeface="ＭＳ ゴシック" pitchFamily="49" charset="-128"/>
                  <a:ea typeface="ＭＳ ゴシック" pitchFamily="49" charset="-128"/>
                </a:rPr>
                <a:t>count.ToString</a:t>
              </a:r>
              <a:r>
                <a:rPr lang="en-US" altLang="ja-JP" sz="1400" dirty="0">
                  <a:latin typeface="ＭＳ ゴシック" pitchFamily="49" charset="-128"/>
                  <a:ea typeface="ＭＳ ゴシック" pitchFamily="49" charset="-128"/>
                </a:rPr>
                <a:t>();</a:t>
              </a:r>
            </a:p>
          </p:txBody>
        </p:sp>
        <p:sp>
          <p:nvSpPr>
            <p:cNvPr id="13405" name="AutoShape 93"/>
            <p:cNvSpPr>
              <a:spLocks noChangeArrowheads="1"/>
            </p:cNvSpPr>
            <p:nvPr/>
          </p:nvSpPr>
          <p:spPr bwMode="auto">
            <a:xfrm>
              <a:off x="2109" y="1933"/>
              <a:ext cx="181" cy="227"/>
            </a:xfrm>
            <a:prstGeom prst="upArrow">
              <a:avLst>
                <a:gd name="adj1" fmla="val 43648"/>
                <a:gd name="adj2" fmla="val 44952"/>
              </a:avLst>
            </a:prstGeom>
            <a:solidFill>
              <a:srgbClr val="99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29190" y="2928934"/>
            <a:ext cx="142876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sum =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片側の 2 つの角を切り取った四角形 2"/>
          <p:cNvSpPr/>
          <p:nvPr/>
        </p:nvSpPr>
        <p:spPr>
          <a:xfrm>
            <a:off x="4786314" y="3429000"/>
            <a:ext cx="1714512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x: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kumimoji="1" lang="ja-JP" altLang="en-US" dirty="0" smtClean="0">
                <a:latin typeface="Consolas" pitchFamily="49" charset="0"/>
                <a:cs typeface="Consolas" pitchFamily="49" charset="0"/>
              </a:rPr>
              <a:t>の要素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143504" y="2357430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開始</a:t>
            </a:r>
            <a:endParaRPr kumimoji="1" lang="en-US" altLang="ja-JP" dirty="0" smtClean="0"/>
          </a:p>
        </p:txBody>
      </p:sp>
      <p:sp>
        <p:nvSpPr>
          <p:cNvPr id="5" name="フローチャート : 判断 4"/>
          <p:cNvSpPr/>
          <p:nvPr/>
        </p:nvSpPr>
        <p:spPr>
          <a:xfrm>
            <a:off x="4786314" y="4000504"/>
            <a:ext cx="1714512" cy="42862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pred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572264" y="4429132"/>
            <a:ext cx="1214446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+= x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 rot="10800000">
            <a:off x="4786313" y="4714884"/>
            <a:ext cx="1705843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線矢印コネクタ 7"/>
          <p:cNvCxnSpPr>
            <a:stCxn id="4" idx="2"/>
            <a:endCxn id="2" idx="0"/>
          </p:cNvCxnSpPr>
          <p:nvPr/>
        </p:nvCxnSpPr>
        <p:spPr>
          <a:xfrm rot="5400000">
            <a:off x="5536413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3" idx="3"/>
          </p:cNvCxnSpPr>
          <p:nvPr/>
        </p:nvCxnSpPr>
        <p:spPr>
          <a:xfrm rot="5400000">
            <a:off x="5536413" y="332184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1"/>
            <a:endCxn id="5" idx="0"/>
          </p:cNvCxnSpPr>
          <p:nvPr/>
        </p:nvCxnSpPr>
        <p:spPr>
          <a:xfrm rot="5400000">
            <a:off x="5536413" y="389334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2"/>
            <a:endCxn id="7" idx="1"/>
          </p:cNvCxnSpPr>
          <p:nvPr/>
        </p:nvCxnSpPr>
        <p:spPr>
          <a:xfrm rot="5400000">
            <a:off x="5498526" y="4569840"/>
            <a:ext cx="285752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3"/>
            <a:endCxn id="13" idx="0"/>
          </p:cNvCxnSpPr>
          <p:nvPr/>
        </p:nvCxnSpPr>
        <p:spPr>
          <a:xfrm rot="16200000" flipH="1">
            <a:off x="5534245" y="5177063"/>
            <a:ext cx="214314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5143504" y="5286388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終了</a:t>
            </a:r>
            <a:endParaRPr kumimoji="1" lang="en-US" altLang="ja-JP" dirty="0" smtClean="0"/>
          </a:p>
        </p:txBody>
      </p:sp>
      <p:cxnSp>
        <p:nvCxnSpPr>
          <p:cNvPr id="14" name="カギ線コネクタ 13"/>
          <p:cNvCxnSpPr>
            <a:stCxn id="7" idx="0"/>
            <a:endCxn id="3" idx="2"/>
          </p:cNvCxnSpPr>
          <p:nvPr/>
        </p:nvCxnSpPr>
        <p:spPr>
          <a:xfrm rot="10800000" flipH="1">
            <a:off x="4786312" y="3607595"/>
            <a:ext cx="1" cy="1285884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図形 14"/>
          <p:cNvCxnSpPr>
            <a:stCxn id="6" idx="2"/>
            <a:endCxn id="7" idx="2"/>
          </p:cNvCxnSpPr>
          <p:nvPr/>
        </p:nvCxnSpPr>
        <p:spPr>
          <a:xfrm rot="5400000">
            <a:off x="6746525" y="4460516"/>
            <a:ext cx="178595" cy="6873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429388" y="3978479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15008" y="435769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00034" y="2714620"/>
            <a:ext cx="3571900" cy="263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Sum(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a,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pred)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int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foreach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x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(pred(x))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	sum += x;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sum;</a:t>
            </a:r>
            <a:endParaRPr kumimoji="1" lang="en-US" altLang="ja-JP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図形 18"/>
          <p:cNvCxnSpPr>
            <a:stCxn id="5" idx="3"/>
            <a:endCxn id="6" idx="0"/>
          </p:cNvCxnSpPr>
          <p:nvPr/>
        </p:nvCxnSpPr>
        <p:spPr>
          <a:xfrm>
            <a:off x="6500826" y="4214818"/>
            <a:ext cx="678661" cy="214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/>
          <p:cNvSpPr txBox="1"/>
          <p:nvPr/>
        </p:nvSpPr>
        <p:spPr>
          <a:xfrm>
            <a:off x="500034" y="1071546"/>
            <a:ext cx="3571900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Sum(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{ 1, 5, 3, 8 }</a:t>
            </a:r>
          </a:p>
          <a:p>
            <a:pPr>
              <a:lnSpc>
                <a:spcPts val="2200"/>
              </a:lnSpc>
              <a:tabLst>
                <a:tab pos="268288" algn="l"/>
                <a:tab pos="538163" algn="l"/>
                <a:tab pos="806450" algn="l"/>
              </a:tabLst>
            </a:pPr>
            <a:r>
              <a:rPr kumimoji="1" lang="en-US" altLang="ja-JP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x =&gt; x &lt; 5);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000100" y="2928934"/>
            <a:ext cx="142876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sum =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片側の 2 つの角を切り取った四角形 28"/>
          <p:cNvSpPr/>
          <p:nvPr/>
        </p:nvSpPr>
        <p:spPr>
          <a:xfrm>
            <a:off x="857224" y="3429000"/>
            <a:ext cx="1714512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x: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kumimoji="1" lang="ja-JP" altLang="en-US" dirty="0" smtClean="0">
                <a:latin typeface="Consolas" pitchFamily="49" charset="0"/>
                <a:cs typeface="Consolas" pitchFamily="49" charset="0"/>
              </a:rPr>
              <a:t>の要素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214414" y="2357430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開始</a:t>
            </a:r>
            <a:endParaRPr kumimoji="1" lang="en-US" altLang="ja-JP" dirty="0" smtClean="0"/>
          </a:p>
        </p:txBody>
      </p:sp>
      <p:sp>
        <p:nvSpPr>
          <p:cNvPr id="31" name="フローチャート : 判断 30"/>
          <p:cNvSpPr/>
          <p:nvPr/>
        </p:nvSpPr>
        <p:spPr>
          <a:xfrm>
            <a:off x="857224" y="4000504"/>
            <a:ext cx="1714512" cy="42862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643174" y="4429132"/>
            <a:ext cx="1214446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+= x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片側の 2 つの角を切り取った四角形 32"/>
          <p:cNvSpPr/>
          <p:nvPr/>
        </p:nvSpPr>
        <p:spPr>
          <a:xfrm rot="10800000">
            <a:off x="857223" y="4714884"/>
            <a:ext cx="1705843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直線矢印コネクタ 33"/>
          <p:cNvCxnSpPr>
            <a:stCxn id="30" idx="2"/>
            <a:endCxn id="28" idx="0"/>
          </p:cNvCxnSpPr>
          <p:nvPr/>
        </p:nvCxnSpPr>
        <p:spPr>
          <a:xfrm rot="5400000">
            <a:off x="1607323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8" idx="2"/>
            <a:endCxn id="29" idx="3"/>
          </p:cNvCxnSpPr>
          <p:nvPr/>
        </p:nvCxnSpPr>
        <p:spPr>
          <a:xfrm rot="5400000">
            <a:off x="1607323" y="332184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9" idx="1"/>
            <a:endCxn id="31" idx="0"/>
          </p:cNvCxnSpPr>
          <p:nvPr/>
        </p:nvCxnSpPr>
        <p:spPr>
          <a:xfrm rot="5400000">
            <a:off x="1607323" y="389334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1" idx="2"/>
            <a:endCxn id="33" idx="1"/>
          </p:cNvCxnSpPr>
          <p:nvPr/>
        </p:nvCxnSpPr>
        <p:spPr>
          <a:xfrm rot="5400000">
            <a:off x="1569436" y="4569840"/>
            <a:ext cx="285752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  <a:endCxn id="39" idx="0"/>
          </p:cNvCxnSpPr>
          <p:nvPr/>
        </p:nvCxnSpPr>
        <p:spPr>
          <a:xfrm rot="16200000" flipH="1">
            <a:off x="1605155" y="5177063"/>
            <a:ext cx="214314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1214414" y="5286388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終了</a:t>
            </a:r>
            <a:endParaRPr kumimoji="1" lang="en-US" altLang="ja-JP" dirty="0" smtClean="0"/>
          </a:p>
        </p:txBody>
      </p:sp>
      <p:cxnSp>
        <p:nvCxnSpPr>
          <p:cNvPr id="40" name="カギ線コネクタ 39"/>
          <p:cNvCxnSpPr>
            <a:stCxn id="33" idx="0"/>
            <a:endCxn id="29" idx="2"/>
          </p:cNvCxnSpPr>
          <p:nvPr/>
        </p:nvCxnSpPr>
        <p:spPr>
          <a:xfrm rot="10800000" flipH="1">
            <a:off x="857222" y="3607595"/>
            <a:ext cx="1" cy="1285884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図形 40"/>
          <p:cNvCxnSpPr>
            <a:stCxn id="32" idx="2"/>
            <a:endCxn id="33" idx="2"/>
          </p:cNvCxnSpPr>
          <p:nvPr/>
        </p:nvCxnSpPr>
        <p:spPr>
          <a:xfrm rot="5400000">
            <a:off x="2817435" y="4460516"/>
            <a:ext cx="178595" cy="6873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500298" y="3978479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85918" y="435769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44" name="図形 43"/>
          <p:cNvCxnSpPr>
            <a:stCxn id="31" idx="3"/>
            <a:endCxn id="32" idx="0"/>
          </p:cNvCxnSpPr>
          <p:nvPr/>
        </p:nvCxnSpPr>
        <p:spPr>
          <a:xfrm>
            <a:off x="2571736" y="4214818"/>
            <a:ext cx="678661" cy="214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786050" y="2643182"/>
            <a:ext cx="1071570" cy="285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x &lt; 5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矢印コネクタ 23"/>
          <p:cNvCxnSpPr>
            <a:stCxn id="22" idx="2"/>
          </p:cNvCxnSpPr>
          <p:nvPr/>
        </p:nvCxnSpPr>
        <p:spPr>
          <a:xfrm rot="5400000">
            <a:off x="2089529" y="2982514"/>
            <a:ext cx="1285886" cy="1178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5214943" y="2928934"/>
            <a:ext cx="1428760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sum = 0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片側の 2 つの角を切り取った四角形 47"/>
          <p:cNvSpPr/>
          <p:nvPr/>
        </p:nvSpPr>
        <p:spPr>
          <a:xfrm>
            <a:off x="5072067" y="3429000"/>
            <a:ext cx="1714512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x: 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kumimoji="1" lang="ja-JP" altLang="en-US" dirty="0" smtClean="0">
                <a:latin typeface="Consolas" pitchFamily="49" charset="0"/>
                <a:cs typeface="Consolas" pitchFamily="49" charset="0"/>
              </a:rPr>
              <a:t>の要素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429257" y="2357430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開始</a:t>
            </a:r>
            <a:endParaRPr kumimoji="1" lang="en-US" altLang="ja-JP" dirty="0" smtClean="0"/>
          </a:p>
        </p:txBody>
      </p:sp>
      <p:sp>
        <p:nvSpPr>
          <p:cNvPr id="50" name="フローチャート : 判断 49"/>
          <p:cNvSpPr/>
          <p:nvPr/>
        </p:nvSpPr>
        <p:spPr>
          <a:xfrm>
            <a:off x="5072067" y="4000504"/>
            <a:ext cx="1714512" cy="428628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x &lt; 5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58017" y="4429132"/>
            <a:ext cx="1214446" cy="285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 += x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片側の 2 つの角を切り取った四角形 51"/>
          <p:cNvSpPr/>
          <p:nvPr/>
        </p:nvSpPr>
        <p:spPr>
          <a:xfrm rot="10800000">
            <a:off x="5072066" y="4714884"/>
            <a:ext cx="1705843" cy="357190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直線矢印コネクタ 52"/>
          <p:cNvCxnSpPr>
            <a:stCxn id="49" idx="2"/>
            <a:endCxn id="47" idx="0"/>
          </p:cNvCxnSpPr>
          <p:nvPr/>
        </p:nvCxnSpPr>
        <p:spPr>
          <a:xfrm rot="5400000">
            <a:off x="5822166" y="282177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7" idx="2"/>
            <a:endCxn id="48" idx="3"/>
          </p:cNvCxnSpPr>
          <p:nvPr/>
        </p:nvCxnSpPr>
        <p:spPr>
          <a:xfrm rot="5400000">
            <a:off x="5822166" y="332184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8" idx="1"/>
            <a:endCxn id="50" idx="0"/>
          </p:cNvCxnSpPr>
          <p:nvPr/>
        </p:nvCxnSpPr>
        <p:spPr>
          <a:xfrm rot="5400000">
            <a:off x="5822166" y="389334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0" idx="2"/>
            <a:endCxn id="52" idx="1"/>
          </p:cNvCxnSpPr>
          <p:nvPr/>
        </p:nvCxnSpPr>
        <p:spPr>
          <a:xfrm rot="5400000">
            <a:off x="5784279" y="4569840"/>
            <a:ext cx="285752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2" idx="3"/>
            <a:endCxn id="58" idx="0"/>
          </p:cNvCxnSpPr>
          <p:nvPr/>
        </p:nvCxnSpPr>
        <p:spPr>
          <a:xfrm rot="16200000" flipH="1">
            <a:off x="5819998" y="5177063"/>
            <a:ext cx="214314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角丸四角形 57"/>
          <p:cNvSpPr/>
          <p:nvPr/>
        </p:nvSpPr>
        <p:spPr>
          <a:xfrm>
            <a:off x="5429257" y="5286388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終了</a:t>
            </a:r>
            <a:endParaRPr kumimoji="1" lang="en-US" altLang="ja-JP" dirty="0" smtClean="0"/>
          </a:p>
        </p:txBody>
      </p:sp>
      <p:cxnSp>
        <p:nvCxnSpPr>
          <p:cNvPr id="59" name="カギ線コネクタ 58"/>
          <p:cNvCxnSpPr>
            <a:stCxn id="52" idx="0"/>
            <a:endCxn id="48" idx="2"/>
          </p:cNvCxnSpPr>
          <p:nvPr/>
        </p:nvCxnSpPr>
        <p:spPr>
          <a:xfrm rot="10800000" flipH="1">
            <a:off x="5072065" y="3607595"/>
            <a:ext cx="1" cy="1285884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図形 59"/>
          <p:cNvCxnSpPr>
            <a:stCxn id="51" idx="2"/>
            <a:endCxn id="52" idx="2"/>
          </p:cNvCxnSpPr>
          <p:nvPr/>
        </p:nvCxnSpPr>
        <p:spPr>
          <a:xfrm rot="5400000">
            <a:off x="7032278" y="4460516"/>
            <a:ext cx="178595" cy="6873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6715141" y="3978479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000761" y="4357694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No</a:t>
            </a:r>
            <a:endParaRPr kumimoji="1" lang="ja-JP" altLang="en-US" sz="1400" dirty="0"/>
          </a:p>
        </p:txBody>
      </p:sp>
      <p:cxnSp>
        <p:nvCxnSpPr>
          <p:cNvPr id="63" name="図形 62"/>
          <p:cNvCxnSpPr>
            <a:stCxn id="50" idx="3"/>
            <a:endCxn id="51" idx="0"/>
          </p:cNvCxnSpPr>
          <p:nvPr/>
        </p:nvCxnSpPr>
        <p:spPr>
          <a:xfrm>
            <a:off x="6786579" y="4214818"/>
            <a:ext cx="678661" cy="214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右矢印 63"/>
          <p:cNvSpPr/>
          <p:nvPr/>
        </p:nvSpPr>
        <p:spPr>
          <a:xfrm>
            <a:off x="4071934" y="3929066"/>
            <a:ext cx="50006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2195736" y="172723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スレッド作成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cxnSp>
        <p:nvCxnSpPr>
          <p:cNvPr id="6" name="直線矢印​​コネクタ 5"/>
          <p:cNvCxnSpPr>
            <a:stCxn id="3" idx="2"/>
          </p:cNvCxnSpPr>
          <p:nvPr/>
        </p:nvCxnSpPr>
        <p:spPr>
          <a:xfrm>
            <a:off x="3790792" y="2132856"/>
            <a:ext cx="9894" cy="331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​​コネクタ 10"/>
          <p:cNvCxnSpPr/>
          <p:nvPr/>
        </p:nvCxnSpPr>
        <p:spPr>
          <a:xfrm>
            <a:off x="2123728" y="1962150"/>
            <a:ext cx="122413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728678" y="2276872"/>
            <a:ext cx="144016" cy="2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47864" y="2276872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AsyncWork</a:t>
            </a:r>
            <a:endParaRPr kumimoji="1" lang="ja-JP" altLang="en-US" sz="11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123728" y="1412777"/>
            <a:ext cx="1440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​​コネクタ 19"/>
          <p:cNvCxnSpPr>
            <a:endCxn id="3" idx="1"/>
          </p:cNvCxnSpPr>
          <p:nvPr/>
        </p:nvCxnSpPr>
        <p:spPr>
          <a:xfrm>
            <a:off x="3166880" y="1813611"/>
            <a:ext cx="57742" cy="13922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583527" y="1412776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BeginAsyncWork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72694" y="2545564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非同期処理</a:t>
            </a:r>
            <a:r>
              <a:rPr kumimoji="1" lang="en-US" altLang="ja-JP" sz="1100" dirty="0" smtClean="0">
                <a:latin typeface="+mn-ea"/>
                <a:ea typeface="+mn-ea"/>
              </a:rPr>
              <a:t>0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72694" y="2976576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非同期処理</a:t>
            </a:r>
            <a:r>
              <a:rPr kumimoji="1" lang="en-US" altLang="ja-JP" sz="1100" dirty="0" smtClean="0">
                <a:latin typeface="+mn-ea"/>
                <a:ea typeface="+mn-ea"/>
              </a:rPr>
              <a:t>1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72694" y="340620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非同期処理</a:t>
            </a:r>
            <a:r>
              <a:rPr kumimoji="1" lang="en-US" altLang="ja-JP" sz="1100" dirty="0" smtClean="0">
                <a:latin typeface="+mn-ea"/>
                <a:ea typeface="+mn-ea"/>
              </a:rPr>
              <a:t>2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72694" y="3848978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非同期処理</a:t>
            </a:r>
            <a:r>
              <a:rPr kumimoji="1" lang="en-US" altLang="ja-JP" sz="1100" dirty="0" smtClean="0">
                <a:latin typeface="+mn-ea"/>
                <a:ea typeface="+mn-ea"/>
              </a:rPr>
              <a:t>3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72694" y="4293096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非同期処理</a:t>
            </a:r>
            <a:r>
              <a:rPr kumimoji="1" lang="en-US" altLang="ja-JP" sz="1100" dirty="0" smtClean="0">
                <a:latin typeface="+mn-ea"/>
                <a:ea typeface="+mn-ea"/>
              </a:rPr>
              <a:t>4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734222" y="4842738"/>
            <a:ext cx="14401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830286" y="4842738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+mn-ea"/>
                <a:ea typeface="+mn-ea"/>
              </a:rPr>
              <a:t>callback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24622" y="1772816"/>
            <a:ext cx="1132339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別スレッド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075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2195736" y="172723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スレッド作成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403648" y="836712"/>
            <a:ext cx="144016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メインスレッド</a:t>
            </a:r>
            <a:endParaRPr kumimoji="1" lang="ja-JP" altLang="en-US" sz="1400" dirty="0"/>
          </a:p>
        </p:txBody>
      </p:sp>
      <p:cxnSp>
        <p:nvCxnSpPr>
          <p:cNvPr id="5" name="直線矢印​​コネクタ 4"/>
          <p:cNvCxnSpPr>
            <a:stCxn id="2" idx="2"/>
          </p:cNvCxnSpPr>
          <p:nvPr/>
        </p:nvCxnSpPr>
        <p:spPr>
          <a:xfrm>
            <a:off x="2123728" y="1196752"/>
            <a:ext cx="0" cy="4176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線矢印​​コネクタ 5"/>
          <p:cNvCxnSpPr>
            <a:stCxn id="3" idx="2"/>
          </p:cNvCxnSpPr>
          <p:nvPr/>
        </p:nvCxnSpPr>
        <p:spPr>
          <a:xfrm>
            <a:off x="3790792" y="2132856"/>
            <a:ext cx="9894" cy="331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​​コネクタ 10"/>
          <p:cNvCxnSpPr/>
          <p:nvPr/>
        </p:nvCxnSpPr>
        <p:spPr>
          <a:xfrm>
            <a:off x="2123728" y="1962150"/>
            <a:ext cx="122413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728678" y="2276872"/>
            <a:ext cx="144016" cy="2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347864" y="2276872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AsyncWork</a:t>
            </a:r>
            <a:endParaRPr kumimoji="1" lang="ja-JP" altLang="en-US" sz="11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051720" y="1335250"/>
            <a:ext cx="144016" cy="38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123728" y="1412777"/>
            <a:ext cx="1440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​​コネクタ 19"/>
          <p:cNvCxnSpPr>
            <a:endCxn id="3" idx="1"/>
          </p:cNvCxnSpPr>
          <p:nvPr/>
        </p:nvCxnSpPr>
        <p:spPr>
          <a:xfrm>
            <a:off x="3166880" y="1813611"/>
            <a:ext cx="57742" cy="13922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583527" y="1412776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BeginAsyncWork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72694" y="2545564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非同期処理</a:t>
            </a:r>
            <a:r>
              <a:rPr kumimoji="1" lang="en-US" altLang="ja-JP" sz="1100" dirty="0" smtClean="0">
                <a:latin typeface="+mn-ea"/>
                <a:ea typeface="+mn-ea"/>
              </a:rPr>
              <a:t>0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72694" y="2976576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非同期処理</a:t>
            </a:r>
            <a:r>
              <a:rPr kumimoji="1" lang="en-US" altLang="ja-JP" sz="1100" dirty="0" smtClean="0">
                <a:latin typeface="+mn-ea"/>
                <a:ea typeface="+mn-ea"/>
              </a:rPr>
              <a:t>1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72694" y="340620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非同期処理</a:t>
            </a:r>
            <a:r>
              <a:rPr kumimoji="1" lang="en-US" altLang="ja-JP" sz="1100" dirty="0" smtClean="0">
                <a:latin typeface="+mn-ea"/>
                <a:ea typeface="+mn-ea"/>
              </a:rPr>
              <a:t>2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72694" y="3848978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非同期処理</a:t>
            </a:r>
            <a:r>
              <a:rPr kumimoji="1" lang="en-US" altLang="ja-JP" sz="1100" dirty="0" smtClean="0">
                <a:latin typeface="+mn-ea"/>
                <a:ea typeface="+mn-ea"/>
              </a:rPr>
              <a:t>3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72694" y="4293096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非同期処理</a:t>
            </a:r>
            <a:r>
              <a:rPr kumimoji="1" lang="en-US" altLang="ja-JP" sz="1100" dirty="0" smtClean="0">
                <a:latin typeface="+mn-ea"/>
                <a:ea typeface="+mn-ea"/>
              </a:rPr>
              <a:t>4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59873" y="2420888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+mn-ea"/>
                <a:ea typeface="+mn-ea"/>
              </a:rPr>
              <a:t>メイン</a:t>
            </a:r>
            <a:r>
              <a:rPr kumimoji="1" lang="ja-JP" altLang="en-US" sz="1100" dirty="0" smtClean="0">
                <a:latin typeface="+mn-ea"/>
                <a:ea typeface="+mn-ea"/>
              </a:rPr>
              <a:t>処理</a:t>
            </a:r>
            <a:r>
              <a:rPr kumimoji="1" lang="en-US" altLang="ja-JP" sz="1100" dirty="0" smtClean="0">
                <a:latin typeface="+mn-ea"/>
                <a:ea typeface="+mn-ea"/>
              </a:rPr>
              <a:t>0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159873" y="2735342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+mn-ea"/>
                <a:ea typeface="+mn-ea"/>
              </a:rPr>
              <a:t>メイン</a:t>
            </a:r>
            <a:r>
              <a:rPr kumimoji="1" lang="ja-JP" altLang="en-US" sz="1100" dirty="0" smtClean="0">
                <a:latin typeface="+mn-ea"/>
                <a:ea typeface="+mn-ea"/>
              </a:rPr>
              <a:t>処理</a:t>
            </a:r>
            <a:r>
              <a:rPr kumimoji="1" lang="en-US" altLang="ja-JP" sz="1100" dirty="0" smtClean="0">
                <a:latin typeface="+mn-ea"/>
                <a:ea typeface="+mn-ea"/>
              </a:rPr>
              <a:t>1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59873" y="3068960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+mn-ea"/>
                <a:ea typeface="+mn-ea"/>
              </a:rPr>
              <a:t>メイン</a:t>
            </a:r>
            <a:r>
              <a:rPr kumimoji="1" lang="ja-JP" altLang="en-US" sz="1100" dirty="0" smtClean="0">
                <a:latin typeface="+mn-ea"/>
                <a:ea typeface="+mn-ea"/>
              </a:rPr>
              <a:t>処理</a:t>
            </a:r>
            <a:r>
              <a:rPr kumimoji="1" lang="en-US" altLang="ja-JP" sz="1100" dirty="0" smtClean="0">
                <a:latin typeface="+mn-ea"/>
                <a:ea typeface="+mn-ea"/>
              </a:rPr>
              <a:t>2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59873" y="343141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+mn-ea"/>
                <a:ea typeface="+mn-ea"/>
              </a:rPr>
              <a:t>メイン</a:t>
            </a:r>
            <a:r>
              <a:rPr kumimoji="1" lang="ja-JP" altLang="en-US" sz="1100" dirty="0" smtClean="0">
                <a:latin typeface="+mn-ea"/>
                <a:ea typeface="+mn-ea"/>
              </a:rPr>
              <a:t>処理</a:t>
            </a:r>
            <a:r>
              <a:rPr kumimoji="1" lang="en-US" altLang="ja-JP" sz="1100" dirty="0" smtClean="0">
                <a:latin typeface="+mn-ea"/>
                <a:ea typeface="+mn-ea"/>
              </a:rPr>
              <a:t>3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59873" y="379145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+mn-ea"/>
                <a:ea typeface="+mn-ea"/>
              </a:rPr>
              <a:t>メイン</a:t>
            </a:r>
            <a:r>
              <a:rPr kumimoji="1" lang="ja-JP" altLang="en-US" sz="1100" dirty="0" smtClean="0">
                <a:latin typeface="+mn-ea"/>
                <a:ea typeface="+mn-ea"/>
              </a:rPr>
              <a:t>処理</a:t>
            </a:r>
            <a:r>
              <a:rPr kumimoji="1" lang="en-US" altLang="ja-JP" sz="1100" dirty="0" smtClean="0">
                <a:latin typeface="+mn-ea"/>
                <a:ea typeface="+mn-ea"/>
              </a:rPr>
              <a:t>4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59873" y="4175502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+mn-ea"/>
                <a:ea typeface="+mn-ea"/>
              </a:rPr>
              <a:t>メイン</a:t>
            </a:r>
            <a:r>
              <a:rPr kumimoji="1" lang="ja-JP" altLang="en-US" sz="1100" dirty="0" smtClean="0">
                <a:latin typeface="+mn-ea"/>
                <a:ea typeface="+mn-ea"/>
              </a:rPr>
              <a:t>処理</a:t>
            </a:r>
            <a:r>
              <a:rPr kumimoji="1" lang="en-US" altLang="ja-JP" sz="1100" dirty="0" smtClean="0">
                <a:latin typeface="+mn-ea"/>
                <a:ea typeface="+mn-ea"/>
              </a:rPr>
              <a:t>5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63305" y="4581128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+mn-ea"/>
                <a:ea typeface="+mn-ea"/>
              </a:rPr>
              <a:t>メイン</a:t>
            </a:r>
            <a:r>
              <a:rPr kumimoji="1" lang="ja-JP" altLang="en-US" sz="1100" dirty="0" smtClean="0">
                <a:latin typeface="+mn-ea"/>
                <a:ea typeface="+mn-ea"/>
              </a:rPr>
              <a:t>処理</a:t>
            </a:r>
            <a:r>
              <a:rPr lang="en-US" altLang="ja-JP" sz="1100" dirty="0">
                <a:latin typeface="+mn-ea"/>
                <a:ea typeface="+mn-ea"/>
              </a:rPr>
              <a:t>6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728678" y="4842738"/>
            <a:ext cx="144016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824742" y="484273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+mn-ea"/>
                <a:ea typeface="+mn-ea"/>
              </a:rPr>
              <a:t>終了！</a:t>
            </a:r>
            <a:endParaRPr kumimoji="1" lang="ja-JP" altLang="en-US" sz="1100" dirty="0">
              <a:latin typeface="+mn-ea"/>
              <a:ea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24622" y="1772816"/>
            <a:ext cx="1132339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別スレッド</a:t>
            </a:r>
            <a:endParaRPr kumimoji="1" lang="ja-JP" altLang="en-US" sz="1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381314" y="1983960"/>
            <a:ext cx="750526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Callback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0943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片側の 2 つの角を切り取った四角形 2"/>
          <p:cNvSpPr/>
          <p:nvPr/>
        </p:nvSpPr>
        <p:spPr>
          <a:xfrm>
            <a:off x="1262482" y="1448780"/>
            <a:ext cx="1714512" cy="373659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GetMessage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619672" y="908720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開始</a:t>
            </a:r>
            <a:endParaRPr kumimoji="1" lang="en-US" altLang="ja-JP" dirty="0" smtClean="0"/>
          </a:p>
        </p:txBody>
      </p:sp>
      <p:sp>
        <p:nvSpPr>
          <p:cNvPr id="5" name="フローチャート : 判断 4"/>
          <p:cNvSpPr/>
          <p:nvPr/>
        </p:nvSpPr>
        <p:spPr>
          <a:xfrm>
            <a:off x="1262482" y="2036753"/>
            <a:ext cx="1714512" cy="42862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Consolas" pitchFamily="49" charset="0"/>
                <a:cs typeface="Consolas" pitchFamily="49" charset="0"/>
              </a:rPr>
              <a:t>マウス</a:t>
            </a:r>
            <a:endParaRPr kumimoji="1" lang="en-US" altLang="ja-JP" sz="12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kumimoji="1" lang="ja-JP" altLang="en-US" sz="1200" dirty="0" smtClean="0">
                <a:latin typeface="Consolas" pitchFamily="49" charset="0"/>
                <a:cs typeface="Consolas" pitchFamily="49" charset="0"/>
              </a:rPr>
              <a:t>クリック</a:t>
            </a:r>
            <a:endParaRPr kumimoji="1" lang="ja-JP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29562" y="2108191"/>
            <a:ext cx="114243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Click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 rot="10800000">
            <a:off x="1262480" y="4509120"/>
            <a:ext cx="1705843" cy="216024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線矢印コネクタ 52"/>
          <p:cNvCxnSpPr>
            <a:stCxn id="4" idx="2"/>
            <a:endCxn id="3" idx="3"/>
          </p:cNvCxnSpPr>
          <p:nvPr/>
        </p:nvCxnSpPr>
        <p:spPr>
          <a:xfrm>
            <a:off x="2119738" y="1265910"/>
            <a:ext cx="0" cy="182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54"/>
          <p:cNvCxnSpPr>
            <a:stCxn id="3" idx="1"/>
            <a:endCxn id="5" idx="0"/>
          </p:cNvCxnSpPr>
          <p:nvPr/>
        </p:nvCxnSpPr>
        <p:spPr>
          <a:xfrm>
            <a:off x="2119738" y="1822439"/>
            <a:ext cx="0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55"/>
          <p:cNvCxnSpPr>
            <a:stCxn id="44" idx="2"/>
          </p:cNvCxnSpPr>
          <p:nvPr/>
        </p:nvCxnSpPr>
        <p:spPr>
          <a:xfrm>
            <a:off x="2119738" y="3810432"/>
            <a:ext cx="0" cy="2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56"/>
          <p:cNvCxnSpPr>
            <a:stCxn id="7" idx="3"/>
            <a:endCxn id="13" idx="0"/>
          </p:cNvCxnSpPr>
          <p:nvPr/>
        </p:nvCxnSpPr>
        <p:spPr>
          <a:xfrm>
            <a:off x="2115401" y="4725144"/>
            <a:ext cx="4337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1619672" y="4941168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終了</a:t>
            </a:r>
            <a:endParaRPr kumimoji="1" lang="en-US" altLang="ja-JP" dirty="0" smtClean="0"/>
          </a:p>
        </p:txBody>
      </p:sp>
      <p:cxnSp>
        <p:nvCxnSpPr>
          <p:cNvPr id="14" name="カギ線コネクタ 58"/>
          <p:cNvCxnSpPr>
            <a:stCxn id="7" idx="0"/>
            <a:endCxn id="3" idx="2"/>
          </p:cNvCxnSpPr>
          <p:nvPr/>
        </p:nvCxnSpPr>
        <p:spPr>
          <a:xfrm rot="10800000" flipH="1">
            <a:off x="1262480" y="1635610"/>
            <a:ext cx="2" cy="2981522"/>
          </a:xfrm>
          <a:prstGeom prst="bentConnector3">
            <a:avLst>
              <a:gd name="adj1" fmla="val -114300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図形 59"/>
          <p:cNvCxnSpPr>
            <a:stCxn id="6" idx="3"/>
            <a:endCxn id="7" idx="2"/>
          </p:cNvCxnSpPr>
          <p:nvPr/>
        </p:nvCxnSpPr>
        <p:spPr>
          <a:xfrm flipH="1">
            <a:off x="2968323" y="2251067"/>
            <a:ext cx="1603677" cy="2366065"/>
          </a:xfrm>
          <a:prstGeom prst="bentConnector3">
            <a:avLst>
              <a:gd name="adj1" fmla="val -1425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905556" y="2014728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cxnSp>
        <p:nvCxnSpPr>
          <p:cNvPr id="18" name="図形 62"/>
          <p:cNvCxnSpPr>
            <a:stCxn id="5" idx="3"/>
            <a:endCxn id="6" idx="1"/>
          </p:cNvCxnSpPr>
          <p:nvPr/>
        </p:nvCxnSpPr>
        <p:spPr>
          <a:xfrm>
            <a:off x="2976994" y="2251067"/>
            <a:ext cx="45256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フローチャート : 判断 37"/>
          <p:cNvSpPr/>
          <p:nvPr/>
        </p:nvSpPr>
        <p:spPr>
          <a:xfrm>
            <a:off x="1262482" y="2706416"/>
            <a:ext cx="1714512" cy="42862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Consolas" pitchFamily="49" charset="0"/>
                <a:cs typeface="Consolas" pitchFamily="49" charset="0"/>
              </a:rPr>
              <a:t>キーを</a:t>
            </a:r>
            <a:endParaRPr lang="en-US" altLang="ja-JP" sz="12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ja-JP" altLang="en-US" sz="1200" dirty="0">
                <a:latin typeface="Consolas" pitchFamily="49" charset="0"/>
                <a:cs typeface="Consolas" pitchFamily="49" charset="0"/>
              </a:rPr>
              <a:t>押した</a:t>
            </a:r>
            <a:endParaRPr lang="en-US" altLang="ja-JP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429562" y="2777854"/>
            <a:ext cx="114243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KeyDown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直線矢印コネクタ 54"/>
          <p:cNvCxnSpPr>
            <a:stCxn id="5" idx="2"/>
            <a:endCxn id="38" idx="0"/>
          </p:cNvCxnSpPr>
          <p:nvPr/>
        </p:nvCxnSpPr>
        <p:spPr>
          <a:xfrm>
            <a:off x="2119738" y="2465381"/>
            <a:ext cx="0" cy="24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905556" y="2684391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cxnSp>
        <p:nvCxnSpPr>
          <p:cNvPr id="42" name="図形 62"/>
          <p:cNvCxnSpPr>
            <a:stCxn id="38" idx="3"/>
            <a:endCxn id="39" idx="1"/>
          </p:cNvCxnSpPr>
          <p:nvPr/>
        </p:nvCxnSpPr>
        <p:spPr>
          <a:xfrm>
            <a:off x="2976994" y="2920730"/>
            <a:ext cx="45256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フローチャート : 判断 43"/>
          <p:cNvSpPr/>
          <p:nvPr/>
        </p:nvSpPr>
        <p:spPr>
          <a:xfrm>
            <a:off x="1262482" y="3381804"/>
            <a:ext cx="1714512" cy="42862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Consolas" pitchFamily="49" charset="0"/>
                <a:cs typeface="Consolas" pitchFamily="49" charset="0"/>
              </a:rPr>
              <a:t>キーを</a:t>
            </a:r>
            <a:endParaRPr lang="en-US" altLang="ja-JP" sz="12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kumimoji="1" lang="ja-JP" altLang="en-US" sz="1200" dirty="0">
                <a:latin typeface="Consolas" pitchFamily="49" charset="0"/>
                <a:cs typeface="Consolas" pitchFamily="49" charset="0"/>
              </a:rPr>
              <a:t>離した</a:t>
            </a:r>
            <a:endParaRPr kumimoji="1" lang="en-US" altLang="ja-JP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429562" y="3453242"/>
            <a:ext cx="114243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KeyUp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直線矢印コネクタ 54"/>
          <p:cNvCxnSpPr>
            <a:stCxn id="38" idx="2"/>
            <a:endCxn id="44" idx="0"/>
          </p:cNvCxnSpPr>
          <p:nvPr/>
        </p:nvCxnSpPr>
        <p:spPr>
          <a:xfrm>
            <a:off x="2119738" y="3135044"/>
            <a:ext cx="0" cy="24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905556" y="3359779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cxnSp>
        <p:nvCxnSpPr>
          <p:cNvPr id="48" name="図形 62"/>
          <p:cNvCxnSpPr>
            <a:stCxn id="44" idx="3"/>
            <a:endCxn id="45" idx="1"/>
          </p:cNvCxnSpPr>
          <p:nvPr/>
        </p:nvCxnSpPr>
        <p:spPr>
          <a:xfrm>
            <a:off x="2976994" y="3596118"/>
            <a:ext cx="45256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7" idx="1"/>
          </p:cNvCxnSpPr>
          <p:nvPr/>
        </p:nvCxnSpPr>
        <p:spPr>
          <a:xfrm flipH="1">
            <a:off x="2115401" y="4238981"/>
            <a:ext cx="4337" cy="270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5400000">
            <a:off x="1917270" y="404511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・・・</a:t>
            </a:r>
            <a:endParaRPr kumimoji="1" lang="ja-JP" altLang="en-US" sz="1100" dirty="0"/>
          </a:p>
        </p:txBody>
      </p:sp>
      <p:cxnSp>
        <p:nvCxnSpPr>
          <p:cNvPr id="65" name="直線​​コネクタ 64"/>
          <p:cNvCxnSpPr>
            <a:stCxn id="39" idx="3"/>
          </p:cNvCxnSpPr>
          <p:nvPr/>
        </p:nvCxnSpPr>
        <p:spPr>
          <a:xfrm>
            <a:off x="4572000" y="2920730"/>
            <a:ext cx="21602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​​コネクタ 65"/>
          <p:cNvCxnSpPr>
            <a:stCxn id="45" idx="3"/>
          </p:cNvCxnSpPr>
          <p:nvPr/>
        </p:nvCxnSpPr>
        <p:spPr>
          <a:xfrm>
            <a:off x="4572000" y="3596118"/>
            <a:ext cx="21602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8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片側の 2 つの角を切り取った四角形 2"/>
          <p:cNvSpPr/>
          <p:nvPr/>
        </p:nvSpPr>
        <p:spPr>
          <a:xfrm>
            <a:off x="1262482" y="1448780"/>
            <a:ext cx="1714512" cy="373659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GetMessage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619672" y="908720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開始</a:t>
            </a:r>
            <a:endParaRPr kumimoji="1" lang="en-US" altLang="ja-JP" dirty="0" smtClean="0"/>
          </a:p>
        </p:txBody>
      </p:sp>
      <p:sp>
        <p:nvSpPr>
          <p:cNvPr id="5" name="フローチャート : 判断 4"/>
          <p:cNvSpPr/>
          <p:nvPr/>
        </p:nvSpPr>
        <p:spPr>
          <a:xfrm>
            <a:off x="1262482" y="2036753"/>
            <a:ext cx="1714512" cy="42862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Consolas" pitchFamily="49" charset="0"/>
                <a:cs typeface="Consolas" pitchFamily="49" charset="0"/>
              </a:rPr>
              <a:t>マウス</a:t>
            </a:r>
            <a:endParaRPr kumimoji="1" lang="en-US" altLang="ja-JP" sz="12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kumimoji="1" lang="ja-JP" altLang="en-US" sz="1200" dirty="0" smtClean="0">
                <a:latin typeface="Consolas" pitchFamily="49" charset="0"/>
                <a:cs typeface="Consolas" pitchFamily="49" charset="0"/>
              </a:rPr>
              <a:t>クリック</a:t>
            </a:r>
            <a:endParaRPr kumimoji="1" lang="ja-JP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29562" y="1929596"/>
            <a:ext cx="2510590" cy="6563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Click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 rot="10800000">
            <a:off x="1262480" y="4509120"/>
            <a:ext cx="1705843" cy="216024"/>
          </a:xfrm>
          <a:prstGeom prst="snip2SameRect">
            <a:avLst>
              <a:gd name="adj1" fmla="val 44902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線矢印コネクタ 52"/>
          <p:cNvCxnSpPr>
            <a:stCxn id="4" idx="2"/>
            <a:endCxn id="3" idx="3"/>
          </p:cNvCxnSpPr>
          <p:nvPr/>
        </p:nvCxnSpPr>
        <p:spPr>
          <a:xfrm>
            <a:off x="2119738" y="1265910"/>
            <a:ext cx="0" cy="182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54"/>
          <p:cNvCxnSpPr>
            <a:stCxn id="3" idx="1"/>
            <a:endCxn id="5" idx="0"/>
          </p:cNvCxnSpPr>
          <p:nvPr/>
        </p:nvCxnSpPr>
        <p:spPr>
          <a:xfrm>
            <a:off x="2119738" y="1822439"/>
            <a:ext cx="0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56"/>
          <p:cNvCxnSpPr>
            <a:stCxn id="7" idx="3"/>
            <a:endCxn id="13" idx="0"/>
          </p:cNvCxnSpPr>
          <p:nvPr/>
        </p:nvCxnSpPr>
        <p:spPr>
          <a:xfrm>
            <a:off x="2115401" y="4725144"/>
            <a:ext cx="4337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1619672" y="4941168"/>
            <a:ext cx="1000132" cy="35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終了</a:t>
            </a:r>
            <a:endParaRPr kumimoji="1" lang="en-US" altLang="ja-JP" dirty="0" smtClean="0"/>
          </a:p>
        </p:txBody>
      </p:sp>
      <p:cxnSp>
        <p:nvCxnSpPr>
          <p:cNvPr id="14" name="カギ線コネクタ 58"/>
          <p:cNvCxnSpPr>
            <a:stCxn id="7" idx="0"/>
            <a:endCxn id="3" idx="2"/>
          </p:cNvCxnSpPr>
          <p:nvPr/>
        </p:nvCxnSpPr>
        <p:spPr>
          <a:xfrm rot="10800000" flipH="1">
            <a:off x="1262480" y="1635610"/>
            <a:ext cx="2" cy="2981522"/>
          </a:xfrm>
          <a:prstGeom prst="bentConnector3">
            <a:avLst>
              <a:gd name="adj1" fmla="val -114300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図形 59"/>
          <p:cNvCxnSpPr>
            <a:stCxn id="32" idx="2"/>
            <a:endCxn id="7" idx="2"/>
          </p:cNvCxnSpPr>
          <p:nvPr/>
        </p:nvCxnSpPr>
        <p:spPr>
          <a:xfrm rot="5400000">
            <a:off x="2976446" y="2517521"/>
            <a:ext cx="2091489" cy="21077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905556" y="2014728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cxnSp>
        <p:nvCxnSpPr>
          <p:cNvPr id="18" name="図形 62"/>
          <p:cNvCxnSpPr>
            <a:stCxn id="5" idx="3"/>
            <a:endCxn id="6" idx="1"/>
          </p:cNvCxnSpPr>
          <p:nvPr/>
        </p:nvCxnSpPr>
        <p:spPr>
          <a:xfrm>
            <a:off x="2976994" y="2251067"/>
            <a:ext cx="452568" cy="6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フローチャート : 判断 37"/>
          <p:cNvSpPr/>
          <p:nvPr/>
        </p:nvSpPr>
        <p:spPr>
          <a:xfrm>
            <a:off x="1262482" y="2706416"/>
            <a:ext cx="1714512" cy="42862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Consolas" pitchFamily="49" charset="0"/>
                <a:cs typeface="Consolas" pitchFamily="49" charset="0"/>
              </a:rPr>
              <a:t>キーを</a:t>
            </a:r>
            <a:endParaRPr lang="en-US" altLang="ja-JP" sz="12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ja-JP" altLang="en-US" sz="1200" dirty="0">
                <a:latin typeface="Consolas" pitchFamily="49" charset="0"/>
                <a:cs typeface="Consolas" pitchFamily="49" charset="0"/>
              </a:rPr>
              <a:t>押した</a:t>
            </a:r>
            <a:endParaRPr lang="en-US" altLang="ja-JP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429562" y="2777854"/>
            <a:ext cx="114243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KeyDown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直線矢印コネクタ 54"/>
          <p:cNvCxnSpPr>
            <a:stCxn id="5" idx="2"/>
            <a:endCxn id="38" idx="0"/>
          </p:cNvCxnSpPr>
          <p:nvPr/>
        </p:nvCxnSpPr>
        <p:spPr>
          <a:xfrm>
            <a:off x="2119738" y="2465381"/>
            <a:ext cx="0" cy="24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905556" y="2684391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cxnSp>
        <p:nvCxnSpPr>
          <p:cNvPr id="42" name="図形 62"/>
          <p:cNvCxnSpPr>
            <a:stCxn id="38" idx="3"/>
            <a:endCxn id="39" idx="1"/>
          </p:cNvCxnSpPr>
          <p:nvPr/>
        </p:nvCxnSpPr>
        <p:spPr>
          <a:xfrm>
            <a:off x="2976994" y="2920730"/>
            <a:ext cx="45256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フローチャート : 判断 43"/>
          <p:cNvSpPr/>
          <p:nvPr/>
        </p:nvSpPr>
        <p:spPr>
          <a:xfrm>
            <a:off x="1262482" y="3381804"/>
            <a:ext cx="1714512" cy="42862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Consolas" pitchFamily="49" charset="0"/>
                <a:cs typeface="Consolas" pitchFamily="49" charset="0"/>
              </a:rPr>
              <a:t>キーを</a:t>
            </a:r>
            <a:endParaRPr lang="en-US" altLang="ja-JP" sz="12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kumimoji="1" lang="ja-JP" altLang="en-US" sz="1200" dirty="0">
                <a:latin typeface="Consolas" pitchFamily="49" charset="0"/>
                <a:cs typeface="Consolas" pitchFamily="49" charset="0"/>
              </a:rPr>
              <a:t>離した</a:t>
            </a:r>
            <a:endParaRPr kumimoji="1" lang="en-US" altLang="ja-JP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429562" y="3453242"/>
            <a:ext cx="114243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KeyUp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直線矢印コネクタ 54"/>
          <p:cNvCxnSpPr>
            <a:stCxn id="38" idx="2"/>
            <a:endCxn id="44" idx="0"/>
          </p:cNvCxnSpPr>
          <p:nvPr/>
        </p:nvCxnSpPr>
        <p:spPr>
          <a:xfrm>
            <a:off x="2119738" y="3135044"/>
            <a:ext cx="0" cy="24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905556" y="3359779"/>
            <a:ext cx="4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Yes</a:t>
            </a:r>
            <a:endParaRPr kumimoji="1" lang="ja-JP" altLang="en-US" sz="1400" dirty="0"/>
          </a:p>
        </p:txBody>
      </p:sp>
      <p:cxnSp>
        <p:nvCxnSpPr>
          <p:cNvPr id="48" name="図形 62"/>
          <p:cNvCxnSpPr>
            <a:stCxn id="44" idx="3"/>
            <a:endCxn id="45" idx="1"/>
          </p:cNvCxnSpPr>
          <p:nvPr/>
        </p:nvCxnSpPr>
        <p:spPr>
          <a:xfrm>
            <a:off x="2976994" y="3596118"/>
            <a:ext cx="45256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​​コネクタ 65"/>
          <p:cNvCxnSpPr>
            <a:stCxn id="45" idx="3"/>
          </p:cNvCxnSpPr>
          <p:nvPr/>
        </p:nvCxnSpPr>
        <p:spPr>
          <a:xfrm>
            <a:off x="4572000" y="3596118"/>
            <a:ext cx="5040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283968" y="1979666"/>
            <a:ext cx="1584176" cy="5459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MessageBox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.Show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直線​​コネクタ 48"/>
          <p:cNvCxnSpPr>
            <a:stCxn id="39" idx="3"/>
          </p:cNvCxnSpPr>
          <p:nvPr/>
        </p:nvCxnSpPr>
        <p:spPr>
          <a:xfrm>
            <a:off x="4572000" y="2920730"/>
            <a:ext cx="5040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5"/>
          <p:cNvCxnSpPr/>
          <p:nvPr/>
        </p:nvCxnSpPr>
        <p:spPr>
          <a:xfrm>
            <a:off x="2119738" y="3810432"/>
            <a:ext cx="0" cy="2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5"/>
          <p:cNvCxnSpPr/>
          <p:nvPr/>
        </p:nvCxnSpPr>
        <p:spPr>
          <a:xfrm flipH="1">
            <a:off x="2115401" y="4238981"/>
            <a:ext cx="4337" cy="270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 rot="5400000">
            <a:off x="1917270" y="4045114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・・・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0918410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kumimoji="1" sz="1000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194</Words>
  <Application>Microsoft Office PowerPoint</Application>
  <PresentationFormat>画面に合わせる (4:3)</PresentationFormat>
  <Paragraphs>111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Shirakawa Lab.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iwanaga</cp:lastModifiedBy>
  <cp:revision>194</cp:revision>
  <dcterms:created xsi:type="dcterms:W3CDTF">2002-08-05T12:08:03Z</dcterms:created>
  <dcterms:modified xsi:type="dcterms:W3CDTF">2012-01-28T13:33:45Z</dcterms:modified>
</cp:coreProperties>
</file>