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5" r:id="rId2"/>
    <p:sldId id="297" r:id="rId3"/>
    <p:sldId id="256" r:id="rId4"/>
    <p:sldId id="284" r:id="rId5"/>
    <p:sldId id="283" r:id="rId6"/>
    <p:sldId id="285" r:id="rId7"/>
    <p:sldId id="267" r:id="rId8"/>
    <p:sldId id="269" r:id="rId9"/>
    <p:sldId id="275" r:id="rId10"/>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はじめに" id="{3303B35E-B422-44C0-BF5D-74B2A529D35A}">
          <p14:sldIdLst>
            <p14:sldId id="315"/>
          </p14:sldIdLst>
        </p14:section>
        <p14:section name="OOP" id="{8F6D4AFE-9B57-4FA5-BB53-882897676197}">
          <p14:sldIdLst>
            <p14:sldId id="297"/>
            <p14:sldId id="256"/>
            <p14:sldId id="284"/>
            <p14:sldId id="283"/>
            <p14:sldId id="285"/>
            <p14:sldId id="267"/>
            <p14:sldId id="269"/>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91AF"/>
    <a:srgbClr val="0000C0"/>
    <a:srgbClr val="C0C0C0"/>
    <a:srgbClr val="C8C8C8"/>
    <a:srgbClr val="99FF99"/>
    <a:srgbClr val="99FFCC"/>
    <a:srgbClr val="CCFFCC"/>
    <a:srgbClr val="FFC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9498" autoAdjust="0"/>
  </p:normalViewPr>
  <p:slideViewPr>
    <p:cSldViewPr>
      <p:cViewPr>
        <p:scale>
          <a:sx n="100" d="100"/>
          <a:sy n="100" d="100"/>
        </p:scale>
        <p:origin x="-1056"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9D1E5-FBD6-4546-B00C-BF95ECF45ABD}" type="datetimeFigureOut">
              <a:rPr kumimoji="1" lang="ja-JP" altLang="en-US" smtClean="0"/>
              <a:t>2012/1/28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86C74-EA0D-48B1-A951-673B2293C94B}" type="slidenum">
              <a:rPr kumimoji="1" lang="ja-JP" altLang="en-US" smtClean="0"/>
              <a:t>‹#›</a:t>
            </a:fld>
            <a:endParaRPr kumimoji="1" lang="ja-JP" altLang="en-US"/>
          </a:p>
        </p:txBody>
      </p:sp>
    </p:spTree>
    <p:extLst>
      <p:ext uri="{BB962C8B-B14F-4D97-AF65-F5344CB8AC3E}">
        <p14:creationId xmlns:p14="http://schemas.microsoft.com/office/powerpoint/2010/main" val="89885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74B4990-1FA3-4E42-B61A-E72485A310FF}" type="slidenum">
              <a:rPr lang="en-US" altLang="ja-JP"/>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64C1BEA-8A4F-4FBC-943D-5FFDA8A1DE06}" type="slidenum">
              <a:rPr lang="en-US" altLang="ja-JP"/>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0AA5F407-3268-486E-B8E7-18739F37E45D}" type="slidenum">
              <a:rPr lang="en-US" altLang="ja-JP"/>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DC96134-DDAF-4511-9EA3-F540777A6C9C}" type="slidenum">
              <a:rPr lang="en-US" altLang="ja-JP"/>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91FF713-6F62-45F0-AD68-C36C64CFBDCF}" type="slidenum">
              <a:rPr lang="en-US" altLang="ja-JP"/>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B484F851-6D9F-4B0D-926D-219FB6189667}" type="slidenum">
              <a:rPr lang="en-US" altLang="ja-JP"/>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dirty="0"/>
          </a:p>
        </p:txBody>
      </p:sp>
      <p:sp>
        <p:nvSpPr>
          <p:cNvPr id="8" name="フッター プレースホルダ 7"/>
          <p:cNvSpPr>
            <a:spLocks noGrp="1"/>
          </p:cNvSpPr>
          <p:nvPr>
            <p:ph type="ftr" sz="quarter" idx="11"/>
          </p:nvPr>
        </p:nvSpPr>
        <p:spPr/>
        <p:txBody>
          <a:bodyPr/>
          <a:lstStyle>
            <a:lvl1pPr>
              <a:defRPr/>
            </a:lvl1pPr>
          </a:lstStyle>
          <a:p>
            <a:endParaRPr lang="en-US" altLang="ja-JP" dirty="0"/>
          </a:p>
        </p:txBody>
      </p:sp>
      <p:sp>
        <p:nvSpPr>
          <p:cNvPr id="9" name="スライド番号プレースホルダ 8"/>
          <p:cNvSpPr>
            <a:spLocks noGrp="1"/>
          </p:cNvSpPr>
          <p:nvPr>
            <p:ph type="sldNum" sz="quarter" idx="12"/>
          </p:nvPr>
        </p:nvSpPr>
        <p:spPr/>
        <p:txBody>
          <a:bodyPr/>
          <a:lstStyle>
            <a:lvl1pPr>
              <a:defRPr/>
            </a:lvl1pPr>
          </a:lstStyle>
          <a:p>
            <a:fld id="{991184B6-5269-40EB-B755-F8BB960EB32A}" type="slidenum">
              <a:rPr lang="en-US" altLang="ja-JP"/>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dirty="0"/>
          </a:p>
        </p:txBody>
      </p:sp>
      <p:sp>
        <p:nvSpPr>
          <p:cNvPr id="4" name="フッター プレースホルダ 3"/>
          <p:cNvSpPr>
            <a:spLocks noGrp="1"/>
          </p:cNvSpPr>
          <p:nvPr>
            <p:ph type="ftr" sz="quarter" idx="11"/>
          </p:nvPr>
        </p:nvSpPr>
        <p:spPr/>
        <p:txBody>
          <a:bodyPr/>
          <a:lstStyle>
            <a:lvl1pPr>
              <a:defRPr/>
            </a:lvl1pPr>
          </a:lstStyle>
          <a:p>
            <a:endParaRPr lang="en-US" altLang="ja-JP" dirty="0"/>
          </a:p>
        </p:txBody>
      </p:sp>
      <p:sp>
        <p:nvSpPr>
          <p:cNvPr id="5" name="スライド番号プレースホルダ 4"/>
          <p:cNvSpPr>
            <a:spLocks noGrp="1"/>
          </p:cNvSpPr>
          <p:nvPr>
            <p:ph type="sldNum" sz="quarter" idx="12"/>
          </p:nvPr>
        </p:nvSpPr>
        <p:spPr/>
        <p:txBody>
          <a:bodyPr/>
          <a:lstStyle>
            <a:lvl1pPr>
              <a:defRPr/>
            </a:lvl1pPr>
          </a:lstStyle>
          <a:p>
            <a:fld id="{B8043A2B-6ECD-46CE-A0AE-E38537B2E3F2}" type="slidenum">
              <a:rPr lang="en-US" altLang="ja-JP"/>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dirty="0"/>
          </a:p>
        </p:txBody>
      </p:sp>
      <p:sp>
        <p:nvSpPr>
          <p:cNvPr id="3" name="フッター プレースホルダ 2"/>
          <p:cNvSpPr>
            <a:spLocks noGrp="1"/>
          </p:cNvSpPr>
          <p:nvPr>
            <p:ph type="ftr" sz="quarter" idx="11"/>
          </p:nvPr>
        </p:nvSpPr>
        <p:spPr/>
        <p:txBody>
          <a:bodyPr/>
          <a:lstStyle>
            <a:lvl1pPr>
              <a:defRPr/>
            </a:lvl1pPr>
          </a:lstStyle>
          <a:p>
            <a:endParaRPr lang="en-US" altLang="ja-JP" dirty="0"/>
          </a:p>
        </p:txBody>
      </p:sp>
      <p:sp>
        <p:nvSpPr>
          <p:cNvPr id="4" name="スライド番号プレースホルダ 3"/>
          <p:cNvSpPr>
            <a:spLocks noGrp="1"/>
          </p:cNvSpPr>
          <p:nvPr>
            <p:ph type="sldNum" sz="quarter" idx="12"/>
          </p:nvPr>
        </p:nvSpPr>
        <p:spPr/>
        <p:txBody>
          <a:bodyPr/>
          <a:lstStyle>
            <a:lvl1pPr>
              <a:defRPr/>
            </a:lvl1pPr>
          </a:lstStyle>
          <a:p>
            <a:fld id="{90E99152-6C88-45DF-953A-44E9E56DF0D8}" type="slidenum">
              <a:rPr lang="en-US" altLang="ja-JP"/>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CDA58F1C-90F9-44B0-B3A0-07E6F2552FE1}" type="slidenum">
              <a:rPr lang="en-US" altLang="ja-JP"/>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5DB2A719-8695-469B-AC3A-703D4776B5F4}" type="slidenum">
              <a:rPr lang="en-US" altLang="ja-JP"/>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ja-JP"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ja-JP"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B89A670-35F3-461D-AF47-320D54170DD1}"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pitchFamily="50" charset="-128"/>
        </a:defRPr>
      </a:lvl2pPr>
      <a:lvl3pPr algn="ctr" rtl="0" fontAlgn="base">
        <a:spcBef>
          <a:spcPct val="0"/>
        </a:spcBef>
        <a:spcAft>
          <a:spcPct val="0"/>
        </a:spcAft>
        <a:defRPr kumimoji="1" sz="4400">
          <a:solidFill>
            <a:schemeClr val="tx2"/>
          </a:solidFill>
          <a:latin typeface="Arial" charset="0"/>
          <a:ea typeface="ＭＳ Ｐゴシック" pitchFamily="50" charset="-128"/>
        </a:defRPr>
      </a:lvl3pPr>
      <a:lvl4pPr algn="ctr" rtl="0" fontAlgn="base">
        <a:spcBef>
          <a:spcPct val="0"/>
        </a:spcBef>
        <a:spcAft>
          <a:spcPct val="0"/>
        </a:spcAft>
        <a:defRPr kumimoji="1" sz="4400">
          <a:solidFill>
            <a:schemeClr val="tx2"/>
          </a:solidFill>
          <a:latin typeface="Arial" charset="0"/>
          <a:ea typeface="ＭＳ Ｐゴシック" pitchFamily="50" charset="-128"/>
        </a:defRPr>
      </a:lvl4pPr>
      <a:lvl5pPr algn="ctr" rtl="0" fontAlgn="base">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1.xml"/><Relationship Id="rId5" Type="http://schemas.openxmlformats.org/officeDocument/2006/relationships/image" Target="../media/image13.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6920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1857356" y="2357430"/>
            <a:ext cx="2428892" cy="1214446"/>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角丸四角形 29"/>
          <p:cNvSpPr/>
          <p:nvPr/>
        </p:nvSpPr>
        <p:spPr>
          <a:xfrm>
            <a:off x="4714876" y="2357430"/>
            <a:ext cx="2428892" cy="1214446"/>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8" name="角丸四角形 27"/>
          <p:cNvSpPr/>
          <p:nvPr/>
        </p:nvSpPr>
        <p:spPr>
          <a:xfrm>
            <a:off x="3286116" y="1071546"/>
            <a:ext cx="2428892" cy="642942"/>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 name="Text Box 6"/>
          <p:cNvSpPr txBox="1">
            <a:spLocks noChangeArrowheads="1"/>
          </p:cNvSpPr>
          <p:nvPr/>
        </p:nvSpPr>
        <p:spPr bwMode="auto">
          <a:xfrm>
            <a:off x="3349624" y="1135057"/>
            <a:ext cx="442429" cy="184666"/>
          </a:xfrm>
          <a:prstGeom prst="rect">
            <a:avLst/>
          </a:prstGeom>
          <a:noFill/>
          <a:ln w="9525" algn="ctr">
            <a:noFill/>
            <a:miter lim="800000"/>
            <a:headEnd/>
            <a:tailEnd/>
          </a:ln>
          <a:effectLst/>
        </p:spPr>
        <p:txBody>
          <a:bodyPr wrap="none" lIns="0" tIns="0" rIns="0" bIns="0">
            <a:spAutoFit/>
          </a:bodyPr>
          <a:lstStyle/>
          <a:p>
            <a:r>
              <a:rPr lang="en-US" altLang="ja-JP" sz="1200" dirty="0" smtClean="0"/>
              <a:t>Shape</a:t>
            </a:r>
            <a:endParaRPr lang="ja-JP" altLang="en-US" sz="1200" dirty="0"/>
          </a:p>
        </p:txBody>
      </p:sp>
      <p:sp>
        <p:nvSpPr>
          <p:cNvPr id="5" name="Text Box 10"/>
          <p:cNvSpPr txBox="1">
            <a:spLocks noChangeArrowheads="1"/>
          </p:cNvSpPr>
          <p:nvPr/>
        </p:nvSpPr>
        <p:spPr bwMode="auto">
          <a:xfrm>
            <a:off x="3349624" y="1458384"/>
            <a:ext cx="2293946" cy="184666"/>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abstract</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endParaRPr lang="ja-JP" altLang="en-US" sz="1200" dirty="0">
              <a:latin typeface="Consolas" pitchFamily="49" charset="0"/>
              <a:cs typeface="Consolas" pitchFamily="49" charset="0"/>
            </a:endParaRPr>
          </a:p>
        </p:txBody>
      </p:sp>
      <p:cxnSp>
        <p:nvCxnSpPr>
          <p:cNvPr id="7" name="直線コネクタ 6"/>
          <p:cNvCxnSpPr/>
          <p:nvPr/>
        </p:nvCxnSpPr>
        <p:spPr>
          <a:xfrm>
            <a:off x="3286116" y="1357298"/>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286116" y="1428736"/>
            <a:ext cx="2428892" cy="0"/>
          </a:xfrm>
          <a:prstGeom prst="line">
            <a:avLst/>
          </a:prstGeom>
        </p:spPr>
        <p:style>
          <a:lnRef idx="1">
            <a:schemeClr val="dk1"/>
          </a:lnRef>
          <a:fillRef idx="0">
            <a:schemeClr val="dk1"/>
          </a:fillRef>
          <a:effectRef idx="0">
            <a:schemeClr val="dk1"/>
          </a:effectRef>
          <a:fontRef idx="minor">
            <a:schemeClr val="tx1"/>
          </a:fontRef>
        </p:style>
      </p:cxnSp>
      <p:sp>
        <p:nvSpPr>
          <p:cNvPr id="12" name="Text Box 6"/>
          <p:cNvSpPr txBox="1">
            <a:spLocks noChangeArrowheads="1"/>
          </p:cNvSpPr>
          <p:nvPr/>
        </p:nvSpPr>
        <p:spPr bwMode="auto">
          <a:xfrm>
            <a:off x="1920864" y="2420941"/>
            <a:ext cx="689291" cy="184666"/>
          </a:xfrm>
          <a:prstGeom prst="rect">
            <a:avLst/>
          </a:prstGeom>
          <a:noFill/>
          <a:ln w="9525" algn="ctr">
            <a:noFill/>
            <a:miter lim="800000"/>
            <a:headEnd/>
            <a:tailEnd/>
          </a:ln>
          <a:effectLst/>
        </p:spPr>
        <p:txBody>
          <a:bodyPr wrap="none" lIns="0" tIns="0" rIns="0" bIns="0">
            <a:spAutoFit/>
          </a:bodyPr>
          <a:lstStyle/>
          <a:p>
            <a:r>
              <a:rPr lang="en-US" altLang="ja-JP" sz="1200" dirty="0" smtClean="0"/>
              <a:t>Rectangle</a:t>
            </a:r>
            <a:endParaRPr lang="ja-JP" altLang="en-US" sz="1200" dirty="0"/>
          </a:p>
        </p:txBody>
      </p:sp>
      <p:sp>
        <p:nvSpPr>
          <p:cNvPr id="13" name="Text Box 10"/>
          <p:cNvSpPr txBox="1">
            <a:spLocks noChangeArrowheads="1"/>
          </p:cNvSpPr>
          <p:nvPr/>
        </p:nvSpPr>
        <p:spPr bwMode="auto">
          <a:xfrm>
            <a:off x="1920864" y="2744268"/>
            <a:ext cx="2293946" cy="738664"/>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override</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p>
          <a:p>
            <a:r>
              <a:rPr lang="en-US" altLang="ja-JP" sz="1200" dirty="0" smtClean="0">
                <a:latin typeface="Consolas" pitchFamily="49" charset="0"/>
                <a:cs typeface="Consolas" pitchFamily="49" charset="0"/>
              </a:rPr>
              <a:t>{</a:t>
            </a:r>
          </a:p>
          <a:p>
            <a:pPr>
              <a:tabLst>
                <a:tab pos="266700" algn="l"/>
                <a:tab pos="628650" algn="l"/>
              </a:tabLst>
            </a:pP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return</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高さ </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幅</a:t>
            </a:r>
            <a:r>
              <a:rPr lang="en-US" altLang="ja-JP" sz="1200" dirty="0" smtClean="0">
                <a:latin typeface="Consolas" pitchFamily="49" charset="0"/>
                <a:cs typeface="Consolas" pitchFamily="49" charset="0"/>
              </a:rPr>
              <a:t>;</a:t>
            </a:r>
          </a:p>
          <a:p>
            <a:r>
              <a:rPr lang="en-US" altLang="ja-JP" sz="1200" dirty="0" smtClean="0">
                <a:latin typeface="Consolas" pitchFamily="49" charset="0"/>
                <a:cs typeface="Consolas" pitchFamily="49" charset="0"/>
              </a:rPr>
              <a:t>}</a:t>
            </a:r>
            <a:endParaRPr lang="ja-JP" altLang="en-US" sz="1200" dirty="0">
              <a:latin typeface="Consolas" pitchFamily="49" charset="0"/>
              <a:cs typeface="Consolas" pitchFamily="49" charset="0"/>
            </a:endParaRPr>
          </a:p>
        </p:txBody>
      </p:sp>
      <p:cxnSp>
        <p:nvCxnSpPr>
          <p:cNvPr id="14" name="直線コネクタ 13"/>
          <p:cNvCxnSpPr/>
          <p:nvPr/>
        </p:nvCxnSpPr>
        <p:spPr>
          <a:xfrm>
            <a:off x="1857356" y="2643182"/>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1857356" y="2714620"/>
            <a:ext cx="2428892" cy="0"/>
          </a:xfrm>
          <a:prstGeom prst="line">
            <a:avLst/>
          </a:prstGeom>
        </p:spPr>
        <p:style>
          <a:lnRef idx="1">
            <a:schemeClr val="dk1"/>
          </a:lnRef>
          <a:fillRef idx="0">
            <a:schemeClr val="dk1"/>
          </a:fillRef>
          <a:effectRef idx="0">
            <a:schemeClr val="dk1"/>
          </a:effectRef>
          <a:fontRef idx="minor">
            <a:schemeClr val="tx1"/>
          </a:fontRef>
        </p:style>
      </p:cxnSp>
      <p:sp>
        <p:nvSpPr>
          <p:cNvPr id="17" name="Text Box 6"/>
          <p:cNvSpPr txBox="1">
            <a:spLocks noChangeArrowheads="1"/>
          </p:cNvSpPr>
          <p:nvPr/>
        </p:nvSpPr>
        <p:spPr bwMode="auto">
          <a:xfrm>
            <a:off x="4778384" y="2420941"/>
            <a:ext cx="391133" cy="184666"/>
          </a:xfrm>
          <a:prstGeom prst="rect">
            <a:avLst/>
          </a:prstGeom>
          <a:noFill/>
          <a:ln w="9525" algn="ctr">
            <a:noFill/>
            <a:miter lim="800000"/>
            <a:headEnd/>
            <a:tailEnd/>
          </a:ln>
          <a:effectLst/>
        </p:spPr>
        <p:txBody>
          <a:bodyPr wrap="none" lIns="0" tIns="0" rIns="0" bIns="0">
            <a:spAutoFit/>
          </a:bodyPr>
          <a:lstStyle/>
          <a:p>
            <a:r>
              <a:rPr lang="en-US" altLang="ja-JP" sz="1200" dirty="0" smtClean="0"/>
              <a:t>Circle</a:t>
            </a:r>
            <a:endParaRPr lang="ja-JP" altLang="en-US" sz="1200" dirty="0"/>
          </a:p>
        </p:txBody>
      </p:sp>
      <p:sp>
        <p:nvSpPr>
          <p:cNvPr id="18" name="Text Box 10"/>
          <p:cNvSpPr txBox="1">
            <a:spLocks noChangeArrowheads="1"/>
          </p:cNvSpPr>
          <p:nvPr/>
        </p:nvSpPr>
        <p:spPr bwMode="auto">
          <a:xfrm>
            <a:off x="4778384" y="2744268"/>
            <a:ext cx="2293946" cy="738664"/>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override</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p>
          <a:p>
            <a:r>
              <a:rPr lang="en-US" altLang="ja-JP" sz="1200" dirty="0" smtClean="0">
                <a:latin typeface="Consolas" pitchFamily="49" charset="0"/>
                <a:cs typeface="Consolas" pitchFamily="49" charset="0"/>
              </a:rPr>
              <a:t>{</a:t>
            </a:r>
          </a:p>
          <a:p>
            <a:pPr>
              <a:tabLst>
                <a:tab pos="266700" algn="l"/>
                <a:tab pos="628650" algn="l"/>
              </a:tabLst>
            </a:pP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return</a:t>
            </a:r>
            <a:r>
              <a:rPr lang="en-US" altLang="ja-JP" sz="1200" dirty="0" smtClean="0">
                <a:latin typeface="Consolas" pitchFamily="49" charset="0"/>
                <a:cs typeface="Consolas" pitchFamily="49" charset="0"/>
              </a:rPr>
              <a:t> π</a:t>
            </a:r>
            <a:r>
              <a:rPr lang="ja-JP" altLang="en-US" sz="1200" dirty="0" smtClean="0">
                <a:latin typeface="Consolas" pitchFamily="49" charset="0"/>
                <a:cs typeface="Consolas" pitchFamily="49" charset="0"/>
              </a:rPr>
              <a:t> </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半径 * 半径</a:t>
            </a:r>
            <a:r>
              <a:rPr lang="en-US" altLang="ja-JP" sz="1200" dirty="0" smtClean="0">
                <a:latin typeface="Consolas" pitchFamily="49" charset="0"/>
                <a:cs typeface="Consolas" pitchFamily="49" charset="0"/>
              </a:rPr>
              <a:t>;</a:t>
            </a:r>
          </a:p>
          <a:p>
            <a:r>
              <a:rPr lang="en-US" altLang="ja-JP" sz="1200" dirty="0" smtClean="0">
                <a:latin typeface="Consolas" pitchFamily="49" charset="0"/>
                <a:cs typeface="Consolas" pitchFamily="49" charset="0"/>
              </a:rPr>
              <a:t>}</a:t>
            </a:r>
            <a:endParaRPr lang="ja-JP" altLang="en-US" sz="1200" dirty="0">
              <a:latin typeface="Consolas" pitchFamily="49" charset="0"/>
              <a:cs typeface="Consolas" pitchFamily="49" charset="0"/>
            </a:endParaRPr>
          </a:p>
        </p:txBody>
      </p:sp>
      <p:cxnSp>
        <p:nvCxnSpPr>
          <p:cNvPr id="19" name="直線コネクタ 18"/>
          <p:cNvCxnSpPr/>
          <p:nvPr/>
        </p:nvCxnSpPr>
        <p:spPr>
          <a:xfrm>
            <a:off x="4714876" y="2643182"/>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4714876" y="2714620"/>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22" name="カギ線コネクタ 21"/>
          <p:cNvCxnSpPr>
            <a:stCxn id="29" idx="0"/>
            <a:endCxn id="28" idx="2"/>
          </p:cNvCxnSpPr>
          <p:nvPr/>
        </p:nvCxnSpPr>
        <p:spPr>
          <a:xfrm rot="5400000" flipH="1" flipV="1">
            <a:off x="3464711" y="1321579"/>
            <a:ext cx="642942" cy="1428760"/>
          </a:xfrm>
          <a:prstGeom prst="bentConnector3">
            <a:avLst>
              <a:gd name="adj1" fmla="val 50000"/>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4" name="カギ線コネクタ 23"/>
          <p:cNvCxnSpPr>
            <a:stCxn id="30" idx="0"/>
            <a:endCxn id="28" idx="2"/>
          </p:cNvCxnSpPr>
          <p:nvPr/>
        </p:nvCxnSpPr>
        <p:spPr>
          <a:xfrm rot="16200000" flipV="1">
            <a:off x="4893471" y="1321579"/>
            <a:ext cx="642942" cy="1428760"/>
          </a:xfrm>
          <a:prstGeom prst="bentConnector3">
            <a:avLst>
              <a:gd name="adj1" fmla="val 50000"/>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3" name="二等辺三角形 22"/>
          <p:cNvSpPr/>
          <p:nvPr/>
        </p:nvSpPr>
        <p:spPr>
          <a:xfrm>
            <a:off x="4357686" y="1714488"/>
            <a:ext cx="285752" cy="142876"/>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4"/>
          <p:cNvSpPr>
            <a:spLocks noChangeArrowheads="1"/>
          </p:cNvSpPr>
          <p:nvPr/>
        </p:nvSpPr>
        <p:spPr bwMode="auto">
          <a:xfrm>
            <a:off x="3214678" y="2571744"/>
            <a:ext cx="1285884" cy="150019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53" name="Text Box 5"/>
          <p:cNvSpPr txBox="1">
            <a:spLocks noChangeArrowheads="1"/>
          </p:cNvSpPr>
          <p:nvPr/>
        </p:nvSpPr>
        <p:spPr bwMode="auto">
          <a:xfrm>
            <a:off x="3500430" y="2643182"/>
            <a:ext cx="488669" cy="275369"/>
          </a:xfrm>
          <a:prstGeom prst="rect">
            <a:avLst/>
          </a:prstGeom>
          <a:noFill/>
          <a:ln w="9525">
            <a:noFill/>
            <a:miter lim="800000"/>
            <a:headEnd/>
            <a:tailEnd/>
          </a:ln>
          <a:effectLst/>
        </p:spPr>
        <p:txBody>
          <a:bodyPr wrap="none">
            <a:spAutoFit/>
          </a:bodyPr>
          <a:lstStyle/>
          <a:p>
            <a:r>
              <a:rPr lang="ja-JP" altLang="en-US" sz="1200" dirty="0"/>
              <a:t>人間</a:t>
            </a:r>
          </a:p>
        </p:txBody>
      </p:sp>
      <p:sp>
        <p:nvSpPr>
          <p:cNvPr id="2054" name="Oval 6"/>
          <p:cNvSpPr>
            <a:spLocks noChangeArrowheads="1"/>
          </p:cNvSpPr>
          <p:nvPr/>
        </p:nvSpPr>
        <p:spPr bwMode="auto">
          <a:xfrm>
            <a:off x="3497194" y="3081525"/>
            <a:ext cx="736796" cy="490351"/>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55" name="Text Box 7"/>
          <p:cNvSpPr txBox="1">
            <a:spLocks noChangeArrowheads="1"/>
          </p:cNvSpPr>
          <p:nvPr/>
        </p:nvSpPr>
        <p:spPr bwMode="auto">
          <a:xfrm>
            <a:off x="3643306" y="3143248"/>
            <a:ext cx="489752" cy="275369"/>
          </a:xfrm>
          <a:prstGeom prst="rect">
            <a:avLst/>
          </a:prstGeom>
          <a:noFill/>
          <a:ln w="9525">
            <a:noFill/>
            <a:miter lim="800000"/>
            <a:headEnd/>
            <a:tailEnd/>
          </a:ln>
          <a:effectLst/>
        </p:spPr>
        <p:txBody>
          <a:bodyPr wrap="none">
            <a:spAutoFit/>
          </a:bodyPr>
          <a:lstStyle/>
          <a:p>
            <a:r>
              <a:rPr lang="ja-JP" altLang="en-US" sz="1200" dirty="0"/>
              <a:t>学生</a:t>
            </a:r>
          </a:p>
        </p:txBody>
      </p:sp>
      <p:sp>
        <p:nvSpPr>
          <p:cNvPr id="2057" name="AutoShape 9"/>
          <p:cNvSpPr>
            <a:spLocks noChangeArrowheads="1"/>
          </p:cNvSpPr>
          <p:nvPr/>
        </p:nvSpPr>
        <p:spPr bwMode="auto">
          <a:xfrm>
            <a:off x="4572000" y="2571744"/>
            <a:ext cx="928693" cy="285752"/>
          </a:xfrm>
          <a:prstGeom prst="wedgeRoundRectCallout">
            <a:avLst>
              <a:gd name="adj1" fmla="val -112183"/>
              <a:gd name="adj2" fmla="val 28735"/>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a:t>基底クラス</a:t>
            </a:r>
          </a:p>
        </p:txBody>
      </p:sp>
      <p:sp>
        <p:nvSpPr>
          <p:cNvPr id="2058" name="AutoShape 10"/>
          <p:cNvSpPr>
            <a:spLocks noChangeArrowheads="1"/>
          </p:cNvSpPr>
          <p:nvPr/>
        </p:nvSpPr>
        <p:spPr bwMode="auto">
          <a:xfrm>
            <a:off x="4572000" y="3071810"/>
            <a:ext cx="962025" cy="285752"/>
          </a:xfrm>
          <a:prstGeom prst="wedgeRoundRectCallout">
            <a:avLst>
              <a:gd name="adj1" fmla="val -99724"/>
              <a:gd name="adj2" fmla="val 3018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a:t>派生クラス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4"/>
          <p:cNvSpPr>
            <a:spLocks noChangeArrowheads="1"/>
          </p:cNvSpPr>
          <p:nvPr/>
        </p:nvSpPr>
        <p:spPr bwMode="auto">
          <a:xfrm>
            <a:off x="3071802" y="2714620"/>
            <a:ext cx="1285884" cy="150019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53" name="Text Box 5"/>
          <p:cNvSpPr txBox="1">
            <a:spLocks noChangeArrowheads="1"/>
          </p:cNvSpPr>
          <p:nvPr/>
        </p:nvSpPr>
        <p:spPr bwMode="auto">
          <a:xfrm>
            <a:off x="3357554" y="2786058"/>
            <a:ext cx="488669" cy="275369"/>
          </a:xfrm>
          <a:prstGeom prst="rect">
            <a:avLst/>
          </a:prstGeom>
          <a:noFill/>
          <a:ln w="9525">
            <a:noFill/>
            <a:miter lim="800000"/>
            <a:headEnd/>
            <a:tailEnd/>
          </a:ln>
          <a:effectLst/>
        </p:spPr>
        <p:txBody>
          <a:bodyPr wrap="none">
            <a:spAutoFit/>
          </a:bodyPr>
          <a:lstStyle/>
          <a:p>
            <a:r>
              <a:rPr lang="ja-JP" altLang="en-US" sz="1200" dirty="0"/>
              <a:t>人間</a:t>
            </a:r>
          </a:p>
        </p:txBody>
      </p:sp>
      <p:sp>
        <p:nvSpPr>
          <p:cNvPr id="2054" name="Oval 6"/>
          <p:cNvSpPr>
            <a:spLocks noChangeArrowheads="1"/>
          </p:cNvSpPr>
          <p:nvPr/>
        </p:nvSpPr>
        <p:spPr bwMode="auto">
          <a:xfrm>
            <a:off x="3354318" y="3224401"/>
            <a:ext cx="736796" cy="490351"/>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55" name="Text Box 7"/>
          <p:cNvSpPr txBox="1">
            <a:spLocks noChangeArrowheads="1"/>
          </p:cNvSpPr>
          <p:nvPr/>
        </p:nvSpPr>
        <p:spPr bwMode="auto">
          <a:xfrm>
            <a:off x="3500430" y="3286124"/>
            <a:ext cx="489752" cy="275369"/>
          </a:xfrm>
          <a:prstGeom prst="rect">
            <a:avLst/>
          </a:prstGeom>
          <a:noFill/>
          <a:ln w="9525">
            <a:noFill/>
            <a:miter lim="800000"/>
            <a:headEnd/>
            <a:tailEnd/>
          </a:ln>
          <a:effectLst/>
        </p:spPr>
        <p:txBody>
          <a:bodyPr wrap="none">
            <a:spAutoFit/>
          </a:bodyPr>
          <a:lstStyle/>
          <a:p>
            <a:r>
              <a:rPr lang="ja-JP" altLang="en-US" sz="1200" dirty="0"/>
              <a:t>学生</a:t>
            </a:r>
          </a:p>
        </p:txBody>
      </p:sp>
      <p:sp>
        <p:nvSpPr>
          <p:cNvPr id="2057" name="AutoShape 9"/>
          <p:cNvSpPr>
            <a:spLocks noChangeArrowheads="1"/>
          </p:cNvSpPr>
          <p:nvPr/>
        </p:nvSpPr>
        <p:spPr bwMode="auto">
          <a:xfrm>
            <a:off x="2357422" y="3000372"/>
            <a:ext cx="571503" cy="285752"/>
          </a:xfrm>
          <a:prstGeom prst="wedgeRoundRectCallout">
            <a:avLst>
              <a:gd name="adj1" fmla="val -112183"/>
              <a:gd name="adj2" fmla="val 28735"/>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smtClean="0"/>
              <a:t>継承</a:t>
            </a:r>
            <a:endParaRPr lang="ja-JP" altLang="en-US" sz="1200" dirty="0"/>
          </a:p>
        </p:txBody>
      </p:sp>
      <p:sp>
        <p:nvSpPr>
          <p:cNvPr id="2058" name="AutoShape 10"/>
          <p:cNvSpPr>
            <a:spLocks noChangeArrowheads="1"/>
          </p:cNvSpPr>
          <p:nvPr/>
        </p:nvSpPr>
        <p:spPr bwMode="auto">
          <a:xfrm>
            <a:off x="3000364" y="2285992"/>
            <a:ext cx="1285884" cy="357190"/>
          </a:xfrm>
          <a:prstGeom prst="wedgeRoundRectCallout">
            <a:avLst>
              <a:gd name="adj1" fmla="val -19321"/>
              <a:gd name="adj2" fmla="val 11018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smtClean="0"/>
              <a:t>包含関係を持つ</a:t>
            </a:r>
            <a:endParaRPr lang="ja-JP" altLang="en-US" sz="1200" dirty="0"/>
          </a:p>
        </p:txBody>
      </p:sp>
      <p:sp>
        <p:nvSpPr>
          <p:cNvPr id="8" name="Rectangle 8"/>
          <p:cNvSpPr>
            <a:spLocks noChangeArrowheads="1"/>
          </p:cNvSpPr>
          <p:nvPr/>
        </p:nvSpPr>
        <p:spPr bwMode="auto">
          <a:xfrm>
            <a:off x="1214414" y="2071678"/>
            <a:ext cx="1571636" cy="7858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9" name="Text Box 9"/>
          <p:cNvSpPr txBox="1">
            <a:spLocks noChangeArrowheads="1"/>
          </p:cNvSpPr>
          <p:nvPr/>
        </p:nvSpPr>
        <p:spPr bwMode="auto">
          <a:xfrm>
            <a:off x="1296955" y="2101325"/>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人間</a:t>
            </a:r>
            <a:endParaRPr lang="ja-JP" altLang="en-US" sz="1200" dirty="0"/>
          </a:p>
        </p:txBody>
      </p:sp>
      <p:sp>
        <p:nvSpPr>
          <p:cNvPr id="10" name="Text Box 11"/>
          <p:cNvSpPr txBox="1">
            <a:spLocks noChangeArrowheads="1"/>
          </p:cNvSpPr>
          <p:nvPr/>
        </p:nvSpPr>
        <p:spPr bwMode="auto">
          <a:xfrm>
            <a:off x="1287430" y="238707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名前</a:t>
            </a:r>
            <a:endParaRPr lang="ja-JP" altLang="en-US" sz="1200" dirty="0"/>
          </a:p>
        </p:txBody>
      </p:sp>
      <p:sp>
        <p:nvSpPr>
          <p:cNvPr id="14" name="Text Box 16"/>
          <p:cNvSpPr txBox="1">
            <a:spLocks noChangeArrowheads="1"/>
          </p:cNvSpPr>
          <p:nvPr/>
        </p:nvSpPr>
        <p:spPr bwMode="auto">
          <a:xfrm>
            <a:off x="1285852" y="2571743"/>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年齢</a:t>
            </a:r>
            <a:endParaRPr lang="ja-JP" altLang="en-US" sz="1200" dirty="0"/>
          </a:p>
        </p:txBody>
      </p:sp>
      <p:cxnSp>
        <p:nvCxnSpPr>
          <p:cNvPr id="15" name="直線コネクタ 14"/>
          <p:cNvCxnSpPr/>
          <p:nvPr/>
        </p:nvCxnSpPr>
        <p:spPr>
          <a:xfrm>
            <a:off x="1225517" y="2357429"/>
            <a:ext cx="1560533"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線コネクタ 15"/>
          <p:cNvCxnSpPr/>
          <p:nvPr/>
        </p:nvCxnSpPr>
        <p:spPr>
          <a:xfrm>
            <a:off x="1225517" y="2786057"/>
            <a:ext cx="1560533" cy="1"/>
          </a:xfrm>
          <a:prstGeom prst="line">
            <a:avLst/>
          </a:prstGeom>
        </p:spPr>
        <p:style>
          <a:lnRef idx="1">
            <a:schemeClr val="accent2"/>
          </a:lnRef>
          <a:fillRef idx="0">
            <a:schemeClr val="accent2"/>
          </a:fillRef>
          <a:effectRef idx="0">
            <a:schemeClr val="accent2"/>
          </a:effectRef>
          <a:fontRef idx="minor">
            <a:schemeClr val="tx1"/>
          </a:fontRef>
        </p:style>
      </p:cxnSp>
      <p:sp>
        <p:nvSpPr>
          <p:cNvPr id="19" name="Rectangle 8"/>
          <p:cNvSpPr>
            <a:spLocks noChangeArrowheads="1"/>
          </p:cNvSpPr>
          <p:nvPr/>
        </p:nvSpPr>
        <p:spPr bwMode="auto">
          <a:xfrm>
            <a:off x="1214414" y="3429000"/>
            <a:ext cx="1571636" cy="78581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 name="Text Box 9"/>
          <p:cNvSpPr txBox="1">
            <a:spLocks noChangeArrowheads="1"/>
          </p:cNvSpPr>
          <p:nvPr/>
        </p:nvSpPr>
        <p:spPr bwMode="auto">
          <a:xfrm>
            <a:off x="1296955" y="345864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学生</a:t>
            </a:r>
            <a:endParaRPr lang="ja-JP" altLang="en-US" sz="1200" dirty="0"/>
          </a:p>
        </p:txBody>
      </p:sp>
      <p:sp>
        <p:nvSpPr>
          <p:cNvPr id="21" name="Text Box 11"/>
          <p:cNvSpPr txBox="1">
            <a:spLocks noChangeArrowheads="1"/>
          </p:cNvSpPr>
          <p:nvPr/>
        </p:nvSpPr>
        <p:spPr bwMode="auto">
          <a:xfrm>
            <a:off x="1287430" y="3744399"/>
            <a:ext cx="1449115" cy="184666"/>
          </a:xfrm>
          <a:prstGeom prst="rect">
            <a:avLst/>
          </a:prstGeom>
          <a:noFill/>
          <a:ln w="9525" algn="ctr">
            <a:noFill/>
            <a:miter lim="800000"/>
            <a:headEnd/>
            <a:tailEnd/>
          </a:ln>
          <a:effectLst/>
        </p:spPr>
        <p:txBody>
          <a:bodyPr wrap="none" lIns="0" tIns="0" rIns="0" bIns="0">
            <a:spAutoFit/>
          </a:bodyPr>
          <a:lstStyle/>
          <a:p>
            <a:r>
              <a:rPr lang="ja-JP" altLang="en-US" sz="1200" dirty="0" smtClean="0"/>
              <a:t>人間の性質に加えて、</a:t>
            </a:r>
            <a:endParaRPr lang="ja-JP" altLang="en-US" sz="1200" dirty="0"/>
          </a:p>
        </p:txBody>
      </p:sp>
      <p:sp>
        <p:nvSpPr>
          <p:cNvPr id="22" name="Text Box 16"/>
          <p:cNvSpPr txBox="1">
            <a:spLocks noChangeArrowheads="1"/>
          </p:cNvSpPr>
          <p:nvPr/>
        </p:nvSpPr>
        <p:spPr bwMode="auto">
          <a:xfrm>
            <a:off x="1285852" y="3929065"/>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学籍番号</a:t>
            </a:r>
            <a:endParaRPr lang="ja-JP" altLang="en-US" sz="1200" dirty="0"/>
          </a:p>
        </p:txBody>
      </p:sp>
      <p:cxnSp>
        <p:nvCxnSpPr>
          <p:cNvPr id="23" name="直線コネクタ 22"/>
          <p:cNvCxnSpPr/>
          <p:nvPr/>
        </p:nvCxnSpPr>
        <p:spPr>
          <a:xfrm>
            <a:off x="1225517" y="3714751"/>
            <a:ext cx="1560533" cy="1"/>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1225517" y="4143379"/>
            <a:ext cx="1560533" cy="1"/>
          </a:xfrm>
          <a:prstGeom prst="line">
            <a:avLst/>
          </a:prstGeom>
        </p:spPr>
        <p:style>
          <a:lnRef idx="1">
            <a:schemeClr val="dk1"/>
          </a:lnRef>
          <a:fillRef idx="0">
            <a:schemeClr val="dk1"/>
          </a:fillRef>
          <a:effectRef idx="0">
            <a:schemeClr val="dk1"/>
          </a:effectRef>
          <a:fontRef idx="minor">
            <a:schemeClr val="tx1"/>
          </a:fontRef>
        </p:style>
      </p:cxnSp>
      <p:cxnSp>
        <p:nvCxnSpPr>
          <p:cNvPr id="30" name="直線矢印コネクタ 29"/>
          <p:cNvCxnSpPr>
            <a:stCxn id="19" idx="0"/>
            <a:endCxn id="8" idx="2"/>
          </p:cNvCxnSpPr>
          <p:nvPr/>
        </p:nvCxnSpPr>
        <p:spPr>
          <a:xfrm rot="5400000" flipH="1" flipV="1">
            <a:off x="1714480" y="3143248"/>
            <a:ext cx="571505" cy="158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2071670" y="1285860"/>
            <a:ext cx="1143008" cy="64294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5" name="Text Box 9"/>
          <p:cNvSpPr txBox="1">
            <a:spLocks noChangeArrowheads="1"/>
          </p:cNvSpPr>
          <p:nvPr/>
        </p:nvSpPr>
        <p:spPr bwMode="auto">
          <a:xfrm>
            <a:off x="2154211" y="1315506"/>
            <a:ext cx="700513" cy="184666"/>
          </a:xfrm>
          <a:prstGeom prst="rect">
            <a:avLst/>
          </a:prstGeom>
          <a:noFill/>
          <a:ln w="9525" algn="ctr">
            <a:noFill/>
            <a:miter lim="800000"/>
            <a:headEnd/>
            <a:tailEnd/>
          </a:ln>
          <a:effectLst/>
        </p:spPr>
        <p:txBody>
          <a:bodyPr wrap="none" lIns="0" tIns="0" rIns="0" bIns="0">
            <a:spAutoFit/>
          </a:bodyPr>
          <a:lstStyle/>
          <a:p>
            <a:r>
              <a:rPr lang="en-US" altLang="ja-JP" sz="1200" dirty="0" smtClean="0"/>
              <a:t>2</a:t>
            </a:r>
            <a:r>
              <a:rPr lang="ja-JP" altLang="en-US" sz="1200" dirty="0" smtClean="0"/>
              <a:t>次元図形</a:t>
            </a:r>
            <a:endParaRPr lang="ja-JP" altLang="en-US" sz="1200" dirty="0"/>
          </a:p>
        </p:txBody>
      </p:sp>
      <p:sp>
        <p:nvSpPr>
          <p:cNvPr id="6" name="Text Box 11"/>
          <p:cNvSpPr txBox="1">
            <a:spLocks noChangeArrowheads="1"/>
          </p:cNvSpPr>
          <p:nvPr/>
        </p:nvSpPr>
        <p:spPr bwMode="auto">
          <a:xfrm>
            <a:off x="2144686" y="160125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8" name="直線コネクタ 7"/>
          <p:cNvCxnSpPr/>
          <p:nvPr/>
        </p:nvCxnSpPr>
        <p:spPr>
          <a:xfrm>
            <a:off x="2071670" y="1571610"/>
            <a:ext cx="1131905" cy="1"/>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a:off x="2071670" y="1857362"/>
            <a:ext cx="1131905" cy="1"/>
          </a:xfrm>
          <a:prstGeom prst="line">
            <a:avLst/>
          </a:prstGeom>
        </p:spPr>
        <p:style>
          <a:lnRef idx="1">
            <a:schemeClr val="dk1"/>
          </a:lnRef>
          <a:fillRef idx="0">
            <a:schemeClr val="dk1"/>
          </a:fillRef>
          <a:effectRef idx="0">
            <a:schemeClr val="dk1"/>
          </a:effectRef>
          <a:fontRef idx="minor">
            <a:schemeClr val="tx1"/>
          </a:fontRef>
        </p:style>
      </p:cxnSp>
      <p:sp>
        <p:nvSpPr>
          <p:cNvPr id="12" name="Rectangle 8"/>
          <p:cNvSpPr>
            <a:spLocks noChangeArrowheads="1"/>
          </p:cNvSpPr>
          <p:nvPr/>
        </p:nvSpPr>
        <p:spPr bwMode="auto">
          <a:xfrm>
            <a:off x="1428728" y="2285992"/>
            <a:ext cx="1143008" cy="92869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3" name="Text Box 9"/>
          <p:cNvSpPr txBox="1">
            <a:spLocks noChangeArrowheads="1"/>
          </p:cNvSpPr>
          <p:nvPr/>
        </p:nvSpPr>
        <p:spPr bwMode="auto">
          <a:xfrm>
            <a:off x="1511269" y="2315638"/>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四角形</a:t>
            </a:r>
            <a:endParaRPr lang="ja-JP" altLang="en-US" sz="1200" dirty="0"/>
          </a:p>
        </p:txBody>
      </p:sp>
      <p:sp>
        <p:nvSpPr>
          <p:cNvPr id="14" name="Text Box 11"/>
          <p:cNvSpPr txBox="1">
            <a:spLocks noChangeArrowheads="1"/>
          </p:cNvSpPr>
          <p:nvPr/>
        </p:nvSpPr>
        <p:spPr bwMode="auto">
          <a:xfrm>
            <a:off x="1501744"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15" name="直線コネクタ 14"/>
          <p:cNvCxnSpPr/>
          <p:nvPr/>
        </p:nvCxnSpPr>
        <p:spPr>
          <a:xfrm>
            <a:off x="1428728"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線コネクタ 15"/>
          <p:cNvCxnSpPr/>
          <p:nvPr/>
        </p:nvCxnSpPr>
        <p:spPr>
          <a:xfrm>
            <a:off x="1428728" y="3143248"/>
            <a:ext cx="1131905" cy="1"/>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7" name="オブジェクト 16"/>
          <p:cNvGraphicFramePr>
            <a:graphicFrameLocks noChangeAspect="1"/>
          </p:cNvGraphicFramePr>
          <p:nvPr/>
        </p:nvGraphicFramePr>
        <p:xfrm>
          <a:off x="1714480" y="2786058"/>
          <a:ext cx="584770" cy="303214"/>
        </p:xfrm>
        <a:graphic>
          <a:graphicData uri="http://schemas.openxmlformats.org/presentationml/2006/ole">
            <mc:AlternateContent xmlns:mc="http://schemas.openxmlformats.org/markup-compatibility/2006">
              <mc:Choice xmlns:v="urn:schemas-microsoft-com:vml" Requires="v">
                <p:oleObj spid="_x0000_s27746" name="数式" r:id="rId3" imgW="342720" imgH="177480" progId="Equation.3">
                  <p:embed/>
                </p:oleObj>
              </mc:Choice>
              <mc:Fallback>
                <p:oleObj name="数式" r:id="rId3" imgW="342720" imgH="177480" progId="Equation.3">
                  <p:embed/>
                  <p:pic>
                    <p:nvPicPr>
                      <p:cNvPr id="0" name="図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2786058"/>
                        <a:ext cx="584770" cy="303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8"/>
          <p:cNvSpPr>
            <a:spLocks noChangeArrowheads="1"/>
          </p:cNvSpPr>
          <p:nvPr/>
        </p:nvSpPr>
        <p:spPr bwMode="auto">
          <a:xfrm>
            <a:off x="2714612" y="2285992"/>
            <a:ext cx="1143008" cy="92869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 name="Text Box 9"/>
          <p:cNvSpPr txBox="1">
            <a:spLocks noChangeArrowheads="1"/>
          </p:cNvSpPr>
          <p:nvPr/>
        </p:nvSpPr>
        <p:spPr bwMode="auto">
          <a:xfrm>
            <a:off x="2797153" y="2315638"/>
            <a:ext cx="153888" cy="184666"/>
          </a:xfrm>
          <a:prstGeom prst="rect">
            <a:avLst/>
          </a:prstGeom>
          <a:noFill/>
          <a:ln w="9525" algn="ctr">
            <a:noFill/>
            <a:miter lim="800000"/>
            <a:headEnd/>
            <a:tailEnd/>
          </a:ln>
          <a:effectLst/>
        </p:spPr>
        <p:txBody>
          <a:bodyPr wrap="none" lIns="0" tIns="0" rIns="0" bIns="0">
            <a:spAutoFit/>
          </a:bodyPr>
          <a:lstStyle/>
          <a:p>
            <a:r>
              <a:rPr lang="ja-JP" altLang="en-US" sz="1200" dirty="0" smtClean="0"/>
              <a:t>円</a:t>
            </a:r>
            <a:endParaRPr lang="ja-JP" altLang="en-US" sz="1200" dirty="0"/>
          </a:p>
        </p:txBody>
      </p:sp>
      <p:sp>
        <p:nvSpPr>
          <p:cNvPr id="21" name="Text Box 11"/>
          <p:cNvSpPr txBox="1">
            <a:spLocks noChangeArrowheads="1"/>
          </p:cNvSpPr>
          <p:nvPr/>
        </p:nvSpPr>
        <p:spPr bwMode="auto">
          <a:xfrm>
            <a:off x="2787628"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22" name="直線コネクタ 21"/>
          <p:cNvCxnSpPr/>
          <p:nvPr/>
        </p:nvCxnSpPr>
        <p:spPr>
          <a:xfrm>
            <a:off x="2714612"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コネクタ 22"/>
          <p:cNvCxnSpPr/>
          <p:nvPr/>
        </p:nvCxnSpPr>
        <p:spPr>
          <a:xfrm>
            <a:off x="2714612" y="3143248"/>
            <a:ext cx="1131905" cy="1"/>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8" name="オブジェクト 17"/>
          <p:cNvGraphicFramePr>
            <a:graphicFrameLocks noChangeAspect="1"/>
          </p:cNvGraphicFramePr>
          <p:nvPr/>
        </p:nvGraphicFramePr>
        <p:xfrm>
          <a:off x="3089268" y="2765424"/>
          <a:ext cx="411162" cy="346075"/>
        </p:xfrm>
        <a:graphic>
          <a:graphicData uri="http://schemas.openxmlformats.org/presentationml/2006/ole">
            <mc:AlternateContent xmlns:mc="http://schemas.openxmlformats.org/markup-compatibility/2006">
              <mc:Choice xmlns:v="urn:schemas-microsoft-com:vml" Requires="v">
                <p:oleObj spid="_x0000_s27747" name="数式" r:id="rId5" imgW="241200" imgH="203040" progId="Equation.3">
                  <p:embed/>
                </p:oleObj>
              </mc:Choice>
              <mc:Fallback>
                <p:oleObj name="数式" r:id="rId5" imgW="241200" imgH="203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268" y="2765424"/>
                        <a:ext cx="41116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カギ線コネクタ 24"/>
          <p:cNvCxnSpPr>
            <a:stCxn id="12" idx="0"/>
            <a:endCxn id="4" idx="2"/>
          </p:cNvCxnSpPr>
          <p:nvPr/>
        </p:nvCxnSpPr>
        <p:spPr>
          <a:xfrm rot="5400000" flipH="1" flipV="1">
            <a:off x="2143108" y="1785926"/>
            <a:ext cx="357190" cy="6429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カギ線コネクタ 25"/>
          <p:cNvCxnSpPr>
            <a:stCxn id="19" idx="0"/>
            <a:endCxn id="4" idx="2"/>
          </p:cNvCxnSpPr>
          <p:nvPr/>
        </p:nvCxnSpPr>
        <p:spPr>
          <a:xfrm rot="16200000" flipV="1">
            <a:off x="2786050" y="1785926"/>
            <a:ext cx="357190" cy="6429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p:cNvGraphicFramePr>
            <a:graphicFrameLocks noChangeAspect="1"/>
          </p:cNvGraphicFramePr>
          <p:nvPr/>
        </p:nvGraphicFramePr>
        <p:xfrm>
          <a:off x="2928926" y="1500174"/>
          <a:ext cx="1031875" cy="330200"/>
        </p:xfrm>
        <a:graphic>
          <a:graphicData uri="http://schemas.openxmlformats.org/presentationml/2006/ole">
            <mc:AlternateContent xmlns:mc="http://schemas.openxmlformats.org/markup-compatibility/2006">
              <mc:Choice xmlns:v="urn:schemas-microsoft-com:vml" Requires="v">
                <p:oleObj spid="_x0000_s28916" name="数式" r:id="rId3" imgW="634680" imgH="203040" progId="Equation.3">
                  <p:embed/>
                </p:oleObj>
              </mc:Choice>
              <mc:Fallback>
                <p:oleObj name="数式" r:id="rId3" imgW="634680" imgH="203040" progId="Equation.3">
                  <p:embed/>
                  <p:pic>
                    <p:nvPicPr>
                      <p:cNvPr id="0" name="図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1500174"/>
                        <a:ext cx="10318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8"/>
          <p:cNvSpPr>
            <a:spLocks noChangeArrowheads="1"/>
          </p:cNvSpPr>
          <p:nvPr/>
        </p:nvSpPr>
        <p:spPr bwMode="auto">
          <a:xfrm>
            <a:off x="1428728" y="2285992"/>
            <a:ext cx="1143008" cy="15716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4" name="Text Box 9"/>
          <p:cNvSpPr txBox="1">
            <a:spLocks noChangeArrowheads="1"/>
          </p:cNvSpPr>
          <p:nvPr/>
        </p:nvSpPr>
        <p:spPr bwMode="auto">
          <a:xfrm>
            <a:off x="1511269" y="2315638"/>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複素数</a:t>
            </a:r>
            <a:endParaRPr lang="ja-JP" altLang="en-US" sz="1200" dirty="0"/>
          </a:p>
        </p:txBody>
      </p:sp>
      <p:sp>
        <p:nvSpPr>
          <p:cNvPr id="5" name="Text Box 11"/>
          <p:cNvSpPr txBox="1">
            <a:spLocks noChangeArrowheads="1"/>
          </p:cNvSpPr>
          <p:nvPr/>
        </p:nvSpPr>
        <p:spPr bwMode="auto">
          <a:xfrm>
            <a:off x="1501744"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実部</a:t>
            </a:r>
            <a:endParaRPr lang="en-US" altLang="ja-JP" sz="1200" dirty="0" smtClean="0"/>
          </a:p>
        </p:txBody>
      </p:sp>
      <p:cxnSp>
        <p:nvCxnSpPr>
          <p:cNvPr id="6" name="直線コネクタ 5"/>
          <p:cNvCxnSpPr/>
          <p:nvPr/>
        </p:nvCxnSpPr>
        <p:spPr>
          <a:xfrm>
            <a:off x="1428728"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コネクタ 6"/>
          <p:cNvCxnSpPr/>
          <p:nvPr/>
        </p:nvCxnSpPr>
        <p:spPr>
          <a:xfrm>
            <a:off x="1428728" y="3429000"/>
            <a:ext cx="1131905" cy="1"/>
          </a:xfrm>
          <a:prstGeom prst="line">
            <a:avLst/>
          </a:prstGeom>
        </p:spPr>
        <p:style>
          <a:lnRef idx="1">
            <a:schemeClr val="accent2"/>
          </a:lnRef>
          <a:fillRef idx="0">
            <a:schemeClr val="accent2"/>
          </a:fillRef>
          <a:effectRef idx="0">
            <a:schemeClr val="accent2"/>
          </a:effectRef>
          <a:fontRef idx="minor">
            <a:schemeClr val="tx1"/>
          </a:fontRef>
        </p:style>
      </p:cxnSp>
      <p:sp>
        <p:nvSpPr>
          <p:cNvPr id="15" name="Text Box 11"/>
          <p:cNvSpPr txBox="1">
            <a:spLocks noChangeArrowheads="1"/>
          </p:cNvSpPr>
          <p:nvPr/>
        </p:nvSpPr>
        <p:spPr bwMode="auto">
          <a:xfrm>
            <a:off x="1500166" y="278605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虚部</a:t>
            </a:r>
            <a:endParaRPr lang="en-US" altLang="ja-JP" sz="1200" dirty="0" smtClean="0"/>
          </a:p>
        </p:txBody>
      </p:sp>
      <p:sp>
        <p:nvSpPr>
          <p:cNvPr id="16" name="Text Box 11"/>
          <p:cNvSpPr txBox="1">
            <a:spLocks noChangeArrowheads="1"/>
          </p:cNvSpPr>
          <p:nvPr/>
        </p:nvSpPr>
        <p:spPr bwMode="auto">
          <a:xfrm>
            <a:off x="1500166" y="3000372"/>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絶対値</a:t>
            </a:r>
            <a:endParaRPr lang="en-US" altLang="ja-JP" sz="1200" dirty="0" smtClean="0"/>
          </a:p>
        </p:txBody>
      </p:sp>
      <p:sp>
        <p:nvSpPr>
          <p:cNvPr id="17" name="Text Box 11"/>
          <p:cNvSpPr txBox="1">
            <a:spLocks noChangeArrowheads="1"/>
          </p:cNvSpPr>
          <p:nvPr/>
        </p:nvSpPr>
        <p:spPr bwMode="auto">
          <a:xfrm>
            <a:off x="1500166" y="3214686"/>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偏角</a:t>
            </a:r>
            <a:endParaRPr lang="en-US" altLang="ja-JP" sz="1200" dirty="0" smtClean="0"/>
          </a:p>
        </p:txBody>
      </p:sp>
      <p:sp>
        <p:nvSpPr>
          <p:cNvPr id="18" name="Text Box 11"/>
          <p:cNvSpPr txBox="1">
            <a:spLocks noChangeArrowheads="1"/>
          </p:cNvSpPr>
          <p:nvPr/>
        </p:nvSpPr>
        <p:spPr bwMode="auto">
          <a:xfrm>
            <a:off x="1500166" y="3458648"/>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四則演算</a:t>
            </a:r>
            <a:endParaRPr lang="en-US" altLang="ja-JP" sz="1200" dirty="0" smtClean="0"/>
          </a:p>
        </p:txBody>
      </p:sp>
      <p:sp>
        <p:nvSpPr>
          <p:cNvPr id="20" name="Text Box 11"/>
          <p:cNvSpPr txBox="1">
            <a:spLocks noChangeArrowheads="1"/>
          </p:cNvSpPr>
          <p:nvPr/>
        </p:nvSpPr>
        <p:spPr bwMode="auto">
          <a:xfrm>
            <a:off x="1500166" y="3643314"/>
            <a:ext cx="87684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共役を求める</a:t>
            </a:r>
            <a:endParaRPr lang="en-US" altLang="ja-JP" sz="1200" dirty="0" smtClean="0"/>
          </a:p>
        </p:txBody>
      </p:sp>
      <p:graphicFrame>
        <p:nvGraphicFramePr>
          <p:cNvPr id="21" name="オブジェクト 20"/>
          <p:cNvGraphicFramePr>
            <a:graphicFrameLocks noChangeAspect="1"/>
          </p:cNvGraphicFramePr>
          <p:nvPr/>
        </p:nvGraphicFramePr>
        <p:xfrm>
          <a:off x="4610094" y="828656"/>
          <a:ext cx="185737" cy="204787"/>
        </p:xfrm>
        <a:graphic>
          <a:graphicData uri="http://schemas.openxmlformats.org/presentationml/2006/ole">
            <mc:AlternateContent xmlns:mc="http://schemas.openxmlformats.org/markup-compatibility/2006">
              <mc:Choice xmlns:v="urn:schemas-microsoft-com:vml" Requires="v">
                <p:oleObj spid="_x0000_s28917" name="数式" r:id="rId5" imgW="126720" imgH="139680" progId="Equation.3">
                  <p:embed/>
                </p:oleObj>
              </mc:Choice>
              <mc:Fallback>
                <p:oleObj name="数式" r:id="rId5" imgW="126720" imgH="1396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0094" y="828656"/>
                        <a:ext cx="185737" cy="20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オブジェクト 21"/>
          <p:cNvGraphicFramePr>
            <a:graphicFrameLocks noChangeAspect="1"/>
          </p:cNvGraphicFramePr>
          <p:nvPr/>
        </p:nvGraphicFramePr>
        <p:xfrm>
          <a:off x="4610094" y="1060437"/>
          <a:ext cx="204787" cy="241300"/>
        </p:xfrm>
        <a:graphic>
          <a:graphicData uri="http://schemas.openxmlformats.org/presentationml/2006/ole">
            <mc:AlternateContent xmlns:mc="http://schemas.openxmlformats.org/markup-compatibility/2006">
              <mc:Choice xmlns:v="urn:schemas-microsoft-com:vml" Requires="v">
                <p:oleObj spid="_x0000_s28918" name="数式" r:id="rId7" imgW="139680" imgH="164880" progId="Equation.3">
                  <p:embed/>
                </p:oleObj>
              </mc:Choice>
              <mc:Fallback>
                <p:oleObj name="数式" r:id="rId7" imgW="139680" imgH="164880" progId="Equation.3">
                  <p:embed/>
                  <p:pic>
                    <p:nvPicPr>
                      <p:cNvPr id="0" name="図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0094" y="1060437"/>
                        <a:ext cx="204787"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オブジェクト 22"/>
          <p:cNvGraphicFramePr>
            <a:graphicFrameLocks noChangeAspect="1"/>
          </p:cNvGraphicFramePr>
          <p:nvPr/>
        </p:nvGraphicFramePr>
        <p:xfrm>
          <a:off x="4610094" y="1242999"/>
          <a:ext cx="614363" cy="371475"/>
        </p:xfrm>
        <a:graphic>
          <a:graphicData uri="http://schemas.openxmlformats.org/presentationml/2006/ole">
            <mc:AlternateContent xmlns:mc="http://schemas.openxmlformats.org/markup-compatibility/2006">
              <mc:Choice xmlns:v="urn:schemas-microsoft-com:vml" Requires="v">
                <p:oleObj spid="_x0000_s28919" name="数式" r:id="rId9" imgW="419040" imgH="253800" progId="Equation.3">
                  <p:embed/>
                </p:oleObj>
              </mc:Choice>
              <mc:Fallback>
                <p:oleObj name="数式" r:id="rId9" imgW="419040" imgH="253800" progId="Equation.3">
                  <p:embed/>
                  <p:pic>
                    <p:nvPicPr>
                      <p:cNvPr id="0" name="図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0094" y="1242999"/>
                        <a:ext cx="61436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オブジェクト 23"/>
          <p:cNvGraphicFramePr>
            <a:graphicFrameLocks noChangeAspect="1"/>
          </p:cNvGraphicFramePr>
          <p:nvPr/>
        </p:nvGraphicFramePr>
        <p:xfrm>
          <a:off x="4643438" y="1571612"/>
          <a:ext cx="966788" cy="314325"/>
        </p:xfrm>
        <a:graphic>
          <a:graphicData uri="http://schemas.openxmlformats.org/presentationml/2006/ole">
            <mc:AlternateContent xmlns:mc="http://schemas.openxmlformats.org/markup-compatibility/2006">
              <mc:Choice xmlns:v="urn:schemas-microsoft-com:vml" Requires="v">
                <p:oleObj spid="_x0000_s28920" name="数式" r:id="rId11" imgW="660240" imgH="215640" progId="Equation.3">
                  <p:embed/>
                </p:oleObj>
              </mc:Choice>
              <mc:Fallback>
                <p:oleObj name="数式" r:id="rId11" imgW="660240" imgH="215640" progId="Equation.3">
                  <p:embed/>
                  <p:pic>
                    <p:nvPicPr>
                      <p:cNvPr id="0" name="図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1571612"/>
                        <a:ext cx="96678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3214678" y="1928802"/>
            <a:ext cx="1000132" cy="12858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1643042" y="1928802"/>
            <a:ext cx="1000132" cy="11430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pic>
        <p:nvPicPr>
          <p:cNvPr id="16387" name="Picture 3" descr="j0155881"/>
          <p:cNvPicPr>
            <a:picLocks noChangeAspect="1" noChangeArrowheads="1"/>
          </p:cNvPicPr>
          <p:nvPr/>
        </p:nvPicPr>
        <p:blipFill>
          <a:blip r:embed="rId2" cstate="print"/>
          <a:srcRect/>
          <a:stretch>
            <a:fillRect/>
          </a:stretch>
        </p:blipFill>
        <p:spPr bwMode="auto">
          <a:xfrm>
            <a:off x="1785918" y="1285860"/>
            <a:ext cx="834395" cy="528653"/>
          </a:xfrm>
          <a:prstGeom prst="rect">
            <a:avLst/>
          </a:prstGeom>
          <a:noFill/>
        </p:spPr>
      </p:pic>
      <p:pic>
        <p:nvPicPr>
          <p:cNvPr id="16388" name="Picture 4" descr="j0196176"/>
          <p:cNvPicPr>
            <a:picLocks noChangeAspect="1" noChangeArrowheads="1"/>
          </p:cNvPicPr>
          <p:nvPr/>
        </p:nvPicPr>
        <p:blipFill>
          <a:blip r:embed="rId3" cstate="print"/>
          <a:srcRect/>
          <a:stretch>
            <a:fillRect/>
          </a:stretch>
        </p:blipFill>
        <p:spPr bwMode="auto">
          <a:xfrm>
            <a:off x="3357554" y="1285860"/>
            <a:ext cx="571504" cy="580815"/>
          </a:xfrm>
          <a:prstGeom prst="rect">
            <a:avLst/>
          </a:prstGeom>
          <a:noFill/>
        </p:spPr>
      </p:pic>
      <p:sp>
        <p:nvSpPr>
          <p:cNvPr id="16390" name="Text Box 6"/>
          <p:cNvSpPr txBox="1">
            <a:spLocks noChangeArrowheads="1"/>
          </p:cNvSpPr>
          <p:nvPr/>
        </p:nvSpPr>
        <p:spPr bwMode="auto">
          <a:xfrm>
            <a:off x="1706550" y="1992313"/>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学生</a:t>
            </a:r>
          </a:p>
        </p:txBody>
      </p:sp>
      <p:sp>
        <p:nvSpPr>
          <p:cNvPr id="16392" name="Text Box 8"/>
          <p:cNvSpPr txBox="1">
            <a:spLocks noChangeArrowheads="1"/>
          </p:cNvSpPr>
          <p:nvPr/>
        </p:nvSpPr>
        <p:spPr bwMode="auto">
          <a:xfrm>
            <a:off x="1706550" y="228599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学籍番号</a:t>
            </a:r>
          </a:p>
        </p:txBody>
      </p:sp>
      <p:sp>
        <p:nvSpPr>
          <p:cNvPr id="16394" name="Text Box 10"/>
          <p:cNvSpPr txBox="1">
            <a:spLocks noChangeArrowheads="1"/>
          </p:cNvSpPr>
          <p:nvPr/>
        </p:nvSpPr>
        <p:spPr bwMode="auto">
          <a:xfrm>
            <a:off x="1706550" y="249871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名前</a:t>
            </a:r>
          </a:p>
        </p:txBody>
      </p:sp>
      <p:sp>
        <p:nvSpPr>
          <p:cNvPr id="16395" name="Text Box 11"/>
          <p:cNvSpPr txBox="1">
            <a:spLocks noChangeArrowheads="1"/>
          </p:cNvSpPr>
          <p:nvPr/>
        </p:nvSpPr>
        <p:spPr bwMode="auto">
          <a:xfrm>
            <a:off x="1706550" y="271461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住所</a:t>
            </a:r>
          </a:p>
        </p:txBody>
      </p:sp>
      <p:sp>
        <p:nvSpPr>
          <p:cNvPr id="16397" name="Text Box 13"/>
          <p:cNvSpPr txBox="1">
            <a:spLocks noChangeArrowheads="1"/>
          </p:cNvSpPr>
          <p:nvPr/>
        </p:nvSpPr>
        <p:spPr bwMode="auto">
          <a:xfrm>
            <a:off x="3276601" y="1992313"/>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学生名簿</a:t>
            </a:r>
          </a:p>
        </p:txBody>
      </p:sp>
      <p:sp>
        <p:nvSpPr>
          <p:cNvPr id="16399" name="Text Box 15"/>
          <p:cNvSpPr txBox="1">
            <a:spLocks noChangeArrowheads="1"/>
          </p:cNvSpPr>
          <p:nvPr/>
        </p:nvSpPr>
        <p:spPr bwMode="auto">
          <a:xfrm>
            <a:off x="3276601" y="224420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在籍学生</a:t>
            </a:r>
          </a:p>
        </p:txBody>
      </p:sp>
      <p:sp>
        <p:nvSpPr>
          <p:cNvPr id="16403" name="Text Box 19"/>
          <p:cNvSpPr txBox="1">
            <a:spLocks noChangeArrowheads="1"/>
          </p:cNvSpPr>
          <p:nvPr/>
        </p:nvSpPr>
        <p:spPr bwMode="auto">
          <a:xfrm>
            <a:off x="3276601" y="25267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学生を追加</a:t>
            </a:r>
          </a:p>
        </p:txBody>
      </p:sp>
      <p:sp>
        <p:nvSpPr>
          <p:cNvPr id="16404" name="Text Box 20"/>
          <p:cNvSpPr txBox="1">
            <a:spLocks noChangeArrowheads="1"/>
          </p:cNvSpPr>
          <p:nvPr/>
        </p:nvSpPr>
        <p:spPr bwMode="auto">
          <a:xfrm>
            <a:off x="3276601" y="27426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学生を削除</a:t>
            </a:r>
          </a:p>
        </p:txBody>
      </p:sp>
      <p:sp>
        <p:nvSpPr>
          <p:cNvPr id="16405" name="Text Box 21"/>
          <p:cNvSpPr txBox="1">
            <a:spLocks noChangeArrowheads="1"/>
          </p:cNvSpPr>
          <p:nvPr/>
        </p:nvSpPr>
        <p:spPr bwMode="auto">
          <a:xfrm>
            <a:off x="3276601" y="29585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学生を検索</a:t>
            </a:r>
          </a:p>
        </p:txBody>
      </p:sp>
      <p:sp>
        <p:nvSpPr>
          <p:cNvPr id="16409" name="Text Box 25"/>
          <p:cNvSpPr txBox="1">
            <a:spLocks noChangeArrowheads="1"/>
          </p:cNvSpPr>
          <p:nvPr/>
        </p:nvSpPr>
        <p:spPr bwMode="auto">
          <a:xfrm>
            <a:off x="2786050" y="235743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登録</a:t>
            </a:r>
          </a:p>
        </p:txBody>
      </p:sp>
      <p:sp>
        <p:nvSpPr>
          <p:cNvPr id="27" name="角丸四角形吹き出し 26"/>
          <p:cNvSpPr/>
          <p:nvPr/>
        </p:nvSpPr>
        <p:spPr>
          <a:xfrm>
            <a:off x="4429124" y="2000240"/>
            <a:ext cx="1357322" cy="469772"/>
          </a:xfrm>
          <a:prstGeom prst="wedgeRoundRectCallout">
            <a:avLst>
              <a:gd name="adj1" fmla="val -65499"/>
              <a:gd name="adj2" fmla="val 282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どういうデータを持っているか</a:t>
            </a:r>
            <a:endParaRPr kumimoji="1" lang="ja-JP" altLang="en-US" sz="1200" dirty="0"/>
          </a:p>
        </p:txBody>
      </p:sp>
      <p:sp>
        <p:nvSpPr>
          <p:cNvPr id="28" name="角丸四角形吹き出し 27"/>
          <p:cNvSpPr/>
          <p:nvPr/>
        </p:nvSpPr>
        <p:spPr>
          <a:xfrm>
            <a:off x="4429124" y="2714620"/>
            <a:ext cx="1357322" cy="469772"/>
          </a:xfrm>
          <a:prstGeom prst="wedgeRoundRectCallout">
            <a:avLst>
              <a:gd name="adj1" fmla="val -65499"/>
              <a:gd name="adj2" fmla="val 282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どういう操作ができるか</a:t>
            </a:r>
            <a:endParaRPr kumimoji="1" lang="ja-JP" altLang="en-US" sz="1200" dirty="0"/>
          </a:p>
        </p:txBody>
      </p:sp>
      <p:cxnSp>
        <p:nvCxnSpPr>
          <p:cNvPr id="31" name="直線矢印コネクタ 30"/>
          <p:cNvCxnSpPr/>
          <p:nvPr/>
        </p:nvCxnSpPr>
        <p:spPr>
          <a:xfrm>
            <a:off x="2714612" y="2643182"/>
            <a:ext cx="4286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線コネクタ 33"/>
          <p:cNvCxnSpPr/>
          <p:nvPr/>
        </p:nvCxnSpPr>
        <p:spPr>
          <a:xfrm>
            <a:off x="1643042" y="2214554"/>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直線コネクタ 34"/>
          <p:cNvCxnSpPr/>
          <p:nvPr/>
        </p:nvCxnSpPr>
        <p:spPr>
          <a:xfrm>
            <a:off x="1643042" y="3000372"/>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直線コネクタ 36"/>
          <p:cNvCxnSpPr/>
          <p:nvPr/>
        </p:nvCxnSpPr>
        <p:spPr>
          <a:xfrm>
            <a:off x="3214678" y="2214554"/>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直線コネクタ 37"/>
          <p:cNvCxnSpPr/>
          <p:nvPr/>
        </p:nvCxnSpPr>
        <p:spPr>
          <a:xfrm>
            <a:off x="3214678" y="2500306"/>
            <a:ext cx="1000132" cy="158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8" name="Oval 22"/>
          <p:cNvSpPr>
            <a:spLocks noChangeArrowheads="1"/>
          </p:cNvSpPr>
          <p:nvPr/>
        </p:nvSpPr>
        <p:spPr bwMode="auto">
          <a:xfrm>
            <a:off x="1289304" y="2643182"/>
            <a:ext cx="1210994" cy="115517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pic>
        <p:nvPicPr>
          <p:cNvPr id="14341" name="Picture 5" descr="MCj02285780000[1]"/>
          <p:cNvPicPr>
            <a:picLocks noChangeAspect="1" noChangeArrowheads="1"/>
          </p:cNvPicPr>
          <p:nvPr/>
        </p:nvPicPr>
        <p:blipFill>
          <a:blip r:embed="rId2" cstate="print"/>
          <a:srcRect/>
          <a:stretch>
            <a:fillRect/>
          </a:stretch>
        </p:blipFill>
        <p:spPr bwMode="auto">
          <a:xfrm>
            <a:off x="2643174" y="2500306"/>
            <a:ext cx="982200" cy="1187454"/>
          </a:xfrm>
          <a:prstGeom prst="rect">
            <a:avLst/>
          </a:prstGeom>
          <a:noFill/>
        </p:spPr>
      </p:pic>
      <p:sp>
        <p:nvSpPr>
          <p:cNvPr id="14344" name="Rectangle 8"/>
          <p:cNvSpPr>
            <a:spLocks noChangeArrowheads="1"/>
          </p:cNvSpPr>
          <p:nvPr/>
        </p:nvSpPr>
        <p:spPr bwMode="auto">
          <a:xfrm>
            <a:off x="3775079" y="2643183"/>
            <a:ext cx="1225549" cy="14287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4345" name="Text Box 9"/>
          <p:cNvSpPr txBox="1">
            <a:spLocks noChangeArrowheads="1"/>
          </p:cNvSpPr>
          <p:nvPr/>
        </p:nvSpPr>
        <p:spPr bwMode="auto">
          <a:xfrm>
            <a:off x="3857620" y="2672830"/>
            <a:ext cx="400751" cy="184666"/>
          </a:xfrm>
          <a:prstGeom prst="rect">
            <a:avLst/>
          </a:prstGeom>
          <a:noFill/>
          <a:ln w="9525" algn="ctr">
            <a:noFill/>
            <a:miter lim="800000"/>
            <a:headEnd/>
            <a:tailEnd/>
          </a:ln>
          <a:effectLst/>
        </p:spPr>
        <p:txBody>
          <a:bodyPr wrap="none" lIns="0" tIns="0" rIns="0" bIns="0">
            <a:spAutoFit/>
          </a:bodyPr>
          <a:lstStyle/>
          <a:p>
            <a:r>
              <a:rPr lang="ja-JP" altLang="en-US" sz="1200" dirty="0"/>
              <a:t>テレビ</a:t>
            </a:r>
          </a:p>
        </p:txBody>
      </p:sp>
      <p:sp>
        <p:nvSpPr>
          <p:cNvPr id="14347" name="Text Box 11"/>
          <p:cNvSpPr txBox="1">
            <a:spLocks noChangeArrowheads="1"/>
          </p:cNvSpPr>
          <p:nvPr/>
        </p:nvSpPr>
        <p:spPr bwMode="auto">
          <a:xfrm>
            <a:off x="3848095" y="2958582"/>
            <a:ext cx="692497"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a:t>
            </a:r>
          </a:p>
        </p:txBody>
      </p:sp>
      <p:sp>
        <p:nvSpPr>
          <p:cNvPr id="14349" name="Text Box 13"/>
          <p:cNvSpPr txBox="1">
            <a:spLocks noChangeArrowheads="1"/>
          </p:cNvSpPr>
          <p:nvPr/>
        </p:nvSpPr>
        <p:spPr bwMode="auto">
          <a:xfrm>
            <a:off x="3857620" y="3429000"/>
            <a:ext cx="689741" cy="184666"/>
          </a:xfrm>
          <a:prstGeom prst="rect">
            <a:avLst/>
          </a:prstGeom>
          <a:noFill/>
          <a:ln w="9525" algn="ctr">
            <a:noFill/>
            <a:miter lim="800000"/>
            <a:headEnd/>
            <a:tailEnd/>
          </a:ln>
          <a:effectLst/>
        </p:spPr>
        <p:txBody>
          <a:bodyPr wrap="none" lIns="0" tIns="0" rIns="0" bIns="0">
            <a:spAutoFit/>
          </a:bodyPr>
          <a:lstStyle/>
          <a:p>
            <a:r>
              <a:rPr lang="ja-JP" altLang="en-US" sz="1200" dirty="0"/>
              <a:t>電源</a:t>
            </a:r>
            <a:r>
              <a:rPr lang="en-US" altLang="ja-JP" sz="1200" dirty="0"/>
              <a:t>on/off</a:t>
            </a:r>
          </a:p>
        </p:txBody>
      </p:sp>
      <p:sp>
        <p:nvSpPr>
          <p:cNvPr id="14350" name="Text Box 14"/>
          <p:cNvSpPr txBox="1">
            <a:spLocks noChangeArrowheads="1"/>
          </p:cNvSpPr>
          <p:nvPr/>
        </p:nvSpPr>
        <p:spPr bwMode="auto">
          <a:xfrm>
            <a:off x="3854448" y="3613666"/>
            <a:ext cx="1000274"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チャンネル変更</a:t>
            </a:r>
          </a:p>
        </p:txBody>
      </p:sp>
      <p:sp>
        <p:nvSpPr>
          <p:cNvPr id="14351" name="Text Box 15"/>
          <p:cNvSpPr txBox="1">
            <a:spLocks noChangeArrowheads="1"/>
          </p:cNvSpPr>
          <p:nvPr/>
        </p:nvSpPr>
        <p:spPr bwMode="auto">
          <a:xfrm>
            <a:off x="3854448" y="3827980"/>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音量変更</a:t>
            </a:r>
          </a:p>
        </p:txBody>
      </p:sp>
      <p:sp>
        <p:nvSpPr>
          <p:cNvPr id="14352" name="Text Box 16"/>
          <p:cNvSpPr txBox="1">
            <a:spLocks noChangeArrowheads="1"/>
          </p:cNvSpPr>
          <p:nvPr/>
        </p:nvSpPr>
        <p:spPr bwMode="auto">
          <a:xfrm>
            <a:off x="3835595" y="314324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音量</a:t>
            </a:r>
          </a:p>
        </p:txBody>
      </p:sp>
      <p:sp>
        <p:nvSpPr>
          <p:cNvPr id="14353" name="Text Box 17"/>
          <p:cNvSpPr txBox="1">
            <a:spLocks noChangeArrowheads="1"/>
          </p:cNvSpPr>
          <p:nvPr/>
        </p:nvSpPr>
        <p:spPr bwMode="auto">
          <a:xfrm>
            <a:off x="3781423" y="2387078"/>
            <a:ext cx="812723" cy="184666"/>
          </a:xfrm>
          <a:prstGeom prst="rect">
            <a:avLst/>
          </a:prstGeom>
          <a:noFill/>
          <a:ln w="9525" algn="ctr">
            <a:noFill/>
            <a:miter lim="800000"/>
            <a:headEnd/>
            <a:tailEnd/>
          </a:ln>
          <a:effectLst/>
        </p:spPr>
        <p:txBody>
          <a:bodyPr wrap="none" lIns="0" tIns="0" rIns="0" bIns="0">
            <a:spAutoFit/>
          </a:bodyPr>
          <a:lstStyle/>
          <a:p>
            <a:r>
              <a:rPr lang="ja-JP" altLang="en-US" sz="1200" dirty="0"/>
              <a:t>外部仕様 →</a:t>
            </a:r>
          </a:p>
        </p:txBody>
      </p:sp>
      <p:sp>
        <p:nvSpPr>
          <p:cNvPr id="14354" name="Text Box 18"/>
          <p:cNvSpPr txBox="1">
            <a:spLocks noChangeArrowheads="1"/>
          </p:cNvSpPr>
          <p:nvPr/>
        </p:nvSpPr>
        <p:spPr bwMode="auto">
          <a:xfrm>
            <a:off x="1547813" y="2387078"/>
            <a:ext cx="812723" cy="184666"/>
          </a:xfrm>
          <a:prstGeom prst="rect">
            <a:avLst/>
          </a:prstGeom>
          <a:solidFill>
            <a:schemeClr val="bg1"/>
          </a:solidFill>
          <a:ln w="9525" algn="ctr">
            <a:noFill/>
            <a:miter lim="800000"/>
            <a:headEnd/>
            <a:tailEnd/>
          </a:ln>
          <a:effectLst/>
        </p:spPr>
        <p:txBody>
          <a:bodyPr wrap="none" lIns="0" tIns="0" rIns="0" bIns="0">
            <a:spAutoFit/>
          </a:bodyPr>
          <a:lstStyle/>
          <a:p>
            <a:r>
              <a:rPr lang="en-US" altLang="ja-JP" sz="1200" dirty="0"/>
              <a:t>← </a:t>
            </a:r>
            <a:r>
              <a:rPr lang="ja-JP" altLang="en-US" sz="1200" dirty="0"/>
              <a:t>内部実装</a:t>
            </a:r>
          </a:p>
        </p:txBody>
      </p:sp>
      <p:sp>
        <p:nvSpPr>
          <p:cNvPr id="14355" name="Text Box 19"/>
          <p:cNvSpPr txBox="1">
            <a:spLocks noChangeArrowheads="1"/>
          </p:cNvSpPr>
          <p:nvPr/>
        </p:nvSpPr>
        <p:spPr bwMode="auto">
          <a:xfrm>
            <a:off x="1516543" y="2857496"/>
            <a:ext cx="769441" cy="184666"/>
          </a:xfrm>
          <a:prstGeom prst="rect">
            <a:avLst/>
          </a:prstGeom>
          <a:noFill/>
          <a:ln w="9525" algn="ctr">
            <a:noFill/>
            <a:miter lim="800000"/>
            <a:headEnd/>
            <a:tailEnd/>
          </a:ln>
          <a:effectLst/>
        </p:spPr>
        <p:txBody>
          <a:bodyPr wrap="none" lIns="0" tIns="0" rIns="0" bIns="0">
            <a:spAutoFit/>
          </a:bodyPr>
          <a:lstStyle/>
          <a:p>
            <a:r>
              <a:rPr lang="ja-JP" altLang="en-US" sz="1200" dirty="0"/>
              <a:t>陰極線管？</a:t>
            </a:r>
          </a:p>
        </p:txBody>
      </p:sp>
      <p:sp>
        <p:nvSpPr>
          <p:cNvPr id="14356" name="Text Box 20"/>
          <p:cNvSpPr txBox="1">
            <a:spLocks noChangeArrowheads="1"/>
          </p:cNvSpPr>
          <p:nvPr/>
        </p:nvSpPr>
        <p:spPr bwMode="auto">
          <a:xfrm>
            <a:off x="1516543" y="3101458"/>
            <a:ext cx="769441" cy="184666"/>
          </a:xfrm>
          <a:prstGeom prst="rect">
            <a:avLst/>
          </a:prstGeom>
          <a:noFill/>
          <a:ln w="9525" algn="ctr">
            <a:noFill/>
            <a:miter lim="800000"/>
            <a:headEnd/>
            <a:tailEnd/>
          </a:ln>
          <a:effectLst/>
        </p:spPr>
        <p:txBody>
          <a:bodyPr wrap="none" lIns="0" tIns="0" rIns="0" bIns="0">
            <a:spAutoFit/>
          </a:bodyPr>
          <a:lstStyle/>
          <a:p>
            <a:r>
              <a:rPr lang="ja-JP" altLang="en-US" sz="1200" dirty="0"/>
              <a:t>液晶回路？</a:t>
            </a:r>
          </a:p>
        </p:txBody>
      </p:sp>
      <p:sp>
        <p:nvSpPr>
          <p:cNvPr id="14357" name="Text Box 21"/>
          <p:cNvSpPr txBox="1">
            <a:spLocks noChangeArrowheads="1"/>
          </p:cNvSpPr>
          <p:nvPr/>
        </p:nvSpPr>
        <p:spPr bwMode="auto">
          <a:xfrm>
            <a:off x="1428728" y="3357562"/>
            <a:ext cx="1011495" cy="184666"/>
          </a:xfrm>
          <a:prstGeom prst="rect">
            <a:avLst/>
          </a:prstGeom>
          <a:noFill/>
          <a:ln w="9525" algn="ctr">
            <a:noFill/>
            <a:miter lim="800000"/>
            <a:headEnd/>
            <a:tailEnd/>
          </a:ln>
          <a:effectLst/>
        </p:spPr>
        <p:txBody>
          <a:bodyPr wrap="none" lIns="0" tIns="0" rIns="0" bIns="0">
            <a:spAutoFit/>
          </a:bodyPr>
          <a:lstStyle/>
          <a:p>
            <a:r>
              <a:rPr lang="ja-JP" altLang="en-US" sz="1200" dirty="0"/>
              <a:t>プラズマ素子？</a:t>
            </a:r>
          </a:p>
        </p:txBody>
      </p:sp>
      <p:sp>
        <p:nvSpPr>
          <p:cNvPr id="23" name="角丸四角形吹き出し 22"/>
          <p:cNvSpPr/>
          <p:nvPr/>
        </p:nvSpPr>
        <p:spPr>
          <a:xfrm>
            <a:off x="1142976" y="3857628"/>
            <a:ext cx="1928826" cy="612648"/>
          </a:xfrm>
          <a:prstGeom prst="wedgeRoundRectCallout">
            <a:avLst>
              <a:gd name="adj1" fmla="val 5582"/>
              <a:gd name="adj2" fmla="val -9608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smtClean="0"/>
              <a:t>テレビ利用者はテレビの中身がどうなっているかは気にする必要ない</a:t>
            </a:r>
          </a:p>
        </p:txBody>
      </p:sp>
      <p:cxnSp>
        <p:nvCxnSpPr>
          <p:cNvPr id="25" name="直線コネクタ 24"/>
          <p:cNvCxnSpPr/>
          <p:nvPr/>
        </p:nvCxnSpPr>
        <p:spPr>
          <a:xfrm>
            <a:off x="3786182" y="2928934"/>
            <a:ext cx="1214446"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直線コネクタ 25"/>
          <p:cNvCxnSpPr>
            <a:endCxn id="14344" idx="3"/>
          </p:cNvCxnSpPr>
          <p:nvPr/>
        </p:nvCxnSpPr>
        <p:spPr>
          <a:xfrm>
            <a:off x="3786182" y="3357562"/>
            <a:ext cx="1214446" cy="1"/>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角丸四角形 29"/>
          <p:cNvSpPr/>
          <p:nvPr/>
        </p:nvSpPr>
        <p:spPr>
          <a:xfrm>
            <a:off x="4000496" y="1714488"/>
            <a:ext cx="1500198"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216000" rIns="36000" bIns="36000" rtlCol="0" anchor="ctr" anchorCtr="1"/>
          <a:lstStyle/>
          <a:p>
            <a:pPr algn="ctr"/>
            <a:r>
              <a:rPr lang="ja-JP" altLang="en-US" sz="1200" dirty="0" smtClean="0"/>
              <a:t>インターフェースは規約だけを定める</a:t>
            </a:r>
          </a:p>
          <a:p>
            <a:pPr algn="ctr"/>
            <a:endParaRPr kumimoji="1" lang="ja-JP" altLang="en-US" sz="1200" dirty="0"/>
          </a:p>
        </p:txBody>
      </p:sp>
      <p:sp>
        <p:nvSpPr>
          <p:cNvPr id="21510" name="Rectangle 6"/>
          <p:cNvSpPr>
            <a:spLocks noChangeArrowheads="1"/>
          </p:cNvSpPr>
          <p:nvPr/>
        </p:nvSpPr>
        <p:spPr bwMode="auto">
          <a:xfrm>
            <a:off x="4067175" y="2786058"/>
            <a:ext cx="1219205" cy="15001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1512" name="Line 8"/>
          <p:cNvSpPr>
            <a:spLocks noChangeShapeType="1"/>
          </p:cNvSpPr>
          <p:nvPr/>
        </p:nvSpPr>
        <p:spPr bwMode="auto">
          <a:xfrm>
            <a:off x="4067175" y="3071810"/>
            <a:ext cx="121920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ja-JP" altLang="en-US" dirty="0"/>
          </a:p>
        </p:txBody>
      </p:sp>
      <p:sp>
        <p:nvSpPr>
          <p:cNvPr id="21514" name="Line 10"/>
          <p:cNvSpPr>
            <a:spLocks noChangeShapeType="1"/>
          </p:cNvSpPr>
          <p:nvPr/>
        </p:nvSpPr>
        <p:spPr bwMode="auto">
          <a:xfrm>
            <a:off x="4067175" y="3571876"/>
            <a:ext cx="121920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ja-JP" altLang="en-US" dirty="0"/>
          </a:p>
        </p:txBody>
      </p:sp>
      <p:pic>
        <p:nvPicPr>
          <p:cNvPr id="21509" name="Picture 5" descr="MCj02285780000[1]"/>
          <p:cNvPicPr>
            <a:picLocks noChangeAspect="1" noChangeArrowheads="1"/>
          </p:cNvPicPr>
          <p:nvPr/>
        </p:nvPicPr>
        <p:blipFill>
          <a:blip r:embed="rId2" cstate="print"/>
          <a:srcRect/>
          <a:stretch>
            <a:fillRect/>
          </a:stretch>
        </p:blipFill>
        <p:spPr bwMode="auto">
          <a:xfrm>
            <a:off x="4643439" y="2205038"/>
            <a:ext cx="428628" cy="517815"/>
          </a:xfrm>
          <a:prstGeom prst="rect">
            <a:avLst/>
          </a:prstGeom>
          <a:noFill/>
        </p:spPr>
      </p:pic>
      <p:sp>
        <p:nvSpPr>
          <p:cNvPr id="21511" name="Text Box 7"/>
          <p:cNvSpPr txBox="1">
            <a:spLocks noChangeArrowheads="1"/>
          </p:cNvSpPr>
          <p:nvPr/>
        </p:nvSpPr>
        <p:spPr bwMode="auto">
          <a:xfrm>
            <a:off x="4138613" y="2852738"/>
            <a:ext cx="400751" cy="184666"/>
          </a:xfrm>
          <a:prstGeom prst="rect">
            <a:avLst/>
          </a:prstGeom>
          <a:noFill/>
          <a:ln w="9525" algn="ctr">
            <a:noFill/>
            <a:miter lim="800000"/>
            <a:headEnd/>
            <a:tailEnd/>
          </a:ln>
          <a:effectLst/>
        </p:spPr>
        <p:txBody>
          <a:bodyPr wrap="none" lIns="0" tIns="0" rIns="0" bIns="0">
            <a:spAutoFit/>
          </a:bodyPr>
          <a:lstStyle/>
          <a:p>
            <a:r>
              <a:rPr lang="ja-JP" altLang="en-US" sz="1200" dirty="0"/>
              <a:t>テレビ</a:t>
            </a:r>
          </a:p>
        </p:txBody>
      </p:sp>
      <p:sp>
        <p:nvSpPr>
          <p:cNvPr id="21513" name="Text Box 9"/>
          <p:cNvSpPr txBox="1">
            <a:spLocks noChangeArrowheads="1"/>
          </p:cNvSpPr>
          <p:nvPr/>
        </p:nvSpPr>
        <p:spPr bwMode="auto">
          <a:xfrm>
            <a:off x="4140200" y="3101458"/>
            <a:ext cx="692497"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a:t>
            </a:r>
          </a:p>
        </p:txBody>
      </p:sp>
      <p:sp>
        <p:nvSpPr>
          <p:cNvPr id="21515" name="Text Box 11"/>
          <p:cNvSpPr txBox="1">
            <a:spLocks noChangeArrowheads="1"/>
          </p:cNvSpPr>
          <p:nvPr/>
        </p:nvSpPr>
        <p:spPr bwMode="auto">
          <a:xfrm>
            <a:off x="4140200" y="3601527"/>
            <a:ext cx="689741" cy="184666"/>
          </a:xfrm>
          <a:prstGeom prst="rect">
            <a:avLst/>
          </a:prstGeom>
          <a:noFill/>
          <a:ln w="9525" algn="ctr">
            <a:noFill/>
            <a:miter lim="800000"/>
            <a:headEnd/>
            <a:tailEnd/>
          </a:ln>
          <a:effectLst/>
        </p:spPr>
        <p:txBody>
          <a:bodyPr wrap="none" lIns="0" tIns="0" rIns="0" bIns="0">
            <a:spAutoFit/>
          </a:bodyPr>
          <a:lstStyle/>
          <a:p>
            <a:r>
              <a:rPr lang="ja-JP" altLang="en-US" sz="1200" dirty="0"/>
              <a:t>電源</a:t>
            </a:r>
            <a:r>
              <a:rPr lang="en-US" altLang="ja-JP" sz="1200" dirty="0"/>
              <a:t>on/off</a:t>
            </a:r>
          </a:p>
        </p:txBody>
      </p:sp>
      <p:sp>
        <p:nvSpPr>
          <p:cNvPr id="21516" name="Text Box 12"/>
          <p:cNvSpPr txBox="1">
            <a:spLocks noChangeArrowheads="1"/>
          </p:cNvSpPr>
          <p:nvPr/>
        </p:nvSpPr>
        <p:spPr bwMode="auto">
          <a:xfrm>
            <a:off x="4140200" y="3814252"/>
            <a:ext cx="1000274"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チャンネル変更</a:t>
            </a:r>
          </a:p>
        </p:txBody>
      </p:sp>
      <p:sp>
        <p:nvSpPr>
          <p:cNvPr id="21517" name="Text Box 13"/>
          <p:cNvSpPr txBox="1">
            <a:spLocks noChangeArrowheads="1"/>
          </p:cNvSpPr>
          <p:nvPr/>
        </p:nvSpPr>
        <p:spPr bwMode="auto">
          <a:xfrm>
            <a:off x="4140200" y="403015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音量変更</a:t>
            </a:r>
          </a:p>
        </p:txBody>
      </p:sp>
      <p:sp>
        <p:nvSpPr>
          <p:cNvPr id="21518" name="Text Box 14"/>
          <p:cNvSpPr txBox="1">
            <a:spLocks noChangeArrowheads="1"/>
          </p:cNvSpPr>
          <p:nvPr/>
        </p:nvSpPr>
        <p:spPr bwMode="auto">
          <a:xfrm>
            <a:off x="4140200" y="3315772"/>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音量</a:t>
            </a:r>
          </a:p>
        </p:txBody>
      </p:sp>
      <p:sp>
        <p:nvSpPr>
          <p:cNvPr id="21519" name="Text Box 15"/>
          <p:cNvSpPr txBox="1">
            <a:spLocks noChangeArrowheads="1"/>
          </p:cNvSpPr>
          <p:nvPr/>
        </p:nvSpPr>
        <p:spPr bwMode="auto">
          <a:xfrm>
            <a:off x="4143372" y="2500306"/>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規約</a:t>
            </a:r>
          </a:p>
        </p:txBody>
      </p:sp>
      <p:pic>
        <p:nvPicPr>
          <p:cNvPr id="21526" name="Picture 22" descr="MCj03568650000[1]"/>
          <p:cNvPicPr>
            <a:picLocks noChangeAspect="1" noChangeArrowheads="1"/>
          </p:cNvPicPr>
          <p:nvPr/>
        </p:nvPicPr>
        <p:blipFill>
          <a:blip r:embed="rId3" cstate="print"/>
          <a:srcRect/>
          <a:stretch>
            <a:fillRect/>
          </a:stretch>
        </p:blipFill>
        <p:spPr bwMode="auto">
          <a:xfrm>
            <a:off x="2857488" y="2187419"/>
            <a:ext cx="765187" cy="665319"/>
          </a:xfrm>
          <a:prstGeom prst="rect">
            <a:avLst/>
          </a:prstGeom>
          <a:noFill/>
        </p:spPr>
      </p:pic>
      <p:pic>
        <p:nvPicPr>
          <p:cNvPr id="21527" name="Picture 23" descr="MCj03614100000[1]"/>
          <p:cNvPicPr>
            <a:picLocks noChangeAspect="1" noChangeArrowheads="1"/>
          </p:cNvPicPr>
          <p:nvPr/>
        </p:nvPicPr>
        <p:blipFill>
          <a:blip r:embed="rId4" cstate="print"/>
          <a:srcRect/>
          <a:stretch>
            <a:fillRect/>
          </a:stretch>
        </p:blipFill>
        <p:spPr bwMode="auto">
          <a:xfrm>
            <a:off x="2890369" y="2998785"/>
            <a:ext cx="562443" cy="715967"/>
          </a:xfrm>
          <a:prstGeom prst="rect">
            <a:avLst/>
          </a:prstGeom>
          <a:noFill/>
        </p:spPr>
      </p:pic>
      <p:pic>
        <p:nvPicPr>
          <p:cNvPr id="21528" name="Picture 24" descr="MCj03568670000[1]"/>
          <p:cNvPicPr>
            <a:picLocks noChangeAspect="1" noChangeArrowheads="1"/>
          </p:cNvPicPr>
          <p:nvPr/>
        </p:nvPicPr>
        <p:blipFill>
          <a:blip r:embed="rId5" cstate="print"/>
          <a:srcRect/>
          <a:stretch>
            <a:fillRect/>
          </a:stretch>
        </p:blipFill>
        <p:spPr bwMode="auto">
          <a:xfrm>
            <a:off x="2874956" y="3860800"/>
            <a:ext cx="768350" cy="509588"/>
          </a:xfrm>
          <a:prstGeom prst="rect">
            <a:avLst/>
          </a:prstGeom>
          <a:noFill/>
        </p:spPr>
      </p:pic>
      <p:sp>
        <p:nvSpPr>
          <p:cNvPr id="21529" name="Text Box 25"/>
          <p:cNvSpPr txBox="1">
            <a:spLocks noChangeArrowheads="1"/>
          </p:cNvSpPr>
          <p:nvPr/>
        </p:nvSpPr>
        <p:spPr bwMode="auto">
          <a:xfrm>
            <a:off x="2213777" y="2387078"/>
            <a:ext cx="564257" cy="184666"/>
          </a:xfrm>
          <a:prstGeom prst="rect">
            <a:avLst/>
          </a:prstGeom>
          <a:noFill/>
          <a:ln w="9525" algn="ctr">
            <a:noFill/>
            <a:miter lim="800000"/>
            <a:headEnd/>
            <a:tailEnd/>
          </a:ln>
          <a:effectLst/>
        </p:spPr>
        <p:txBody>
          <a:bodyPr wrap="none" lIns="0" tIns="0" rIns="0" bIns="0">
            <a:spAutoFit/>
          </a:bodyPr>
          <a:lstStyle/>
          <a:p>
            <a:r>
              <a:rPr lang="en-US" altLang="ja-JP" sz="1200" dirty="0"/>
              <a:t>A</a:t>
            </a:r>
            <a:r>
              <a:rPr lang="ja-JP" altLang="en-US" sz="1200" dirty="0"/>
              <a:t>社実装</a:t>
            </a:r>
          </a:p>
        </p:txBody>
      </p:sp>
      <p:sp>
        <p:nvSpPr>
          <p:cNvPr id="21530" name="Text Box 26"/>
          <p:cNvSpPr txBox="1">
            <a:spLocks noChangeArrowheads="1"/>
          </p:cNvSpPr>
          <p:nvPr/>
        </p:nvSpPr>
        <p:spPr bwMode="auto">
          <a:xfrm>
            <a:off x="2213777" y="3172896"/>
            <a:ext cx="564257" cy="184666"/>
          </a:xfrm>
          <a:prstGeom prst="rect">
            <a:avLst/>
          </a:prstGeom>
          <a:noFill/>
          <a:ln w="9525" algn="ctr">
            <a:noFill/>
            <a:miter lim="800000"/>
            <a:headEnd/>
            <a:tailEnd/>
          </a:ln>
          <a:effectLst/>
        </p:spPr>
        <p:txBody>
          <a:bodyPr wrap="none" lIns="0" tIns="0" rIns="0" bIns="0">
            <a:spAutoFit/>
          </a:bodyPr>
          <a:lstStyle/>
          <a:p>
            <a:r>
              <a:rPr lang="en-US" altLang="ja-JP" sz="1200" dirty="0"/>
              <a:t>B</a:t>
            </a:r>
            <a:r>
              <a:rPr lang="ja-JP" altLang="en-US" sz="1200" dirty="0"/>
              <a:t>社実装</a:t>
            </a:r>
          </a:p>
        </p:txBody>
      </p:sp>
      <p:sp>
        <p:nvSpPr>
          <p:cNvPr id="21531" name="Text Box 27"/>
          <p:cNvSpPr txBox="1">
            <a:spLocks noChangeArrowheads="1"/>
          </p:cNvSpPr>
          <p:nvPr/>
        </p:nvSpPr>
        <p:spPr bwMode="auto">
          <a:xfrm>
            <a:off x="2213777" y="3958714"/>
            <a:ext cx="572273" cy="184666"/>
          </a:xfrm>
          <a:prstGeom prst="rect">
            <a:avLst/>
          </a:prstGeom>
          <a:noFill/>
          <a:ln w="9525" algn="ctr">
            <a:noFill/>
            <a:miter lim="800000"/>
            <a:headEnd/>
            <a:tailEnd/>
          </a:ln>
          <a:effectLst/>
        </p:spPr>
        <p:txBody>
          <a:bodyPr wrap="none" lIns="0" tIns="0" rIns="0" bIns="0">
            <a:spAutoFit/>
          </a:bodyPr>
          <a:lstStyle/>
          <a:p>
            <a:r>
              <a:rPr lang="en-US" altLang="ja-JP" sz="1200" dirty="0"/>
              <a:t>C</a:t>
            </a:r>
            <a:r>
              <a:rPr lang="ja-JP" altLang="en-US" sz="1200" dirty="0"/>
              <a:t>社実装</a:t>
            </a:r>
          </a:p>
        </p:txBody>
      </p:sp>
      <p:sp>
        <p:nvSpPr>
          <p:cNvPr id="21532" name="Line 28"/>
          <p:cNvSpPr>
            <a:spLocks noChangeShapeType="1"/>
          </p:cNvSpPr>
          <p:nvPr/>
        </p:nvSpPr>
        <p:spPr bwMode="auto">
          <a:xfrm>
            <a:off x="3492500" y="2492375"/>
            <a:ext cx="503237" cy="431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3" name="Line 29"/>
          <p:cNvSpPr>
            <a:spLocks noChangeShapeType="1"/>
          </p:cNvSpPr>
          <p:nvPr/>
        </p:nvSpPr>
        <p:spPr bwMode="auto">
          <a:xfrm>
            <a:off x="3492500" y="3213100"/>
            <a:ext cx="503237"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4" name="Line 30"/>
          <p:cNvSpPr>
            <a:spLocks noChangeShapeType="1"/>
          </p:cNvSpPr>
          <p:nvPr/>
        </p:nvSpPr>
        <p:spPr bwMode="auto">
          <a:xfrm flipV="1">
            <a:off x="3492500" y="3500438"/>
            <a:ext cx="503237" cy="4333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5" name="Line 31"/>
          <p:cNvSpPr>
            <a:spLocks noChangeShapeType="1"/>
          </p:cNvSpPr>
          <p:nvPr/>
        </p:nvSpPr>
        <p:spPr bwMode="auto">
          <a:xfrm>
            <a:off x="3708400" y="1700213"/>
            <a:ext cx="0" cy="266541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ja-JP" altLang="en-US" dirty="0"/>
          </a:p>
        </p:txBody>
      </p:sp>
      <p:sp>
        <p:nvSpPr>
          <p:cNvPr id="21536" name="Line 32"/>
          <p:cNvSpPr>
            <a:spLocks noChangeShapeType="1"/>
          </p:cNvSpPr>
          <p:nvPr/>
        </p:nvSpPr>
        <p:spPr bwMode="auto">
          <a:xfrm>
            <a:off x="3708400" y="1844675"/>
            <a:ext cx="287337"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dirty="0"/>
          </a:p>
        </p:txBody>
      </p:sp>
    </p:spTree>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kumimoji="1" sz="1000" dirty="0" smtClean="0">
            <a:latin typeface="Meiryo UI" pitchFamily="50" charset="-128"/>
            <a:ea typeface="Meiryo UI" pitchFamily="50" charset="-128"/>
            <a:cs typeface="Meiryo UI" pitchFamily="50" charset="-128"/>
          </a:defRPr>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4326</TotalTime>
  <Words>159</Words>
  <Application>Microsoft Office PowerPoint</Application>
  <PresentationFormat>画面に合わせる (4:3)</PresentationFormat>
  <Paragraphs>74</Paragraphs>
  <Slides>9</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9</vt:i4>
      </vt:variant>
    </vt:vector>
  </HeadingPairs>
  <TitlesOfParts>
    <vt:vector size="11" baseType="lpstr">
      <vt:lpstr>標準デザイン</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Shirakawa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iwanaga</dc:creator>
  <cp:lastModifiedBy>iwanaga</cp:lastModifiedBy>
  <cp:revision>194</cp:revision>
  <dcterms:created xsi:type="dcterms:W3CDTF">2002-08-05T12:08:03Z</dcterms:created>
  <dcterms:modified xsi:type="dcterms:W3CDTF">2012-01-28T13:32:38Z</dcterms:modified>
</cp:coreProperties>
</file>