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60" r:id="rId3"/>
    <p:sldId id="256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99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3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7F671-F896-4366-88A6-17559349BE5F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76B4E-555A-41E5-94A8-0F0AD815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76B4E-555A-41E5-94A8-0F0AD8151F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8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1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1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90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92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7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24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2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2014/10/6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8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1043608" y="692697"/>
            <a:ext cx="1944216" cy="2520280"/>
            <a:chOff x="1043608" y="692697"/>
            <a:chExt cx="1944216" cy="2520280"/>
          </a:xfrm>
        </p:grpSpPr>
        <p:sp>
          <p:nvSpPr>
            <p:cNvPr id="23" name="正方形/長方形 22"/>
            <p:cNvSpPr/>
            <p:nvPr/>
          </p:nvSpPr>
          <p:spPr>
            <a:xfrm>
              <a:off x="1043608" y="692697"/>
              <a:ext cx="1944216" cy="25202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3" name="角丸四角形 2"/>
            <p:cNvSpPr/>
            <p:nvPr/>
          </p:nvSpPr>
          <p:spPr>
            <a:xfrm>
              <a:off x="1348410" y="774229"/>
              <a:ext cx="1324348" cy="360040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9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sz="1200" dirty="0" smtClean="0">
                  <a:solidFill>
                    <a:schemeClr val="bg1"/>
                  </a:solidFill>
                </a:rPr>
                <a:t>C#</a:t>
              </a:r>
              <a:r>
                <a:rPr kumimoji="1" lang="ja-JP" altLang="en-US" sz="1200" dirty="0" smtClean="0">
                  <a:solidFill>
                    <a:schemeClr val="bg1"/>
                  </a:solidFill>
                </a:rPr>
                <a:t>たん</a:t>
              </a:r>
              <a:endParaRPr kumimoji="1"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" name="星 5 4"/>
            <p:cNvSpPr/>
            <p:nvPr/>
          </p:nvSpPr>
          <p:spPr>
            <a:xfrm>
              <a:off x="1734183" y="821854"/>
              <a:ext cx="72008" cy="72008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6" name="星 5 5"/>
            <p:cNvSpPr/>
            <p:nvPr/>
          </p:nvSpPr>
          <p:spPr>
            <a:xfrm>
              <a:off x="1859149" y="821854"/>
              <a:ext cx="72008" cy="72008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7" name="星 5 6"/>
            <p:cNvSpPr/>
            <p:nvPr/>
          </p:nvSpPr>
          <p:spPr>
            <a:xfrm>
              <a:off x="1979712" y="821854"/>
              <a:ext cx="72008" cy="72008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8" name="星 5 7"/>
            <p:cNvSpPr/>
            <p:nvPr/>
          </p:nvSpPr>
          <p:spPr>
            <a:xfrm>
              <a:off x="2100275" y="821854"/>
              <a:ext cx="72008" cy="72008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9" name="星 5 8"/>
            <p:cNvSpPr/>
            <p:nvPr/>
          </p:nvSpPr>
          <p:spPr>
            <a:xfrm>
              <a:off x="2220838" y="821854"/>
              <a:ext cx="72008" cy="72008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1118693" y="2137048"/>
              <a:ext cx="1821879" cy="268449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000" dirty="0" smtClean="0">
                  <a:solidFill>
                    <a:schemeClr val="bg1"/>
                  </a:solidFill>
                </a:rPr>
                <a:t>　明けの明星 </a:t>
              </a:r>
              <a:r>
                <a:rPr kumimoji="1" lang="en-US" altLang="ja-JP" sz="1000" dirty="0" smtClean="0">
                  <a:solidFill>
                    <a:schemeClr val="bg1"/>
                  </a:solidFill>
                </a:rPr>
                <a:t>Lv.9</a:t>
              </a:r>
              <a:endParaRPr kumimoji="1" lang="en-US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191866" y="2099345"/>
              <a:ext cx="230832" cy="92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0" tIns="0" rIns="0" bIns="0" rtlCol="0">
              <a:spAutoFit/>
            </a:bodyPr>
            <a:lstStyle/>
            <a:p>
              <a:r>
                <a:rPr kumimoji="1" lang="ja-JP" altLang="en-US" sz="600" dirty="0" smtClean="0"/>
                <a:t>必殺技</a:t>
              </a:r>
              <a:endParaRPr kumimoji="1" lang="en-US" sz="600" dirty="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118694" y="2448465"/>
              <a:ext cx="822960" cy="720080"/>
            </a:xfrm>
            <a:prstGeom prst="roundRect">
              <a:avLst>
                <a:gd name="adj" fmla="val 8249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>
                <a:tabLst>
                  <a:tab pos="457200" algn="l"/>
                </a:tabLst>
              </a:pPr>
              <a:r>
                <a:rPr lang="en-US" altLang="ja-JP" sz="1000" dirty="0" smtClean="0">
                  <a:solidFill>
                    <a:schemeClr val="bg1"/>
                  </a:solidFill>
                </a:rPr>
                <a:t>HP	999</a:t>
              </a:r>
            </a:p>
            <a:p>
              <a:pPr>
                <a:tabLst>
                  <a:tab pos="457200" algn="l"/>
                </a:tabLst>
              </a:pPr>
              <a:r>
                <a:rPr lang="en-US" altLang="ja-JP" sz="1000" dirty="0" smtClean="0">
                  <a:solidFill>
                    <a:schemeClr val="bg1"/>
                  </a:solidFill>
                </a:rPr>
                <a:t>MP	572</a:t>
              </a:r>
            </a:p>
            <a:p>
              <a:pPr>
                <a:tabLst>
                  <a:tab pos="457200" algn="l"/>
                </a:tabLst>
              </a:pPr>
              <a:r>
                <a:rPr lang="ja-JP" altLang="en-US" sz="900" dirty="0" smtClean="0">
                  <a:solidFill>
                    <a:schemeClr val="bg1"/>
                  </a:solidFill>
                </a:rPr>
                <a:t>攻撃力</a:t>
              </a:r>
              <a:r>
                <a:rPr lang="en-US" altLang="ja-JP" sz="1000" dirty="0" smtClean="0">
                  <a:solidFill>
                    <a:schemeClr val="bg1"/>
                  </a:solidFill>
                </a:rPr>
                <a:t>	683</a:t>
              </a:r>
            </a:p>
            <a:p>
              <a:pPr>
                <a:tabLst>
                  <a:tab pos="457200" algn="l"/>
                </a:tabLst>
              </a:pPr>
              <a:r>
                <a:rPr lang="ja-JP" altLang="en-US" sz="900" dirty="0" smtClean="0">
                  <a:solidFill>
                    <a:schemeClr val="bg1"/>
                  </a:solidFill>
                </a:rPr>
                <a:t>素早さ</a:t>
              </a:r>
              <a:r>
                <a:rPr lang="en-US" altLang="ja-JP" sz="1000" dirty="0" smtClean="0">
                  <a:solidFill>
                    <a:schemeClr val="bg1"/>
                  </a:solidFill>
                </a:rPr>
                <a:t>	120</a:t>
              </a:r>
              <a:endParaRPr kumimoji="1" lang="en-US" sz="6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2016740" y="2448465"/>
              <a:ext cx="923833" cy="720080"/>
              <a:chOff x="2100275" y="2778392"/>
              <a:chExt cx="864096" cy="720080"/>
            </a:xfrm>
          </p:grpSpPr>
          <p:sp>
            <p:nvSpPr>
              <p:cNvPr id="13" name="角丸四角形 12"/>
              <p:cNvSpPr/>
              <p:nvPr/>
            </p:nvSpPr>
            <p:spPr>
              <a:xfrm>
                <a:off x="2100275" y="2778392"/>
                <a:ext cx="864096" cy="720080"/>
              </a:xfrm>
              <a:prstGeom prst="roundRect">
                <a:avLst>
                  <a:gd name="adj" fmla="val 8249"/>
                </a:avLst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45720" rIns="45720" rtlCol="0" anchor="t" anchorCtr="0"/>
              <a:lstStyle/>
              <a:p>
                <a:pPr>
                  <a:tabLst>
                    <a:tab pos="457200" algn="l"/>
                  </a:tabLst>
                </a:pPr>
                <a:r>
                  <a:rPr lang="en-US" altLang="ja-JP" sz="1000" dirty="0" smtClean="0">
                    <a:solidFill>
                      <a:schemeClr val="bg1"/>
                    </a:solidFill>
                  </a:rPr>
                  <a:t>Lv.80</a:t>
                </a:r>
              </a:p>
              <a:p>
                <a:pPr>
                  <a:tabLst>
                    <a:tab pos="342900" algn="l"/>
                  </a:tabLst>
                </a:pPr>
                <a:r>
                  <a:rPr kumimoji="1" lang="en-US" sz="1000" dirty="0" smtClean="0">
                    <a:solidFill>
                      <a:schemeClr val="bg1"/>
                    </a:solidFill>
                  </a:rPr>
                  <a:t>Exp	621,857</a:t>
                </a:r>
              </a:p>
              <a:p>
                <a:pPr>
                  <a:tabLst>
                    <a:tab pos="285750" algn="l"/>
                  </a:tabLst>
                </a:pPr>
                <a:endParaRPr kumimoji="1" lang="en-US" sz="300" dirty="0" smtClean="0">
                  <a:solidFill>
                    <a:schemeClr val="bg1"/>
                  </a:solidFill>
                </a:endParaRPr>
              </a:p>
              <a:p>
                <a:pPr algn="r">
                  <a:tabLst>
                    <a:tab pos="285750" algn="l"/>
                  </a:tabLst>
                </a:pPr>
                <a:r>
                  <a:rPr lang="ja-JP" altLang="en-US" sz="700" dirty="0" smtClean="0">
                    <a:solidFill>
                      <a:schemeClr val="bg1"/>
                    </a:solidFill>
                  </a:rPr>
                  <a:t>次まで</a:t>
                </a:r>
                <a:r>
                  <a:rPr lang="en-US" altLang="ja-JP" sz="900" dirty="0" smtClean="0">
                    <a:solidFill>
                      <a:schemeClr val="bg1"/>
                    </a:solidFill>
                  </a:rPr>
                  <a:t>6,302</a:t>
                </a:r>
                <a:endParaRPr kumimoji="1" lang="en-US" sz="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2166573" y="3140968"/>
                <a:ext cx="576064" cy="4571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sz="1100" dirty="0" smtClean="0"/>
              </a:p>
            </p:txBody>
          </p:sp>
        </p:grpSp>
        <p:sp>
          <p:nvSpPr>
            <p:cNvPr id="21" name="円/楕円 20"/>
            <p:cNvSpPr/>
            <p:nvPr/>
          </p:nvSpPr>
          <p:spPr>
            <a:xfrm>
              <a:off x="1232739" y="2226444"/>
              <a:ext cx="74543" cy="74543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3491880" y="817315"/>
            <a:ext cx="162441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SelectedUnitId = 1001;</a:t>
            </a:r>
            <a:endParaRPr kumimoji="1"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91880" y="1340768"/>
            <a:ext cx="2611860" cy="176547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ShowUnitDetail(</a:t>
            </a:r>
            <a:r>
              <a:rPr kumimoji="1"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unitId)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kumimoji="1"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ja-JP" sz="10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ShowUnitDetail(</a:t>
            </a:r>
            <a:r>
              <a:rPr lang="en-US" altLang="ja-JP" sz="10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unit)</a:t>
            </a:r>
            <a:endParaRPr lang="en-US" altLang="ja-JP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(unit == </a:t>
            </a:r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ArgumentNullException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5652120" y="780566"/>
            <a:ext cx="1348580" cy="226591"/>
          </a:xfrm>
          <a:prstGeom prst="wedgeRoundRectCallout">
            <a:avLst>
              <a:gd name="adj1" fmla="val -63917"/>
              <a:gd name="adj2" fmla="val 28871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元データも非</a:t>
            </a:r>
            <a:r>
              <a:rPr lang="en-US" altLang="ja-JP" sz="1100" dirty="0" smtClean="0"/>
              <a:t>null</a:t>
            </a:r>
            <a:endParaRPr kumimoji="1" lang="en-US" sz="1100" dirty="0" smtClean="0"/>
          </a:p>
        </p:txBody>
      </p:sp>
      <p:sp>
        <p:nvSpPr>
          <p:cNvPr id="28" name="角丸四角形吹き出し 27"/>
          <p:cNvSpPr/>
          <p:nvPr/>
        </p:nvSpPr>
        <p:spPr>
          <a:xfrm>
            <a:off x="5933506" y="1301526"/>
            <a:ext cx="1158774" cy="255266"/>
          </a:xfrm>
          <a:prstGeom prst="wedgeRoundRectCallout">
            <a:avLst>
              <a:gd name="adj1" fmla="val -63917"/>
              <a:gd name="adj2" fmla="val 28871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表示側も非</a:t>
            </a:r>
            <a:r>
              <a:rPr lang="en-US" altLang="ja-JP" sz="1100" dirty="0" smtClean="0"/>
              <a:t>null</a:t>
            </a:r>
            <a:endParaRPr kumimoji="1" lang="en-US" sz="1100" dirty="0" smtClean="0"/>
          </a:p>
        </p:txBody>
      </p:sp>
      <p:sp>
        <p:nvSpPr>
          <p:cNvPr id="29" name="角丸四角形吹き出し 28"/>
          <p:cNvSpPr/>
          <p:nvPr/>
        </p:nvSpPr>
        <p:spPr>
          <a:xfrm>
            <a:off x="5841926" y="2122612"/>
            <a:ext cx="1322362" cy="442292"/>
          </a:xfrm>
          <a:prstGeom prst="wedgeRoundRectCallout">
            <a:avLst>
              <a:gd name="adj1" fmla="val -40147"/>
              <a:gd name="adj2" fmla="val 6978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null</a:t>
            </a:r>
            <a:r>
              <a:rPr lang="ja-JP" altLang="en-US" sz="1100" dirty="0" smtClean="0"/>
              <a:t>を渡されたらエラーにする</a:t>
            </a:r>
            <a:endParaRPr kumimoji="1" lang="en-US" sz="1100" dirty="0" smtClean="0"/>
          </a:p>
        </p:txBody>
      </p:sp>
      <p:grpSp>
        <p:nvGrpSpPr>
          <p:cNvPr id="66" name="グループ化 65"/>
          <p:cNvGrpSpPr/>
          <p:nvPr/>
        </p:nvGrpSpPr>
        <p:grpSpPr>
          <a:xfrm>
            <a:off x="1191866" y="3947446"/>
            <a:ext cx="1651942" cy="792441"/>
            <a:chOff x="1191866" y="3947446"/>
            <a:chExt cx="1651942" cy="792441"/>
          </a:xfrm>
        </p:grpSpPr>
        <p:sp>
          <p:nvSpPr>
            <p:cNvPr id="60" name="角丸四角形 59"/>
            <p:cNvSpPr/>
            <p:nvPr/>
          </p:nvSpPr>
          <p:spPr>
            <a:xfrm>
              <a:off x="1191866" y="3947446"/>
              <a:ext cx="1651942" cy="792441"/>
            </a:xfrm>
            <a:prstGeom prst="roundRect">
              <a:avLst>
                <a:gd name="adj" fmla="val 3964"/>
              </a:avLst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grpSp>
          <p:nvGrpSpPr>
            <p:cNvPr id="63" name="グループ化 62"/>
            <p:cNvGrpSpPr/>
            <p:nvPr/>
          </p:nvGrpSpPr>
          <p:grpSpPr>
            <a:xfrm>
              <a:off x="2628203" y="4014897"/>
              <a:ext cx="150613" cy="153231"/>
              <a:chOff x="5360788" y="4393679"/>
              <a:chExt cx="150613" cy="153231"/>
            </a:xfrm>
          </p:grpSpPr>
          <p:sp>
            <p:nvSpPr>
              <p:cNvPr id="61" name="正方形/長方形 60"/>
              <p:cNvSpPr/>
              <p:nvPr/>
            </p:nvSpPr>
            <p:spPr>
              <a:xfrm>
                <a:off x="5364088" y="4393679"/>
                <a:ext cx="144016" cy="14401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sz="1100" dirty="0" smtClean="0"/>
              </a:p>
            </p:txBody>
          </p:sp>
          <p:sp>
            <p:nvSpPr>
              <p:cNvPr id="62" name="十字形 61"/>
              <p:cNvSpPr/>
              <p:nvPr/>
            </p:nvSpPr>
            <p:spPr>
              <a:xfrm rot="2700000">
                <a:off x="5360788" y="4396297"/>
                <a:ext cx="150613" cy="150613"/>
              </a:xfrm>
              <a:prstGeom prst="plus">
                <a:avLst>
                  <a:gd name="adj" fmla="val 45301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sz="1100" dirty="0" smtClean="0"/>
              </a:p>
            </p:txBody>
          </p:sp>
        </p:grpSp>
        <p:sp>
          <p:nvSpPr>
            <p:cNvPr id="64" name="テキスト ボックス 63"/>
            <p:cNvSpPr txBox="1"/>
            <p:nvPr/>
          </p:nvSpPr>
          <p:spPr>
            <a:xfrm>
              <a:off x="1313638" y="4289153"/>
              <a:ext cx="1317865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kumimoji="1" lang="ja-JP" altLang="en-US" sz="1000" dirty="0" smtClean="0">
                  <a:solidFill>
                    <a:schemeClr val="bg1"/>
                  </a:solidFill>
                </a:rPr>
                <a:t>ユニットが見つかりません</a:t>
              </a:r>
              <a:endParaRPr kumimoji="1" lang="en-US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1257806" y="3992028"/>
              <a:ext cx="1573273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ja-JP" altLang="en-US" sz="1000" dirty="0" smtClean="0">
                  <a:solidFill>
                    <a:schemeClr val="bg1"/>
                  </a:solidFill>
                </a:rPr>
                <a:t>予期せぬエラー</a:t>
              </a:r>
              <a:endParaRPr kumimoji="1" lang="en-US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7" name="下矢印 66"/>
          <p:cNvSpPr/>
          <p:nvPr/>
        </p:nvSpPr>
        <p:spPr>
          <a:xfrm>
            <a:off x="3635896" y="1111853"/>
            <a:ext cx="288032" cy="22891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sz="11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635896" y="260648"/>
            <a:ext cx="526483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前提</a:t>
            </a:r>
            <a:r>
              <a:rPr kumimoji="1" lang="en-US" altLang="ja-JP" sz="1000" dirty="0" smtClean="0"/>
              <a:t>:</a:t>
            </a:r>
            <a:r>
              <a:rPr kumimoji="1" lang="ja-JP" altLang="en-US" sz="1000" dirty="0" smtClean="0"/>
              <a:t> 持ってないユニット・ゲーム中に存在しないユニットの詳細画面は開きようがない。</a:t>
            </a:r>
            <a:endParaRPr kumimoji="1" lang="en-US" sz="10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51520" y="188640"/>
            <a:ext cx="107778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sz="1000" dirty="0" smtClean="0"/>
              <a:t>null</a:t>
            </a:r>
            <a:r>
              <a:rPr lang="ja-JP" altLang="en-US" sz="1000" dirty="0" smtClean="0"/>
              <a:t>非許容系の</a:t>
            </a:r>
            <a:r>
              <a:rPr lang="en-US" altLang="ja-JP" sz="1000" dirty="0" smtClean="0"/>
              <a:t>API</a:t>
            </a:r>
            <a:endParaRPr kumimoji="1" lang="en-US" sz="1000" dirty="0" smtClean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72200" y="2629725"/>
            <a:ext cx="1996307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リリース前のテストで</a:t>
            </a:r>
            <a:endParaRPr lang="en-US" altLang="ja-JP" sz="1000" dirty="0" smtClean="0"/>
          </a:p>
          <a:p>
            <a:r>
              <a:rPr kumimoji="1" lang="ja-JP" altLang="en-US" sz="1000" dirty="0" smtClean="0"/>
              <a:t>エラーが出なくなるまでデバッグ</a:t>
            </a:r>
            <a:endParaRPr kumimoji="1" lang="en-US" sz="1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1043608" y="692697"/>
            <a:ext cx="1944216" cy="2520280"/>
            <a:chOff x="1043608" y="692697"/>
            <a:chExt cx="1944216" cy="2520280"/>
          </a:xfrm>
        </p:grpSpPr>
        <p:sp>
          <p:nvSpPr>
            <p:cNvPr id="23" name="正方形/長方形 22"/>
            <p:cNvSpPr/>
            <p:nvPr/>
          </p:nvSpPr>
          <p:spPr>
            <a:xfrm>
              <a:off x="1043608" y="692697"/>
              <a:ext cx="1944216" cy="25202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3" name="角丸四角形 2"/>
            <p:cNvSpPr/>
            <p:nvPr/>
          </p:nvSpPr>
          <p:spPr>
            <a:xfrm>
              <a:off x="1348410" y="774229"/>
              <a:ext cx="1324348" cy="360040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900" dirty="0" smtClean="0">
                <a:solidFill>
                  <a:schemeClr val="bg1"/>
                </a:solidFill>
              </a:endParaRPr>
            </a:p>
            <a:p>
              <a:pPr algn="ctr"/>
              <a:endParaRPr kumimoji="1"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1118693" y="2137048"/>
              <a:ext cx="1821879" cy="268449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en-US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191866" y="2099345"/>
              <a:ext cx="230832" cy="92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0" tIns="0" rIns="0" bIns="0" rtlCol="0">
              <a:spAutoFit/>
            </a:bodyPr>
            <a:lstStyle/>
            <a:p>
              <a:r>
                <a:rPr kumimoji="1" lang="ja-JP" altLang="en-US" sz="600" dirty="0" smtClean="0"/>
                <a:t>必殺技</a:t>
              </a:r>
              <a:endParaRPr kumimoji="1" lang="en-US" sz="600" dirty="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118694" y="2448465"/>
              <a:ext cx="822960" cy="720080"/>
            </a:xfrm>
            <a:prstGeom prst="roundRect">
              <a:avLst>
                <a:gd name="adj" fmla="val 8249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>
                <a:tabLst>
                  <a:tab pos="457200" algn="l"/>
                </a:tabLst>
              </a:pPr>
              <a:r>
                <a:rPr lang="en-US" altLang="ja-JP" sz="1000" dirty="0" smtClean="0">
                  <a:solidFill>
                    <a:schemeClr val="bg1"/>
                  </a:solidFill>
                </a:rPr>
                <a:t>HP	</a:t>
              </a:r>
            </a:p>
            <a:p>
              <a:pPr>
                <a:tabLst>
                  <a:tab pos="457200" algn="l"/>
                </a:tabLst>
              </a:pPr>
              <a:r>
                <a:rPr lang="en-US" altLang="ja-JP" sz="1000" dirty="0" smtClean="0">
                  <a:solidFill>
                    <a:schemeClr val="bg1"/>
                  </a:solidFill>
                </a:rPr>
                <a:t>MP	</a:t>
              </a:r>
            </a:p>
            <a:p>
              <a:pPr>
                <a:tabLst>
                  <a:tab pos="457200" algn="l"/>
                </a:tabLst>
              </a:pPr>
              <a:r>
                <a:rPr lang="ja-JP" altLang="en-US" sz="900" dirty="0" smtClean="0">
                  <a:solidFill>
                    <a:schemeClr val="bg1"/>
                  </a:solidFill>
                </a:rPr>
                <a:t>攻撃力</a:t>
              </a:r>
              <a:r>
                <a:rPr lang="en-US" altLang="ja-JP" sz="1000" dirty="0" smtClean="0">
                  <a:solidFill>
                    <a:schemeClr val="bg1"/>
                  </a:solidFill>
                </a:rPr>
                <a:t>	</a:t>
              </a:r>
            </a:p>
            <a:p>
              <a:pPr>
                <a:tabLst>
                  <a:tab pos="457200" algn="l"/>
                </a:tabLst>
              </a:pPr>
              <a:r>
                <a:rPr lang="ja-JP" altLang="en-US" sz="900" dirty="0" smtClean="0">
                  <a:solidFill>
                    <a:schemeClr val="bg1"/>
                  </a:solidFill>
                </a:rPr>
                <a:t>素早さ</a:t>
              </a:r>
              <a:r>
                <a:rPr lang="en-US" altLang="ja-JP" sz="1000" dirty="0" smtClean="0">
                  <a:solidFill>
                    <a:schemeClr val="bg1"/>
                  </a:solidFill>
                </a:rPr>
                <a:t>	</a:t>
              </a:r>
              <a:endParaRPr kumimoji="1" lang="en-US" sz="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016740" y="2448465"/>
              <a:ext cx="923833" cy="720080"/>
            </a:xfrm>
            <a:prstGeom prst="roundRect">
              <a:avLst>
                <a:gd name="adj" fmla="val 8249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rIns="45720" rtlCol="0" anchor="t" anchorCtr="0"/>
            <a:lstStyle/>
            <a:p>
              <a:pPr>
                <a:tabLst>
                  <a:tab pos="457200" algn="l"/>
                </a:tabLst>
              </a:pPr>
              <a:r>
                <a:rPr lang="en-US" altLang="ja-JP" sz="1000" dirty="0" smtClean="0">
                  <a:solidFill>
                    <a:schemeClr val="bg1"/>
                  </a:solidFill>
                </a:rPr>
                <a:t>Lv.</a:t>
              </a:r>
            </a:p>
            <a:p>
              <a:pPr>
                <a:tabLst>
                  <a:tab pos="342900" algn="l"/>
                </a:tabLst>
              </a:pPr>
              <a:r>
                <a:rPr kumimoji="1" lang="en-US" sz="1000" dirty="0" smtClean="0">
                  <a:solidFill>
                    <a:schemeClr val="bg1"/>
                  </a:solidFill>
                </a:rPr>
                <a:t>Exp	</a:t>
              </a:r>
            </a:p>
            <a:p>
              <a:pPr>
                <a:tabLst>
                  <a:tab pos="285750" algn="l"/>
                </a:tabLst>
              </a:pPr>
              <a:endParaRPr kumimoji="1" lang="en-US" sz="300" dirty="0" smtClean="0">
                <a:solidFill>
                  <a:schemeClr val="bg1"/>
                </a:solidFill>
              </a:endParaRPr>
            </a:p>
            <a:p>
              <a:pPr algn="r">
                <a:tabLst>
                  <a:tab pos="285750" algn="l"/>
                </a:tabLst>
              </a:pPr>
              <a:r>
                <a:rPr lang="ja-JP" altLang="en-US" sz="700" dirty="0" smtClean="0">
                  <a:solidFill>
                    <a:schemeClr val="bg1"/>
                  </a:solidFill>
                </a:rPr>
                <a:t>次まで</a:t>
              </a:r>
              <a:endParaRPr kumimoji="1" lang="en-US" sz="6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1203661" y="1375598"/>
            <a:ext cx="1651942" cy="792441"/>
            <a:chOff x="1191866" y="3947446"/>
            <a:chExt cx="1651942" cy="792441"/>
          </a:xfrm>
        </p:grpSpPr>
        <p:sp>
          <p:nvSpPr>
            <p:cNvPr id="60" name="角丸四角形 59"/>
            <p:cNvSpPr/>
            <p:nvPr/>
          </p:nvSpPr>
          <p:spPr>
            <a:xfrm>
              <a:off x="1191866" y="3947446"/>
              <a:ext cx="1651942" cy="792441"/>
            </a:xfrm>
            <a:prstGeom prst="roundRect">
              <a:avLst>
                <a:gd name="adj" fmla="val 3964"/>
              </a:avLst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grpSp>
          <p:nvGrpSpPr>
            <p:cNvPr id="63" name="グループ化 62"/>
            <p:cNvGrpSpPr/>
            <p:nvPr/>
          </p:nvGrpSpPr>
          <p:grpSpPr>
            <a:xfrm>
              <a:off x="2628203" y="4014897"/>
              <a:ext cx="150613" cy="153231"/>
              <a:chOff x="5360788" y="4393679"/>
              <a:chExt cx="150613" cy="153231"/>
            </a:xfrm>
          </p:grpSpPr>
          <p:sp>
            <p:nvSpPr>
              <p:cNvPr id="61" name="正方形/長方形 60"/>
              <p:cNvSpPr/>
              <p:nvPr/>
            </p:nvSpPr>
            <p:spPr>
              <a:xfrm>
                <a:off x="5364088" y="4393679"/>
                <a:ext cx="144016" cy="14401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sz="1100" dirty="0" smtClean="0"/>
              </a:p>
            </p:txBody>
          </p:sp>
          <p:sp>
            <p:nvSpPr>
              <p:cNvPr id="62" name="十字形 61"/>
              <p:cNvSpPr/>
              <p:nvPr/>
            </p:nvSpPr>
            <p:spPr>
              <a:xfrm rot="2700000">
                <a:off x="5360788" y="4396297"/>
                <a:ext cx="150613" cy="150613"/>
              </a:xfrm>
              <a:prstGeom prst="plus">
                <a:avLst>
                  <a:gd name="adj" fmla="val 45301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sz="1100" dirty="0" smtClean="0"/>
              </a:p>
            </p:txBody>
          </p:sp>
        </p:grpSp>
        <p:sp>
          <p:nvSpPr>
            <p:cNvPr id="64" name="テキスト ボックス 63"/>
            <p:cNvSpPr txBox="1"/>
            <p:nvPr/>
          </p:nvSpPr>
          <p:spPr>
            <a:xfrm>
              <a:off x="1313638" y="4289153"/>
              <a:ext cx="1317865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kumimoji="1" lang="ja-JP" altLang="en-US" sz="1000" dirty="0" smtClean="0">
                  <a:solidFill>
                    <a:schemeClr val="bg1"/>
                  </a:solidFill>
                </a:rPr>
                <a:t>ユニットが見つかりません</a:t>
              </a:r>
              <a:endParaRPr kumimoji="1" lang="en-US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1257806" y="3992028"/>
              <a:ext cx="1573273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ja-JP" altLang="en-US" sz="1000" dirty="0" smtClean="0">
                  <a:solidFill>
                    <a:schemeClr val="bg1"/>
                  </a:solidFill>
                </a:rPr>
                <a:t>予期せぬエラー</a:t>
              </a:r>
              <a:endParaRPr kumimoji="1" lang="en-US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9" name="テキスト ボックス 68"/>
          <p:cNvSpPr txBox="1"/>
          <p:nvPr/>
        </p:nvSpPr>
        <p:spPr>
          <a:xfrm>
            <a:off x="251520" y="188640"/>
            <a:ext cx="107778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sz="1000" dirty="0" smtClean="0"/>
              <a:t>null</a:t>
            </a:r>
            <a:r>
              <a:rPr lang="ja-JP" altLang="en-US" sz="1000" dirty="0" smtClean="0"/>
              <a:t>非許容系の</a:t>
            </a:r>
            <a:r>
              <a:rPr lang="en-US" altLang="ja-JP" sz="1000" dirty="0" smtClean="0"/>
              <a:t>API</a:t>
            </a:r>
            <a:endParaRPr kumimoji="1" lang="en-US" sz="1000" dirty="0" smtClean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72200" y="2629725"/>
            <a:ext cx="1996307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リリース前のテストで</a:t>
            </a:r>
            <a:endParaRPr lang="en-US" altLang="ja-JP" sz="1000" dirty="0" smtClean="0"/>
          </a:p>
          <a:p>
            <a:r>
              <a:rPr kumimoji="1" lang="ja-JP" altLang="en-US" sz="1000" dirty="0" smtClean="0"/>
              <a:t>エラーが出なくなるまでデバッグ</a:t>
            </a:r>
            <a:endParaRPr kumimoji="1"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14698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43608" y="692697"/>
            <a:ext cx="1944216" cy="2520280"/>
            <a:chOff x="1043608" y="692697"/>
            <a:chExt cx="1944216" cy="2520280"/>
          </a:xfrm>
        </p:grpSpPr>
        <p:sp>
          <p:nvSpPr>
            <p:cNvPr id="90" name="正方形/長方形 89"/>
            <p:cNvSpPr/>
            <p:nvPr/>
          </p:nvSpPr>
          <p:spPr>
            <a:xfrm>
              <a:off x="1043608" y="692697"/>
              <a:ext cx="1944216" cy="25202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94" name="角丸四角形 93"/>
            <p:cNvSpPr/>
            <p:nvPr/>
          </p:nvSpPr>
          <p:spPr>
            <a:xfrm>
              <a:off x="2337693" y="1270165"/>
              <a:ext cx="498803" cy="268449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smtClean="0">
                  <a:solidFill>
                    <a:schemeClr val="bg1"/>
                  </a:solidFill>
                </a:rPr>
                <a:t>54/75</a:t>
              </a:r>
              <a:endParaRPr kumimoji="1" lang="en-US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3" name="角丸四角形 92"/>
            <p:cNvSpPr/>
            <p:nvPr/>
          </p:nvSpPr>
          <p:spPr>
            <a:xfrm>
              <a:off x="1159782" y="1270165"/>
              <a:ext cx="695098" cy="268449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solidFill>
                    <a:schemeClr val="bg1"/>
                  </a:solidFill>
                </a:rPr>
                <a:t>チーム</a:t>
              </a:r>
              <a:r>
                <a:rPr lang="en-US" altLang="ja-JP" sz="1000" dirty="0" smtClean="0">
                  <a:solidFill>
                    <a:schemeClr val="bg1"/>
                  </a:solidFill>
                </a:rPr>
                <a:t>1</a:t>
              </a:r>
              <a:endParaRPr kumimoji="1" lang="en-US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フリーフォーム 74"/>
            <p:cNvSpPr/>
            <p:nvPr/>
          </p:nvSpPr>
          <p:spPr>
            <a:xfrm>
              <a:off x="1617482" y="1975378"/>
              <a:ext cx="360040" cy="173409"/>
            </a:xfrm>
            <a:custGeom>
              <a:avLst/>
              <a:gdLst>
                <a:gd name="connsiteX0" fmla="*/ 247888 w 360040"/>
                <a:gd name="connsiteY0" fmla="*/ 0 h 173409"/>
                <a:gd name="connsiteX1" fmla="*/ 300033 w 360040"/>
                <a:gd name="connsiteY1" fmla="*/ 56777 h 173409"/>
                <a:gd name="connsiteX2" fmla="*/ 300032 w 360040"/>
                <a:gd name="connsiteY2" fmla="*/ 56777 h 173409"/>
                <a:gd name="connsiteX3" fmla="*/ 360040 w 360040"/>
                <a:gd name="connsiteY3" fmla="*/ 116785 h 173409"/>
                <a:gd name="connsiteX4" fmla="*/ 360040 w 360040"/>
                <a:gd name="connsiteY4" fmla="*/ 152788 h 173409"/>
                <a:gd name="connsiteX5" fmla="*/ 360040 w 360040"/>
                <a:gd name="connsiteY5" fmla="*/ 173409 h 173409"/>
                <a:gd name="connsiteX6" fmla="*/ 0 w 360040"/>
                <a:gd name="connsiteY6" fmla="*/ 173409 h 173409"/>
                <a:gd name="connsiteX7" fmla="*/ 0 w 360040"/>
                <a:gd name="connsiteY7" fmla="*/ 152788 h 173409"/>
                <a:gd name="connsiteX8" fmla="*/ 0 w 360040"/>
                <a:gd name="connsiteY8" fmla="*/ 116785 h 173409"/>
                <a:gd name="connsiteX9" fmla="*/ 60008 w 360040"/>
                <a:gd name="connsiteY9" fmla="*/ 56777 h 173409"/>
                <a:gd name="connsiteX10" fmla="*/ 210023 w 360040"/>
                <a:gd name="connsiteY10" fmla="*/ 56777 h 17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0040" h="173409">
                  <a:moveTo>
                    <a:pt x="247888" y="0"/>
                  </a:moveTo>
                  <a:lnTo>
                    <a:pt x="300033" y="56777"/>
                  </a:lnTo>
                  <a:lnTo>
                    <a:pt x="300032" y="56777"/>
                  </a:lnTo>
                  <a:cubicBezTo>
                    <a:pt x="333174" y="56777"/>
                    <a:pt x="360040" y="83643"/>
                    <a:pt x="360040" y="116785"/>
                  </a:cubicBezTo>
                  <a:lnTo>
                    <a:pt x="360040" y="152788"/>
                  </a:lnTo>
                  <a:lnTo>
                    <a:pt x="360040" y="173409"/>
                  </a:lnTo>
                  <a:lnTo>
                    <a:pt x="0" y="173409"/>
                  </a:lnTo>
                  <a:lnTo>
                    <a:pt x="0" y="152788"/>
                  </a:lnTo>
                  <a:lnTo>
                    <a:pt x="0" y="116785"/>
                  </a:lnTo>
                  <a:cubicBezTo>
                    <a:pt x="0" y="83643"/>
                    <a:pt x="26866" y="56777"/>
                    <a:pt x="60008" y="56777"/>
                  </a:cubicBezTo>
                  <a:lnTo>
                    <a:pt x="210023" y="56777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76" name="フリーフォーム 75"/>
            <p:cNvSpPr/>
            <p:nvPr/>
          </p:nvSpPr>
          <p:spPr>
            <a:xfrm>
              <a:off x="2056972" y="1975378"/>
              <a:ext cx="360040" cy="173409"/>
            </a:xfrm>
            <a:custGeom>
              <a:avLst/>
              <a:gdLst>
                <a:gd name="connsiteX0" fmla="*/ 247888 w 360040"/>
                <a:gd name="connsiteY0" fmla="*/ 0 h 173409"/>
                <a:gd name="connsiteX1" fmla="*/ 300033 w 360040"/>
                <a:gd name="connsiteY1" fmla="*/ 56777 h 173409"/>
                <a:gd name="connsiteX2" fmla="*/ 300032 w 360040"/>
                <a:gd name="connsiteY2" fmla="*/ 56777 h 173409"/>
                <a:gd name="connsiteX3" fmla="*/ 360040 w 360040"/>
                <a:gd name="connsiteY3" fmla="*/ 116785 h 173409"/>
                <a:gd name="connsiteX4" fmla="*/ 360040 w 360040"/>
                <a:gd name="connsiteY4" fmla="*/ 152788 h 173409"/>
                <a:gd name="connsiteX5" fmla="*/ 360040 w 360040"/>
                <a:gd name="connsiteY5" fmla="*/ 173409 h 173409"/>
                <a:gd name="connsiteX6" fmla="*/ 0 w 360040"/>
                <a:gd name="connsiteY6" fmla="*/ 173409 h 173409"/>
                <a:gd name="connsiteX7" fmla="*/ 0 w 360040"/>
                <a:gd name="connsiteY7" fmla="*/ 152788 h 173409"/>
                <a:gd name="connsiteX8" fmla="*/ 0 w 360040"/>
                <a:gd name="connsiteY8" fmla="*/ 116785 h 173409"/>
                <a:gd name="connsiteX9" fmla="*/ 60008 w 360040"/>
                <a:gd name="connsiteY9" fmla="*/ 56777 h 173409"/>
                <a:gd name="connsiteX10" fmla="*/ 210023 w 360040"/>
                <a:gd name="connsiteY10" fmla="*/ 56777 h 17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0040" h="173409">
                  <a:moveTo>
                    <a:pt x="247888" y="0"/>
                  </a:moveTo>
                  <a:lnTo>
                    <a:pt x="300033" y="56777"/>
                  </a:lnTo>
                  <a:lnTo>
                    <a:pt x="300032" y="56777"/>
                  </a:lnTo>
                  <a:cubicBezTo>
                    <a:pt x="333174" y="56777"/>
                    <a:pt x="360040" y="83643"/>
                    <a:pt x="360040" y="116785"/>
                  </a:cubicBezTo>
                  <a:lnTo>
                    <a:pt x="360040" y="152788"/>
                  </a:lnTo>
                  <a:lnTo>
                    <a:pt x="360040" y="173409"/>
                  </a:lnTo>
                  <a:lnTo>
                    <a:pt x="0" y="173409"/>
                  </a:lnTo>
                  <a:lnTo>
                    <a:pt x="0" y="152788"/>
                  </a:lnTo>
                  <a:lnTo>
                    <a:pt x="0" y="116785"/>
                  </a:lnTo>
                  <a:cubicBezTo>
                    <a:pt x="0" y="83643"/>
                    <a:pt x="26866" y="56777"/>
                    <a:pt x="60008" y="56777"/>
                  </a:cubicBezTo>
                  <a:lnTo>
                    <a:pt x="210023" y="56777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77" name="フリーフォーム 76"/>
            <p:cNvSpPr/>
            <p:nvPr/>
          </p:nvSpPr>
          <p:spPr>
            <a:xfrm>
              <a:off x="2476456" y="1975378"/>
              <a:ext cx="360040" cy="173409"/>
            </a:xfrm>
            <a:custGeom>
              <a:avLst/>
              <a:gdLst>
                <a:gd name="connsiteX0" fmla="*/ 247888 w 360040"/>
                <a:gd name="connsiteY0" fmla="*/ 0 h 173409"/>
                <a:gd name="connsiteX1" fmla="*/ 300033 w 360040"/>
                <a:gd name="connsiteY1" fmla="*/ 56777 h 173409"/>
                <a:gd name="connsiteX2" fmla="*/ 300032 w 360040"/>
                <a:gd name="connsiteY2" fmla="*/ 56777 h 173409"/>
                <a:gd name="connsiteX3" fmla="*/ 360040 w 360040"/>
                <a:gd name="connsiteY3" fmla="*/ 116785 h 173409"/>
                <a:gd name="connsiteX4" fmla="*/ 360040 w 360040"/>
                <a:gd name="connsiteY4" fmla="*/ 152788 h 173409"/>
                <a:gd name="connsiteX5" fmla="*/ 360040 w 360040"/>
                <a:gd name="connsiteY5" fmla="*/ 173409 h 173409"/>
                <a:gd name="connsiteX6" fmla="*/ 0 w 360040"/>
                <a:gd name="connsiteY6" fmla="*/ 173409 h 173409"/>
                <a:gd name="connsiteX7" fmla="*/ 0 w 360040"/>
                <a:gd name="connsiteY7" fmla="*/ 152788 h 173409"/>
                <a:gd name="connsiteX8" fmla="*/ 0 w 360040"/>
                <a:gd name="connsiteY8" fmla="*/ 116785 h 173409"/>
                <a:gd name="connsiteX9" fmla="*/ 60008 w 360040"/>
                <a:gd name="connsiteY9" fmla="*/ 56777 h 173409"/>
                <a:gd name="connsiteX10" fmla="*/ 210023 w 360040"/>
                <a:gd name="connsiteY10" fmla="*/ 56777 h 17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0040" h="173409">
                  <a:moveTo>
                    <a:pt x="247888" y="0"/>
                  </a:moveTo>
                  <a:lnTo>
                    <a:pt x="300033" y="56777"/>
                  </a:lnTo>
                  <a:lnTo>
                    <a:pt x="300032" y="56777"/>
                  </a:lnTo>
                  <a:cubicBezTo>
                    <a:pt x="333174" y="56777"/>
                    <a:pt x="360040" y="83643"/>
                    <a:pt x="360040" y="116785"/>
                  </a:cubicBezTo>
                  <a:lnTo>
                    <a:pt x="360040" y="152788"/>
                  </a:lnTo>
                  <a:lnTo>
                    <a:pt x="360040" y="173409"/>
                  </a:lnTo>
                  <a:lnTo>
                    <a:pt x="0" y="173409"/>
                  </a:lnTo>
                  <a:lnTo>
                    <a:pt x="0" y="152788"/>
                  </a:lnTo>
                  <a:lnTo>
                    <a:pt x="0" y="116785"/>
                  </a:lnTo>
                  <a:cubicBezTo>
                    <a:pt x="0" y="83643"/>
                    <a:pt x="26866" y="56777"/>
                    <a:pt x="60008" y="56777"/>
                  </a:cubicBezTo>
                  <a:lnTo>
                    <a:pt x="210023" y="56777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87" name="フリーフォーム 86"/>
            <p:cNvSpPr/>
            <p:nvPr/>
          </p:nvSpPr>
          <p:spPr>
            <a:xfrm>
              <a:off x="1115616" y="1978310"/>
              <a:ext cx="1800199" cy="1157901"/>
            </a:xfrm>
            <a:custGeom>
              <a:avLst/>
              <a:gdLst>
                <a:gd name="connsiteX0" fmla="*/ 318031 w 1800199"/>
                <a:gd name="connsiteY0" fmla="*/ 0 h 1157901"/>
                <a:gd name="connsiteX1" fmla="*/ 370176 w 1800199"/>
                <a:gd name="connsiteY1" fmla="*/ 56777 h 1157901"/>
                <a:gd name="connsiteX2" fmla="*/ 370175 w 1800199"/>
                <a:gd name="connsiteY2" fmla="*/ 56777 h 1157901"/>
                <a:gd name="connsiteX3" fmla="*/ 430183 w 1800199"/>
                <a:gd name="connsiteY3" fmla="*/ 116785 h 1157901"/>
                <a:gd name="connsiteX4" fmla="*/ 430183 w 1800199"/>
                <a:gd name="connsiteY4" fmla="*/ 152788 h 1157901"/>
                <a:gd name="connsiteX5" fmla="*/ 430183 w 1800199"/>
                <a:gd name="connsiteY5" fmla="*/ 173409 h 1157901"/>
                <a:gd name="connsiteX6" fmla="*/ 1800199 w 1800199"/>
                <a:gd name="connsiteY6" fmla="*/ 173409 h 1157901"/>
                <a:gd name="connsiteX7" fmla="*/ 1800199 w 1800199"/>
                <a:gd name="connsiteY7" fmla="*/ 569452 h 1157901"/>
                <a:gd name="connsiteX8" fmla="*/ 1800199 w 1800199"/>
                <a:gd name="connsiteY8" fmla="*/ 965497 h 1157901"/>
                <a:gd name="connsiteX9" fmla="*/ 1800199 w 1800199"/>
                <a:gd name="connsiteY9" fmla="*/ 1157901 h 1157901"/>
                <a:gd name="connsiteX10" fmla="*/ 0 w 1800199"/>
                <a:gd name="connsiteY10" fmla="*/ 1157901 h 1157901"/>
                <a:gd name="connsiteX11" fmla="*/ 0 w 1800199"/>
                <a:gd name="connsiteY11" fmla="*/ 965497 h 1157901"/>
                <a:gd name="connsiteX12" fmla="*/ 0 w 1800199"/>
                <a:gd name="connsiteY12" fmla="*/ 569452 h 1157901"/>
                <a:gd name="connsiteX13" fmla="*/ 0 w 1800199"/>
                <a:gd name="connsiteY13" fmla="*/ 173409 h 1157901"/>
                <a:gd name="connsiteX14" fmla="*/ 70143 w 1800199"/>
                <a:gd name="connsiteY14" fmla="*/ 173409 h 1157901"/>
                <a:gd name="connsiteX15" fmla="*/ 70143 w 1800199"/>
                <a:gd name="connsiteY15" fmla="*/ 152788 h 1157901"/>
                <a:gd name="connsiteX16" fmla="*/ 70143 w 1800199"/>
                <a:gd name="connsiteY16" fmla="*/ 116785 h 1157901"/>
                <a:gd name="connsiteX17" fmla="*/ 130151 w 1800199"/>
                <a:gd name="connsiteY17" fmla="*/ 56777 h 1157901"/>
                <a:gd name="connsiteX18" fmla="*/ 280166 w 1800199"/>
                <a:gd name="connsiteY18" fmla="*/ 56777 h 1157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00199" h="1157901">
                  <a:moveTo>
                    <a:pt x="318031" y="0"/>
                  </a:moveTo>
                  <a:lnTo>
                    <a:pt x="370176" y="56777"/>
                  </a:lnTo>
                  <a:lnTo>
                    <a:pt x="370175" y="56777"/>
                  </a:lnTo>
                  <a:cubicBezTo>
                    <a:pt x="403317" y="56777"/>
                    <a:pt x="430183" y="83643"/>
                    <a:pt x="430183" y="116785"/>
                  </a:cubicBezTo>
                  <a:lnTo>
                    <a:pt x="430183" y="152788"/>
                  </a:lnTo>
                  <a:lnTo>
                    <a:pt x="430183" y="173409"/>
                  </a:lnTo>
                  <a:lnTo>
                    <a:pt x="1800199" y="173409"/>
                  </a:lnTo>
                  <a:lnTo>
                    <a:pt x="1800199" y="569452"/>
                  </a:lnTo>
                  <a:lnTo>
                    <a:pt x="1800199" y="965497"/>
                  </a:lnTo>
                  <a:lnTo>
                    <a:pt x="1800199" y="1157901"/>
                  </a:lnTo>
                  <a:lnTo>
                    <a:pt x="0" y="1157901"/>
                  </a:lnTo>
                  <a:lnTo>
                    <a:pt x="0" y="965497"/>
                  </a:lnTo>
                  <a:lnTo>
                    <a:pt x="0" y="569452"/>
                  </a:lnTo>
                  <a:lnTo>
                    <a:pt x="0" y="173409"/>
                  </a:lnTo>
                  <a:lnTo>
                    <a:pt x="70143" y="173409"/>
                  </a:lnTo>
                  <a:lnTo>
                    <a:pt x="70143" y="152788"/>
                  </a:lnTo>
                  <a:lnTo>
                    <a:pt x="70143" y="116785"/>
                  </a:lnTo>
                  <a:cubicBezTo>
                    <a:pt x="70143" y="83643"/>
                    <a:pt x="97009" y="56777"/>
                    <a:pt x="130151" y="56777"/>
                  </a:cubicBezTo>
                  <a:lnTo>
                    <a:pt x="280166" y="56777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70" name="角丸四角形 69"/>
            <p:cNvSpPr/>
            <p:nvPr/>
          </p:nvSpPr>
          <p:spPr>
            <a:xfrm>
              <a:off x="1115616" y="1502605"/>
              <a:ext cx="1800199" cy="482071"/>
            </a:xfrm>
            <a:prstGeom prst="roundRect">
              <a:avLst>
                <a:gd name="adj" fmla="val 12715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" name="角丸四角形 3"/>
            <p:cNvSpPr/>
            <p:nvPr/>
          </p:nvSpPr>
          <p:spPr>
            <a:xfrm>
              <a:off x="1185760" y="1560437"/>
              <a:ext cx="360040" cy="3600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49" name="角丸四角形 48"/>
            <p:cNvSpPr/>
            <p:nvPr/>
          </p:nvSpPr>
          <p:spPr>
            <a:xfrm>
              <a:off x="1617808" y="1552695"/>
              <a:ext cx="360040" cy="3600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2049288" y="1556792"/>
              <a:ext cx="360040" cy="360040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51" name="角丸四角形 50"/>
            <p:cNvSpPr/>
            <p:nvPr/>
          </p:nvSpPr>
          <p:spPr>
            <a:xfrm>
              <a:off x="2476456" y="1560437"/>
              <a:ext cx="360040" cy="3600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1361542" y="831959"/>
              <a:ext cx="1308348" cy="268449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solidFill>
                    <a:schemeClr val="bg1"/>
                  </a:solidFill>
                </a:rPr>
                <a:t>チーム編成</a:t>
              </a:r>
              <a:endParaRPr kumimoji="1" lang="en-US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1215752" y="2257841"/>
              <a:ext cx="291579" cy="2915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1221299" y="2689889"/>
              <a:ext cx="291579" cy="2915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sz="1100" dirty="0" smtClean="0"/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1635041" y="2231522"/>
              <a:ext cx="1152128" cy="821953"/>
            </a:xfrm>
            <a:prstGeom prst="roundRect">
              <a:avLst>
                <a:gd name="adj" fmla="val 8249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>
                <a:tabLst>
                  <a:tab pos="457200" algn="l"/>
                  <a:tab pos="685800" algn="l"/>
                </a:tabLst>
              </a:pPr>
              <a:r>
                <a:rPr lang="ja-JP" altLang="en-US" sz="1000" dirty="0" smtClean="0">
                  <a:solidFill>
                    <a:schemeClr val="bg1"/>
                  </a:solidFill>
                </a:rPr>
                <a:t>コスト</a:t>
              </a:r>
              <a:r>
                <a:rPr lang="en-US" altLang="ja-JP" sz="1000" dirty="0">
                  <a:solidFill>
                    <a:schemeClr val="bg1"/>
                  </a:solidFill>
                </a:rPr>
                <a:t>	</a:t>
              </a:r>
              <a:r>
                <a:rPr lang="en-US" altLang="ja-JP" sz="1000" dirty="0" smtClean="0">
                  <a:solidFill>
                    <a:schemeClr val="bg1"/>
                  </a:solidFill>
                </a:rPr>
                <a:t>10</a:t>
              </a:r>
              <a:r>
                <a:rPr lang="en-US" altLang="ja-JP" sz="1000" dirty="0">
                  <a:solidFill>
                    <a:schemeClr val="bg1"/>
                  </a:solidFill>
                </a:rPr>
                <a:t>	</a:t>
              </a:r>
              <a:r>
                <a:rPr lang="en-US" altLang="ja-JP" sz="1000" dirty="0" smtClean="0">
                  <a:solidFill>
                    <a:schemeClr val="bg1"/>
                  </a:solidFill>
                </a:rPr>
                <a:t>  </a:t>
              </a:r>
              <a:r>
                <a:rPr lang="en-US" altLang="ja-JP" sz="10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+20</a:t>
              </a:r>
              <a:endParaRPr lang="en-US" altLang="ja-JP" sz="10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>
                <a:tabLst>
                  <a:tab pos="457200" algn="l"/>
                  <a:tab pos="685800" algn="l"/>
                </a:tabLst>
              </a:pPr>
              <a:r>
                <a:rPr lang="en-US" altLang="ja-JP" sz="1000" dirty="0" smtClean="0">
                  <a:solidFill>
                    <a:schemeClr val="bg1"/>
                  </a:solidFill>
                </a:rPr>
                <a:t>HP	999	</a:t>
              </a:r>
              <a:r>
                <a:rPr lang="en-US" altLang="ja-JP" sz="10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+200</a:t>
              </a:r>
            </a:p>
            <a:p>
              <a:pPr>
                <a:tabLst>
                  <a:tab pos="457200" algn="l"/>
                  <a:tab pos="685800" algn="l"/>
                </a:tabLst>
              </a:pPr>
              <a:r>
                <a:rPr lang="en-US" altLang="ja-JP" sz="1000" dirty="0" smtClean="0">
                  <a:solidFill>
                    <a:schemeClr val="bg1"/>
                  </a:solidFill>
                </a:rPr>
                <a:t>MP	572	  </a:t>
              </a:r>
              <a:r>
                <a:rPr lang="en-US" altLang="ja-JP" sz="10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+94</a:t>
              </a:r>
            </a:p>
            <a:p>
              <a:pPr>
                <a:tabLst>
                  <a:tab pos="457200" algn="l"/>
                  <a:tab pos="685800" algn="l"/>
                </a:tabLst>
              </a:pPr>
              <a:r>
                <a:rPr lang="ja-JP" altLang="en-US" sz="1000" dirty="0" smtClean="0">
                  <a:solidFill>
                    <a:schemeClr val="bg1"/>
                  </a:solidFill>
                </a:rPr>
                <a:t>攻撃力</a:t>
              </a:r>
              <a:r>
                <a:rPr lang="en-US" altLang="ja-JP" sz="1000" dirty="0" smtClean="0">
                  <a:solidFill>
                    <a:schemeClr val="bg1"/>
                  </a:solidFill>
                </a:rPr>
                <a:t>	683	</a:t>
              </a:r>
              <a:r>
                <a:rPr lang="en-US" altLang="ja-JP" sz="10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+108</a:t>
              </a:r>
            </a:p>
            <a:p>
              <a:pPr>
                <a:tabLst>
                  <a:tab pos="457200" algn="l"/>
                  <a:tab pos="685800" algn="l"/>
                </a:tabLst>
              </a:pPr>
              <a:r>
                <a:rPr lang="ja-JP" altLang="en-US" sz="1000" dirty="0" smtClean="0">
                  <a:solidFill>
                    <a:schemeClr val="bg1"/>
                  </a:solidFill>
                </a:rPr>
                <a:t>素早さ</a:t>
              </a:r>
              <a:r>
                <a:rPr lang="en-US" altLang="ja-JP" sz="1000" dirty="0" smtClean="0">
                  <a:solidFill>
                    <a:schemeClr val="bg1"/>
                  </a:solidFill>
                </a:rPr>
                <a:t>	120	  </a:t>
              </a:r>
              <a:r>
                <a:rPr lang="en-US" altLang="ja-JP" sz="10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+32</a:t>
              </a:r>
              <a:endParaRPr kumimoji="1" lang="en-US" sz="600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2390278" y="1240275"/>
              <a:ext cx="230832" cy="92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0" tIns="0" rIns="0" bIns="0" rtlCol="0">
              <a:spAutoFit/>
            </a:bodyPr>
            <a:lstStyle/>
            <a:p>
              <a:r>
                <a:rPr lang="ja-JP" altLang="en-US" sz="600" dirty="0"/>
                <a:t>コスト</a:t>
              </a:r>
              <a:endParaRPr kumimoji="1" lang="en-US" sz="600" dirty="0" smtClean="0"/>
            </a:p>
          </p:txBody>
        </p:sp>
      </p:grpSp>
      <p:sp>
        <p:nvSpPr>
          <p:cNvPr id="96" name="テキスト ボックス 95"/>
          <p:cNvSpPr txBox="1"/>
          <p:nvPr/>
        </p:nvSpPr>
        <p:spPr>
          <a:xfrm>
            <a:off x="3491880" y="817315"/>
            <a:ext cx="2118135" cy="114992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Team = </a:t>
            </a:r>
            <a:r>
              <a:rPr kumimoji="1"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1" lang="ja-JP" altLang="en-US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10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  <a:r>
              <a:rPr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1001, { 2001, 3001 } },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2052, { </a:t>
            </a:r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2231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3123, </a:t>
            </a:r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r>
              <a:rPr kumimoji="1"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角丸四角形吹き出し 96"/>
          <p:cNvSpPr/>
          <p:nvPr/>
        </p:nvSpPr>
        <p:spPr>
          <a:xfrm>
            <a:off x="5148064" y="1574795"/>
            <a:ext cx="2232248" cy="416186"/>
          </a:xfrm>
          <a:prstGeom prst="wedgeRoundRectCallout">
            <a:avLst>
              <a:gd name="adj1" fmla="val -60930"/>
              <a:gd name="adj2" fmla="val -2605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ユニットをセットしていない空きスロットには</a:t>
            </a:r>
            <a:r>
              <a:rPr kumimoji="1" lang="en-US" altLang="ja-JP" sz="1100" dirty="0" smtClean="0"/>
              <a:t>null</a:t>
            </a:r>
            <a:r>
              <a:rPr kumimoji="1" lang="ja-JP" altLang="en-US" sz="1100" dirty="0" smtClean="0"/>
              <a:t>を指定する</a:t>
            </a:r>
            <a:endParaRPr kumimoji="1" lang="en-US" sz="1100" dirty="0" smtClean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491880" y="2330240"/>
            <a:ext cx="2541328" cy="191936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ShowUnitThumbnail(</a:t>
            </a:r>
            <a:r>
              <a:rPr kumimoji="1"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 unitId)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kumimoji="1"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ja-JP" sz="10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ShowUnitThumbnail(</a:t>
            </a:r>
            <a:r>
              <a:rPr lang="en-US" altLang="ja-JP" sz="10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unit)</a:t>
            </a:r>
            <a:endParaRPr lang="en-US" altLang="ja-JP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(unit == </a:t>
            </a:r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ja-JP" sz="1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ja-JP" altLang="en-US" sz="1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追加</a:t>
            </a:r>
            <a:r>
              <a:rPr lang="en-US" altLang="ja-JP" sz="1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ja-JP" altLang="en-US" sz="1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アイコンを表示</a:t>
            </a:r>
            <a:endParaRPr lang="en-US" sz="10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sz="10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ja-JP" altLang="en-US" sz="1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ユニットのアイコンを表示</a:t>
            </a:r>
            <a:endParaRPr lang="en-US" sz="1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角丸四角形吹き出し 98"/>
          <p:cNvSpPr/>
          <p:nvPr/>
        </p:nvSpPr>
        <p:spPr>
          <a:xfrm>
            <a:off x="6101893" y="2290997"/>
            <a:ext cx="1158774" cy="398891"/>
          </a:xfrm>
          <a:prstGeom prst="wedgeRoundRectCallout">
            <a:avLst>
              <a:gd name="adj1" fmla="val -58985"/>
              <a:gd name="adj2" fmla="val -1411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表示側も</a:t>
            </a:r>
            <a:r>
              <a:rPr lang="en-US" altLang="ja-JP" sz="1100" dirty="0" smtClean="0"/>
              <a:t>null</a:t>
            </a:r>
            <a:r>
              <a:rPr lang="ja-JP" altLang="en-US" sz="1100" dirty="0" smtClean="0"/>
              <a:t>を受け付け</a:t>
            </a:r>
            <a:endParaRPr kumimoji="1" lang="en-US" sz="1100" dirty="0" smtClean="0"/>
          </a:p>
        </p:txBody>
      </p:sp>
      <p:sp>
        <p:nvSpPr>
          <p:cNvPr id="100" name="角丸四角形吹き出し 99"/>
          <p:cNvSpPr/>
          <p:nvPr/>
        </p:nvSpPr>
        <p:spPr>
          <a:xfrm>
            <a:off x="5826981" y="3289921"/>
            <a:ext cx="2114450" cy="460932"/>
          </a:xfrm>
          <a:prstGeom prst="wedgeRoundRectCallout">
            <a:avLst>
              <a:gd name="adj1" fmla="val -57715"/>
              <a:gd name="adj2" fmla="val 2846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空きスロット</a:t>
            </a:r>
            <a:r>
              <a:rPr lang="en-US" altLang="ja-JP" sz="1100" dirty="0" smtClean="0"/>
              <a:t>(</a:t>
            </a:r>
            <a:r>
              <a:rPr lang="ja-JP" altLang="en-US" sz="1100" dirty="0" smtClean="0"/>
              <a:t>ユニットが</a:t>
            </a:r>
            <a:r>
              <a:rPr lang="en-US" altLang="ja-JP" sz="1100" dirty="0" smtClean="0"/>
              <a:t>null)</a:t>
            </a:r>
            <a:r>
              <a:rPr lang="ja-JP" altLang="en-US" sz="1100" dirty="0" smtClean="0"/>
              <a:t>の時は</a:t>
            </a:r>
            <a:r>
              <a:rPr lang="en-US" altLang="ja-JP" sz="1100" dirty="0" smtClean="0"/>
              <a:t>[</a:t>
            </a:r>
            <a:r>
              <a:rPr lang="ja-JP" altLang="en-US" sz="1100" dirty="0" smtClean="0"/>
              <a:t>追加</a:t>
            </a:r>
            <a:r>
              <a:rPr lang="en-US" altLang="ja-JP" sz="1100" dirty="0" smtClean="0"/>
              <a:t>]</a:t>
            </a:r>
            <a:r>
              <a:rPr lang="ja-JP" altLang="en-US" sz="1100" dirty="0" smtClean="0"/>
              <a:t>アイコンを表示</a:t>
            </a:r>
            <a:endParaRPr kumimoji="1" lang="en-US" sz="1100" dirty="0" smtClean="0"/>
          </a:p>
        </p:txBody>
      </p:sp>
      <p:sp>
        <p:nvSpPr>
          <p:cNvPr id="12" name="下矢印 11"/>
          <p:cNvSpPr/>
          <p:nvPr/>
        </p:nvSpPr>
        <p:spPr>
          <a:xfrm>
            <a:off x="3635896" y="2062082"/>
            <a:ext cx="288032" cy="22891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sz="1100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635896" y="260648"/>
            <a:ext cx="4046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前提</a:t>
            </a:r>
            <a:r>
              <a:rPr kumimoji="1" lang="en-US" altLang="ja-JP" sz="1000" dirty="0" smtClean="0"/>
              <a:t>:</a:t>
            </a:r>
            <a:r>
              <a:rPr kumimoji="1" lang="ja-JP" altLang="en-US" sz="1000" dirty="0" smtClean="0"/>
              <a:t> </a:t>
            </a:r>
            <a:r>
              <a:rPr lang="ja-JP" altLang="en-US" sz="1000" dirty="0" smtClean="0"/>
              <a:t>空のスロットが存在しうる。空スロットには</a:t>
            </a:r>
            <a:r>
              <a:rPr lang="en-US" altLang="ja-JP" sz="1000" dirty="0" smtClean="0"/>
              <a:t>null</a:t>
            </a:r>
            <a:r>
              <a:rPr lang="ja-JP" altLang="en-US" sz="1000" dirty="0" smtClean="0"/>
              <a:t>を入れておく。</a:t>
            </a:r>
            <a:endParaRPr kumimoji="1" lang="en-US" sz="1000" dirty="0" smtClean="0"/>
          </a:p>
        </p:txBody>
      </p:sp>
      <p:sp>
        <p:nvSpPr>
          <p:cNvPr id="13" name="十字形 12"/>
          <p:cNvSpPr/>
          <p:nvPr/>
        </p:nvSpPr>
        <p:spPr>
          <a:xfrm>
            <a:off x="2128980" y="1629514"/>
            <a:ext cx="216024" cy="216024"/>
          </a:xfrm>
          <a:prstGeom prst="plus">
            <a:avLst>
              <a:gd name="adj" fmla="val 3822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sz="1100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51520" y="188640"/>
            <a:ext cx="94954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sz="1000" dirty="0" smtClean="0"/>
              <a:t>null</a:t>
            </a:r>
            <a:r>
              <a:rPr lang="ja-JP" altLang="en-US" sz="1000" dirty="0"/>
              <a:t>伝搬</a:t>
            </a:r>
            <a:r>
              <a:rPr lang="ja-JP" altLang="en-US" sz="1000" dirty="0" smtClean="0"/>
              <a:t>系の</a:t>
            </a:r>
            <a:r>
              <a:rPr lang="en-US" altLang="ja-JP" sz="1000" dirty="0" smtClean="0"/>
              <a:t>API</a:t>
            </a:r>
            <a:endParaRPr kumimoji="1" lang="en-US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100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256</Words>
  <Application>Microsoft Office PowerPoint</Application>
  <PresentationFormat>画面に合わせる (4:3)</PresentationFormat>
  <Paragraphs>81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メイリオ</vt:lpstr>
      <vt:lpstr>ＭＳ Ｐゴシック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Nobuyuki Iwanaga</cp:lastModifiedBy>
  <cp:revision>70</cp:revision>
  <dcterms:created xsi:type="dcterms:W3CDTF">2007-07-25T08:04:14Z</dcterms:created>
  <dcterms:modified xsi:type="dcterms:W3CDTF">2014-10-06T15:51:55Z</dcterms:modified>
</cp:coreProperties>
</file>