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5" r:id="rId2"/>
    <p:sldId id="319" r:id="rId3"/>
    <p:sldId id="314" r:id="rId4"/>
    <p:sldId id="263" r:id="rId5"/>
    <p:sldId id="266" r:id="rId6"/>
    <p:sldId id="312" r:id="rId7"/>
    <p:sldId id="288" r:id="rId8"/>
    <p:sldId id="268" r:id="rId9"/>
    <p:sldId id="289" r:id="rId10"/>
    <p:sldId id="282" r:id="rId11"/>
    <p:sldId id="297" r:id="rId12"/>
    <p:sldId id="256" r:id="rId13"/>
    <p:sldId id="284" r:id="rId14"/>
    <p:sldId id="283" r:id="rId15"/>
    <p:sldId id="285" r:id="rId16"/>
    <p:sldId id="267" r:id="rId17"/>
    <p:sldId id="269" r:id="rId18"/>
    <p:sldId id="275" r:id="rId19"/>
    <p:sldId id="286" r:id="rId20"/>
    <p:sldId id="274" r:id="rId21"/>
    <p:sldId id="257" r:id="rId22"/>
    <p:sldId id="276" r:id="rId23"/>
    <p:sldId id="277" r:id="rId24"/>
    <p:sldId id="278" r:id="rId25"/>
    <p:sldId id="279" r:id="rId26"/>
    <p:sldId id="270" r:id="rId27"/>
    <p:sldId id="287" r:id="rId28"/>
    <p:sldId id="290" r:id="rId29"/>
    <p:sldId id="298" r:id="rId30"/>
    <p:sldId id="300" r:id="rId31"/>
    <p:sldId id="299" r:id="rId32"/>
    <p:sldId id="301" r:id="rId33"/>
    <p:sldId id="271" r:id="rId34"/>
    <p:sldId id="272" r:id="rId35"/>
    <p:sldId id="281" r:id="rId36"/>
    <p:sldId id="273" r:id="rId37"/>
    <p:sldId id="316" r:id="rId38"/>
    <p:sldId id="296" r:id="rId39"/>
    <p:sldId id="293" r:id="rId40"/>
    <p:sldId id="302" r:id="rId41"/>
    <p:sldId id="303" r:id="rId42"/>
    <p:sldId id="304" r:id="rId43"/>
    <p:sldId id="305" r:id="rId44"/>
    <p:sldId id="306" r:id="rId45"/>
    <p:sldId id="307" r:id="rId46"/>
    <p:sldId id="317" r:id="rId47"/>
    <p:sldId id="318" r:id="rId48"/>
    <p:sldId id="260" r:id="rId49"/>
    <p:sldId id="261" r:id="rId50"/>
    <p:sldId id="280" r:id="rId51"/>
    <p:sldId id="294" r:id="rId52"/>
    <p:sldId id="308" r:id="rId53"/>
    <p:sldId id="309" r:id="rId54"/>
    <p:sldId id="310" r:id="rId55"/>
    <p:sldId id="311" r:id="rId56"/>
    <p:sldId id="295" r:id="rId57"/>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はじめに" id="{3303B35E-B422-44C0-BF5D-74B2A529D35A}">
          <p14:sldIdLst>
            <p14:sldId id="315"/>
            <p14:sldId id="319"/>
          </p14:sldIdLst>
        </p14:section>
        <p14:section name="基礎" id="{2177B0C0-45F2-4DCE-83B7-5CBBEFA6D05B}">
          <p14:sldIdLst>
            <p14:sldId id="314"/>
            <p14:sldId id="263"/>
            <p14:sldId id="266"/>
            <p14:sldId id="312"/>
            <p14:sldId id="288"/>
          </p14:sldIdLst>
        </p14:section>
        <p14:section name="構造化" id="{3A9F3554-9AB3-47C8-8235-C996A8482665}">
          <p14:sldIdLst>
            <p14:sldId id="268"/>
            <p14:sldId id="289"/>
            <p14:sldId id="282"/>
          </p14:sldIdLst>
        </p14:section>
        <p14:section name="OOP" id="{8F6D4AFE-9B57-4FA5-BB53-882897676197}">
          <p14:sldIdLst>
            <p14:sldId id="297"/>
            <p14:sldId id="256"/>
            <p14:sldId id="284"/>
            <p14:sldId id="283"/>
            <p14:sldId id="285"/>
            <p14:sldId id="267"/>
            <p14:sldId id="269"/>
            <p14:sldId id="275"/>
          </p14:sldIdLst>
        </p14:section>
        <p14:section name="メモリ管理" id="{7510FD7D-F097-4383-AA5A-721EE76EAF6F}">
          <p14:sldIdLst>
            <p14:sldId id="286"/>
            <p14:sldId id="274"/>
            <p14:sldId id="257"/>
            <p14:sldId id="276"/>
            <p14:sldId id="277"/>
            <p14:sldId id="278"/>
            <p14:sldId id="279"/>
          </p14:sldIdLst>
        </p14:section>
        <p14:section name="メソッド指向" id="{4B464E80-D20E-4032-8699-4028E0042723}">
          <p14:sldIdLst>
            <p14:sldId id="270"/>
            <p14:sldId id="287"/>
            <p14:sldId id="290"/>
            <p14:sldId id="298"/>
            <p14:sldId id="300"/>
            <p14:sldId id="299"/>
            <p14:sldId id="301"/>
          </p14:sldIdLst>
        </p14:section>
        <p14:section name="データ処理" id="{E4EDBD16-FBD8-4203-B4B2-B4B33484280C}">
          <p14:sldIdLst>
            <p14:sldId id="271"/>
            <p14:sldId id="272"/>
            <p14:sldId id="281"/>
            <p14:sldId id="273"/>
            <p14:sldId id="316"/>
          </p14:sldIdLst>
        </p14:section>
        <p14:section name="LINQ" id="{F381F4C2-F783-49CA-9F06-3A7E6FE87809}">
          <p14:sldIdLst>
            <p14:sldId id="296"/>
            <p14:sldId id="293"/>
            <p14:sldId id="302"/>
            <p14:sldId id="303"/>
            <p14:sldId id="304"/>
            <p14:sldId id="305"/>
            <p14:sldId id="306"/>
            <p14:sldId id="307"/>
          </p14:sldIdLst>
        </p14:section>
        <p14:section name="O/R マッパー" id="{8CED4302-2753-4159-A81E-1ADEA9D70474}">
          <p14:sldIdLst>
            <p14:sldId id="317"/>
            <p14:sldId id="318"/>
          </p14:sldIdLst>
        </p14:section>
        <p14:section name="非同期処理" id="{5FF7C1E9-AB8E-4B1E-BCB6-9E2F94C9428A}">
          <p14:sldIdLst>
            <p14:sldId id="260"/>
            <p14:sldId id="261"/>
            <p14:sldId id="280"/>
          </p14:sldIdLst>
        </p14:section>
        <p14:section name="async" id="{EB940E77-6289-4631-9DF5-4574FED83A3B}">
          <p14:sldIdLst>
            <p14:sldId id="294"/>
            <p14:sldId id="308"/>
            <p14:sldId id="309"/>
            <p14:sldId id="310"/>
            <p14:sldId id="311"/>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91AF"/>
    <a:srgbClr val="0000C0"/>
    <a:srgbClr val="C0C0C0"/>
    <a:srgbClr val="C8C8C8"/>
    <a:srgbClr val="99FF99"/>
    <a:srgbClr val="99FFCC"/>
    <a:srgbClr val="CCFFCC"/>
    <a:srgbClr val="FFC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9498" autoAdjust="0"/>
  </p:normalViewPr>
  <p:slideViewPr>
    <p:cSldViewPr>
      <p:cViewPr>
        <p:scale>
          <a:sx n="100" d="100"/>
          <a:sy n="100" d="100"/>
        </p:scale>
        <p:origin x="-606"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9D1E5-FBD6-4546-B00C-BF95ECF45ABD}" type="datetimeFigureOut">
              <a:rPr kumimoji="1" lang="ja-JP" altLang="en-US" smtClean="0"/>
              <a:t>2012/7/13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86C74-EA0D-48B1-A951-673B2293C94B}" type="slidenum">
              <a:rPr kumimoji="1" lang="ja-JP" altLang="en-US" smtClean="0"/>
              <a:t>‹#›</a:t>
            </a:fld>
            <a:endParaRPr kumimoji="1" lang="ja-JP" altLang="en-US"/>
          </a:p>
        </p:txBody>
      </p:sp>
    </p:spTree>
    <p:extLst>
      <p:ext uri="{BB962C8B-B14F-4D97-AF65-F5344CB8AC3E}">
        <p14:creationId xmlns:p14="http://schemas.microsoft.com/office/powerpoint/2010/main" val="89885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00E989-D127-438D-BCC5-7F9ED2FAAA3F}" type="slidenum">
              <a:rPr kumimoji="1" lang="ja-JP" altLang="en-US" smtClean="0"/>
              <a:t>42</a:t>
            </a:fld>
            <a:endParaRPr kumimoji="1" lang="ja-JP" altLang="en-US"/>
          </a:p>
        </p:txBody>
      </p:sp>
    </p:spTree>
    <p:extLst>
      <p:ext uri="{BB962C8B-B14F-4D97-AF65-F5344CB8AC3E}">
        <p14:creationId xmlns:p14="http://schemas.microsoft.com/office/powerpoint/2010/main" val="365989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74B4990-1FA3-4E42-B61A-E72485A310FF}" type="slidenum">
              <a:rPr lang="en-US" altLang="ja-JP"/>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64C1BEA-8A4F-4FBC-943D-5FFDA8A1DE06}" type="slidenum">
              <a:rPr lang="en-US" altLang="ja-JP"/>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0AA5F407-3268-486E-B8E7-18739F37E45D}" type="slidenum">
              <a:rPr lang="en-US" altLang="ja-JP"/>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DC96134-DDAF-4511-9EA3-F540777A6C9C}" type="slidenum">
              <a:rPr lang="en-US" altLang="ja-JP"/>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91FF713-6F62-45F0-AD68-C36C64CFBDCF}" type="slidenum">
              <a:rPr lang="en-US" altLang="ja-JP"/>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B484F851-6D9F-4B0D-926D-219FB6189667}" type="slidenum">
              <a:rPr lang="en-US" altLang="ja-JP"/>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dirty="0"/>
          </a:p>
        </p:txBody>
      </p:sp>
      <p:sp>
        <p:nvSpPr>
          <p:cNvPr id="8" name="フッター プレースホルダ 7"/>
          <p:cNvSpPr>
            <a:spLocks noGrp="1"/>
          </p:cNvSpPr>
          <p:nvPr>
            <p:ph type="ftr" sz="quarter" idx="11"/>
          </p:nvPr>
        </p:nvSpPr>
        <p:spPr/>
        <p:txBody>
          <a:bodyPr/>
          <a:lstStyle>
            <a:lvl1pPr>
              <a:defRPr/>
            </a:lvl1pPr>
          </a:lstStyle>
          <a:p>
            <a:endParaRPr lang="en-US" altLang="ja-JP" dirty="0"/>
          </a:p>
        </p:txBody>
      </p:sp>
      <p:sp>
        <p:nvSpPr>
          <p:cNvPr id="9" name="スライド番号プレースホルダ 8"/>
          <p:cNvSpPr>
            <a:spLocks noGrp="1"/>
          </p:cNvSpPr>
          <p:nvPr>
            <p:ph type="sldNum" sz="quarter" idx="12"/>
          </p:nvPr>
        </p:nvSpPr>
        <p:spPr/>
        <p:txBody>
          <a:bodyPr/>
          <a:lstStyle>
            <a:lvl1pPr>
              <a:defRPr/>
            </a:lvl1pPr>
          </a:lstStyle>
          <a:p>
            <a:fld id="{991184B6-5269-40EB-B755-F8BB960EB32A}" type="slidenum">
              <a:rPr lang="en-US" altLang="ja-JP"/>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dirty="0"/>
          </a:p>
        </p:txBody>
      </p:sp>
      <p:sp>
        <p:nvSpPr>
          <p:cNvPr id="4" name="フッター プレースホルダ 3"/>
          <p:cNvSpPr>
            <a:spLocks noGrp="1"/>
          </p:cNvSpPr>
          <p:nvPr>
            <p:ph type="ftr" sz="quarter" idx="11"/>
          </p:nvPr>
        </p:nvSpPr>
        <p:spPr/>
        <p:txBody>
          <a:bodyPr/>
          <a:lstStyle>
            <a:lvl1pPr>
              <a:defRPr/>
            </a:lvl1pPr>
          </a:lstStyle>
          <a:p>
            <a:endParaRPr lang="en-US" altLang="ja-JP" dirty="0"/>
          </a:p>
        </p:txBody>
      </p:sp>
      <p:sp>
        <p:nvSpPr>
          <p:cNvPr id="5" name="スライド番号プレースホルダ 4"/>
          <p:cNvSpPr>
            <a:spLocks noGrp="1"/>
          </p:cNvSpPr>
          <p:nvPr>
            <p:ph type="sldNum" sz="quarter" idx="12"/>
          </p:nvPr>
        </p:nvSpPr>
        <p:spPr/>
        <p:txBody>
          <a:bodyPr/>
          <a:lstStyle>
            <a:lvl1pPr>
              <a:defRPr/>
            </a:lvl1pPr>
          </a:lstStyle>
          <a:p>
            <a:fld id="{B8043A2B-6ECD-46CE-A0AE-E38537B2E3F2}" type="slidenum">
              <a:rPr lang="en-US" altLang="ja-JP"/>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dirty="0"/>
          </a:p>
        </p:txBody>
      </p:sp>
      <p:sp>
        <p:nvSpPr>
          <p:cNvPr id="3" name="フッター プレースホルダ 2"/>
          <p:cNvSpPr>
            <a:spLocks noGrp="1"/>
          </p:cNvSpPr>
          <p:nvPr>
            <p:ph type="ftr" sz="quarter" idx="11"/>
          </p:nvPr>
        </p:nvSpPr>
        <p:spPr/>
        <p:txBody>
          <a:bodyPr/>
          <a:lstStyle>
            <a:lvl1pPr>
              <a:defRPr/>
            </a:lvl1pPr>
          </a:lstStyle>
          <a:p>
            <a:endParaRPr lang="en-US" altLang="ja-JP" dirty="0"/>
          </a:p>
        </p:txBody>
      </p:sp>
      <p:sp>
        <p:nvSpPr>
          <p:cNvPr id="4" name="スライド番号プレースホルダ 3"/>
          <p:cNvSpPr>
            <a:spLocks noGrp="1"/>
          </p:cNvSpPr>
          <p:nvPr>
            <p:ph type="sldNum" sz="quarter" idx="12"/>
          </p:nvPr>
        </p:nvSpPr>
        <p:spPr/>
        <p:txBody>
          <a:bodyPr/>
          <a:lstStyle>
            <a:lvl1pPr>
              <a:defRPr/>
            </a:lvl1pPr>
          </a:lstStyle>
          <a:p>
            <a:fld id="{90E99152-6C88-45DF-953A-44E9E56DF0D8}" type="slidenum">
              <a:rPr lang="en-US" altLang="ja-JP"/>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CDA58F1C-90F9-44B0-B3A0-07E6F2552FE1}" type="slidenum">
              <a:rPr lang="en-US" altLang="ja-JP"/>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5DB2A719-8695-469B-AC3A-703D4776B5F4}" type="slidenum">
              <a:rPr lang="en-US" altLang="ja-JP"/>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ja-JP"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ja-JP"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B89A670-35F3-461D-AF47-320D54170DD1}"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pitchFamily="50" charset="-128"/>
        </a:defRPr>
      </a:lvl2pPr>
      <a:lvl3pPr algn="ctr" rtl="0" fontAlgn="base">
        <a:spcBef>
          <a:spcPct val="0"/>
        </a:spcBef>
        <a:spcAft>
          <a:spcPct val="0"/>
        </a:spcAft>
        <a:defRPr kumimoji="1" sz="4400">
          <a:solidFill>
            <a:schemeClr val="tx2"/>
          </a:solidFill>
          <a:latin typeface="Arial" charset="0"/>
          <a:ea typeface="ＭＳ Ｐゴシック" pitchFamily="50" charset="-128"/>
        </a:defRPr>
      </a:lvl3pPr>
      <a:lvl4pPr algn="ctr" rtl="0" fontAlgn="base">
        <a:spcBef>
          <a:spcPct val="0"/>
        </a:spcBef>
        <a:spcAft>
          <a:spcPct val="0"/>
        </a:spcAft>
        <a:defRPr kumimoji="1" sz="4400">
          <a:solidFill>
            <a:schemeClr val="tx2"/>
          </a:solidFill>
          <a:latin typeface="Arial" charset="0"/>
          <a:ea typeface="ＭＳ Ｐゴシック" pitchFamily="50" charset="-128"/>
        </a:defRPr>
      </a:lvl4pPr>
      <a:lvl5pPr algn="ctr" rtl="0" fontAlgn="base">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xml"/><Relationship Id="rId5" Type="http://schemas.openxmlformats.org/officeDocument/2006/relationships/image" Target="../media/image19.wmf"/><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6920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1142976" y="1153996"/>
            <a:ext cx="1500198" cy="11695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rgbClr val="0000FF"/>
                </a:solidFill>
                <a:effectLst/>
                <a:latin typeface="Consolas" pitchFamily="49" charset="0"/>
                <a:ea typeface="ＭＳ 明朝" pitchFamily="17" charset="-128"/>
                <a:cs typeface="Consolas" pitchFamily="49" charset="0"/>
              </a:rPr>
              <a:t>int</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rect =</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1</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2</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3</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4</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a:t>
            </a:r>
            <a:r>
              <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rPr>
              <a:t> </a:t>
            </a:r>
          </a:p>
        </p:txBody>
      </p:sp>
      <p:sp>
        <p:nvSpPr>
          <p:cNvPr id="56322" name="Rectangle 2"/>
          <p:cNvSpPr>
            <a:spLocks noChangeArrowheads="1"/>
          </p:cNvSpPr>
          <p:nvPr/>
        </p:nvSpPr>
        <p:spPr bwMode="auto">
          <a:xfrm>
            <a:off x="4857752" y="1153996"/>
            <a:ext cx="2357454" cy="11695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rgbClr val="0000FF"/>
                </a:solidFill>
                <a:effectLst/>
                <a:latin typeface="Consolas" pitchFamily="49" charset="0"/>
                <a:ea typeface="ＭＳ 明朝" pitchFamily="17" charset="-128"/>
                <a:cs typeface="Consolas" pitchFamily="49" charset="0"/>
              </a:rPr>
              <a:t>int</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jug =</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rgbClr val="0000FF"/>
                </a:solidFill>
                <a:effectLst/>
                <a:latin typeface="Consolas" pitchFamily="49" charset="0"/>
                <a:ea typeface="ＭＳ 明朝" pitchFamily="17" charset="-128"/>
                <a:cs typeface="Consolas" pitchFamily="49" charset="0"/>
              </a:rPr>
              <a:t>	new</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1</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rgbClr val="0000FF"/>
                </a:solidFill>
                <a:effectLst/>
                <a:latin typeface="Consolas" pitchFamily="49" charset="0"/>
                <a:ea typeface="ＭＳ 明朝" pitchFamily="17" charset="-128"/>
                <a:cs typeface="Consolas" pitchFamily="49" charset="0"/>
              </a:rPr>
              <a:t>	new</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2</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3</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r>
              <a:rPr kumimoji="1" lang="en-US" altLang="ja-JP" sz="1400" b="0" i="0" u="none" strike="noStrike" cap="none" normalizeH="0" baseline="0" dirty="0" smtClean="0">
                <a:ln>
                  <a:noFill/>
                </a:ln>
                <a:solidFill>
                  <a:srgbClr val="A52A2A"/>
                </a:solidFill>
                <a:effectLst/>
                <a:latin typeface="Consolas" pitchFamily="49" charset="0"/>
                <a:ea typeface="ＭＳ 明朝" pitchFamily="17" charset="-128"/>
                <a:cs typeface="Consolas" pitchFamily="49" charset="0"/>
              </a:rPr>
              <a:t>4</a:t>
            </a: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 },</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361950" algn="l"/>
              </a:tabLst>
            </a:pPr>
            <a:r>
              <a:rPr kumimoji="1" lang="en-US" altLang="ja-JP" sz="1400" b="0" i="0" u="none" strike="noStrike" cap="none" normalizeH="0" baseline="0" dirty="0" smtClean="0">
                <a:ln>
                  <a:noFill/>
                </a:ln>
                <a:solidFill>
                  <a:schemeClr val="tx1"/>
                </a:solidFill>
                <a:effectLst/>
                <a:latin typeface="Consolas" pitchFamily="49" charset="0"/>
                <a:ea typeface="ＭＳ 明朝" pitchFamily="17" charset="-128"/>
                <a:cs typeface="Consolas" pitchFamily="49" charset="0"/>
              </a:rPr>
              <a:t>};</a:t>
            </a:r>
            <a:endParaRPr kumimoji="1" lang="en-US" altLang="ja-JP" sz="1400" b="0" i="0" u="none" strike="noStrike" cap="none" normalizeH="0" baseline="0" dirty="0" smtClean="0">
              <a:ln>
                <a:noFill/>
              </a:ln>
              <a:solidFill>
                <a:schemeClr val="tx1"/>
              </a:solidFill>
              <a:effectLst/>
              <a:latin typeface="Consolas" pitchFamily="49" charset="0"/>
              <a:ea typeface="ＭＳ Ｐゴシック" pitchFamily="50" charset="-128"/>
              <a:cs typeface="Consolas" pitchFamily="49" charset="0"/>
            </a:endParaRPr>
          </a:p>
        </p:txBody>
      </p:sp>
      <p:sp>
        <p:nvSpPr>
          <p:cNvPr id="4" name="正方形/長方形 3"/>
          <p:cNvSpPr/>
          <p:nvPr/>
        </p:nvSpPr>
        <p:spPr>
          <a:xfrm>
            <a:off x="1571604" y="285749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1</a:t>
            </a:r>
            <a:endParaRPr kumimoji="1" lang="ja-JP" altLang="en-US" dirty="0">
              <a:latin typeface="Consolas" pitchFamily="49" charset="0"/>
              <a:cs typeface="Consolas" pitchFamily="49" charset="0"/>
            </a:endParaRPr>
          </a:p>
        </p:txBody>
      </p:sp>
      <p:sp>
        <p:nvSpPr>
          <p:cNvPr id="5" name="正方形/長方形 4"/>
          <p:cNvSpPr/>
          <p:nvPr/>
        </p:nvSpPr>
        <p:spPr>
          <a:xfrm>
            <a:off x="2000232" y="285749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2</a:t>
            </a:r>
            <a:endParaRPr kumimoji="1" lang="ja-JP" altLang="en-US" dirty="0">
              <a:latin typeface="Consolas" pitchFamily="49" charset="0"/>
              <a:cs typeface="Consolas" pitchFamily="49" charset="0"/>
            </a:endParaRPr>
          </a:p>
        </p:txBody>
      </p:sp>
      <p:sp>
        <p:nvSpPr>
          <p:cNvPr id="6" name="正方形/長方形 5"/>
          <p:cNvSpPr/>
          <p:nvPr/>
        </p:nvSpPr>
        <p:spPr>
          <a:xfrm>
            <a:off x="1571604" y="321468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3</a:t>
            </a:r>
            <a:endParaRPr kumimoji="1" lang="ja-JP" altLang="en-US" dirty="0">
              <a:latin typeface="Consolas" pitchFamily="49" charset="0"/>
              <a:cs typeface="Consolas" pitchFamily="49" charset="0"/>
            </a:endParaRPr>
          </a:p>
        </p:txBody>
      </p:sp>
      <p:sp>
        <p:nvSpPr>
          <p:cNvPr id="7" name="正方形/長方形 6"/>
          <p:cNvSpPr/>
          <p:nvPr/>
        </p:nvSpPr>
        <p:spPr>
          <a:xfrm>
            <a:off x="2000232" y="321468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4</a:t>
            </a:r>
            <a:endParaRPr kumimoji="1" lang="ja-JP" altLang="en-US" dirty="0">
              <a:latin typeface="Consolas" pitchFamily="49" charset="0"/>
              <a:cs typeface="Consolas" pitchFamily="49" charset="0"/>
            </a:endParaRPr>
          </a:p>
        </p:txBody>
      </p:sp>
      <p:sp>
        <p:nvSpPr>
          <p:cNvPr id="8" name="正方形/長方形 7"/>
          <p:cNvSpPr/>
          <p:nvPr/>
        </p:nvSpPr>
        <p:spPr>
          <a:xfrm>
            <a:off x="5000628" y="2857496"/>
            <a:ext cx="428628"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sp>
        <p:nvSpPr>
          <p:cNvPr id="9" name="正方形/長方形 8"/>
          <p:cNvSpPr/>
          <p:nvPr/>
        </p:nvSpPr>
        <p:spPr>
          <a:xfrm>
            <a:off x="5000628" y="3286124"/>
            <a:ext cx="428628"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sp>
        <p:nvSpPr>
          <p:cNvPr id="10" name="正方形/長方形 9"/>
          <p:cNvSpPr/>
          <p:nvPr/>
        </p:nvSpPr>
        <p:spPr>
          <a:xfrm>
            <a:off x="5643570" y="285749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1</a:t>
            </a:r>
            <a:endParaRPr kumimoji="1" lang="ja-JP" altLang="en-US" dirty="0">
              <a:latin typeface="Consolas" pitchFamily="49" charset="0"/>
              <a:cs typeface="Consolas" pitchFamily="49" charset="0"/>
            </a:endParaRPr>
          </a:p>
        </p:txBody>
      </p:sp>
      <p:sp>
        <p:nvSpPr>
          <p:cNvPr id="11" name="正方形/長方形 10"/>
          <p:cNvSpPr/>
          <p:nvPr/>
        </p:nvSpPr>
        <p:spPr>
          <a:xfrm>
            <a:off x="5643570" y="3286124"/>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2</a:t>
            </a:r>
            <a:endParaRPr kumimoji="1" lang="ja-JP" altLang="en-US" dirty="0">
              <a:latin typeface="Consolas" pitchFamily="49" charset="0"/>
              <a:cs typeface="Consolas" pitchFamily="49" charset="0"/>
            </a:endParaRPr>
          </a:p>
        </p:txBody>
      </p:sp>
      <p:sp>
        <p:nvSpPr>
          <p:cNvPr id="12" name="正方形/長方形 11"/>
          <p:cNvSpPr/>
          <p:nvPr/>
        </p:nvSpPr>
        <p:spPr>
          <a:xfrm>
            <a:off x="6072198" y="3286124"/>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3</a:t>
            </a:r>
            <a:endParaRPr kumimoji="1" lang="ja-JP" altLang="en-US" dirty="0">
              <a:latin typeface="Consolas" pitchFamily="49" charset="0"/>
              <a:cs typeface="Consolas" pitchFamily="49" charset="0"/>
            </a:endParaRPr>
          </a:p>
        </p:txBody>
      </p:sp>
      <p:sp>
        <p:nvSpPr>
          <p:cNvPr id="13" name="正方形/長方形 12"/>
          <p:cNvSpPr/>
          <p:nvPr/>
        </p:nvSpPr>
        <p:spPr>
          <a:xfrm>
            <a:off x="6500826" y="3286124"/>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4</a:t>
            </a:r>
            <a:endParaRPr kumimoji="1" lang="ja-JP" altLang="en-US" dirty="0">
              <a:latin typeface="Consolas" pitchFamily="49" charset="0"/>
              <a:cs typeface="Consolas" pitchFamily="49" charset="0"/>
            </a:endParaRPr>
          </a:p>
        </p:txBody>
      </p:sp>
      <p:cxnSp>
        <p:nvCxnSpPr>
          <p:cNvPr id="15" name="直線矢印コネクタ 14"/>
          <p:cNvCxnSpPr/>
          <p:nvPr/>
        </p:nvCxnSpPr>
        <p:spPr>
          <a:xfrm>
            <a:off x="5214942" y="3071810"/>
            <a:ext cx="42862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直線矢印コネクタ 19"/>
          <p:cNvCxnSpPr/>
          <p:nvPr/>
        </p:nvCxnSpPr>
        <p:spPr>
          <a:xfrm>
            <a:off x="5214942" y="3500438"/>
            <a:ext cx="42862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1857356" y="2357430"/>
            <a:ext cx="2428892" cy="1214446"/>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角丸四角形 29"/>
          <p:cNvSpPr/>
          <p:nvPr/>
        </p:nvSpPr>
        <p:spPr>
          <a:xfrm>
            <a:off x="4714876" y="2357430"/>
            <a:ext cx="2428892" cy="1214446"/>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8" name="角丸四角形 27"/>
          <p:cNvSpPr/>
          <p:nvPr/>
        </p:nvSpPr>
        <p:spPr>
          <a:xfrm>
            <a:off x="3286116" y="1071546"/>
            <a:ext cx="2428892" cy="642942"/>
          </a:xfrm>
          <a:prstGeom prst="roundRect">
            <a:avLst>
              <a:gd name="adj" fmla="val 926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 name="Text Box 6"/>
          <p:cNvSpPr txBox="1">
            <a:spLocks noChangeArrowheads="1"/>
          </p:cNvSpPr>
          <p:nvPr/>
        </p:nvSpPr>
        <p:spPr bwMode="auto">
          <a:xfrm>
            <a:off x="3349624" y="1135057"/>
            <a:ext cx="442429" cy="184666"/>
          </a:xfrm>
          <a:prstGeom prst="rect">
            <a:avLst/>
          </a:prstGeom>
          <a:noFill/>
          <a:ln w="9525" algn="ctr">
            <a:noFill/>
            <a:miter lim="800000"/>
            <a:headEnd/>
            <a:tailEnd/>
          </a:ln>
          <a:effectLst/>
        </p:spPr>
        <p:txBody>
          <a:bodyPr wrap="none" lIns="0" tIns="0" rIns="0" bIns="0">
            <a:spAutoFit/>
          </a:bodyPr>
          <a:lstStyle/>
          <a:p>
            <a:r>
              <a:rPr lang="en-US" altLang="ja-JP" sz="1200" dirty="0" smtClean="0"/>
              <a:t>Shape</a:t>
            </a:r>
            <a:endParaRPr lang="ja-JP" altLang="en-US" sz="1200" dirty="0"/>
          </a:p>
        </p:txBody>
      </p:sp>
      <p:sp>
        <p:nvSpPr>
          <p:cNvPr id="5" name="Text Box 10"/>
          <p:cNvSpPr txBox="1">
            <a:spLocks noChangeArrowheads="1"/>
          </p:cNvSpPr>
          <p:nvPr/>
        </p:nvSpPr>
        <p:spPr bwMode="auto">
          <a:xfrm>
            <a:off x="3349624" y="1458384"/>
            <a:ext cx="2293946" cy="184666"/>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abstract</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endParaRPr lang="ja-JP" altLang="en-US" sz="1200" dirty="0">
              <a:latin typeface="Consolas" pitchFamily="49" charset="0"/>
              <a:cs typeface="Consolas" pitchFamily="49" charset="0"/>
            </a:endParaRPr>
          </a:p>
        </p:txBody>
      </p:sp>
      <p:cxnSp>
        <p:nvCxnSpPr>
          <p:cNvPr id="7" name="直線コネクタ 6"/>
          <p:cNvCxnSpPr/>
          <p:nvPr/>
        </p:nvCxnSpPr>
        <p:spPr>
          <a:xfrm>
            <a:off x="3286116" y="1357298"/>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286116" y="1428736"/>
            <a:ext cx="2428892" cy="0"/>
          </a:xfrm>
          <a:prstGeom prst="line">
            <a:avLst/>
          </a:prstGeom>
        </p:spPr>
        <p:style>
          <a:lnRef idx="1">
            <a:schemeClr val="dk1"/>
          </a:lnRef>
          <a:fillRef idx="0">
            <a:schemeClr val="dk1"/>
          </a:fillRef>
          <a:effectRef idx="0">
            <a:schemeClr val="dk1"/>
          </a:effectRef>
          <a:fontRef idx="minor">
            <a:schemeClr val="tx1"/>
          </a:fontRef>
        </p:style>
      </p:cxnSp>
      <p:sp>
        <p:nvSpPr>
          <p:cNvPr id="12" name="Text Box 6"/>
          <p:cNvSpPr txBox="1">
            <a:spLocks noChangeArrowheads="1"/>
          </p:cNvSpPr>
          <p:nvPr/>
        </p:nvSpPr>
        <p:spPr bwMode="auto">
          <a:xfrm>
            <a:off x="1920864" y="2420941"/>
            <a:ext cx="689291" cy="184666"/>
          </a:xfrm>
          <a:prstGeom prst="rect">
            <a:avLst/>
          </a:prstGeom>
          <a:noFill/>
          <a:ln w="9525" algn="ctr">
            <a:noFill/>
            <a:miter lim="800000"/>
            <a:headEnd/>
            <a:tailEnd/>
          </a:ln>
          <a:effectLst/>
        </p:spPr>
        <p:txBody>
          <a:bodyPr wrap="none" lIns="0" tIns="0" rIns="0" bIns="0">
            <a:spAutoFit/>
          </a:bodyPr>
          <a:lstStyle/>
          <a:p>
            <a:r>
              <a:rPr lang="en-US" altLang="ja-JP" sz="1200" dirty="0" smtClean="0"/>
              <a:t>Rectangle</a:t>
            </a:r>
            <a:endParaRPr lang="ja-JP" altLang="en-US" sz="1200" dirty="0"/>
          </a:p>
        </p:txBody>
      </p:sp>
      <p:sp>
        <p:nvSpPr>
          <p:cNvPr id="13" name="Text Box 10"/>
          <p:cNvSpPr txBox="1">
            <a:spLocks noChangeArrowheads="1"/>
          </p:cNvSpPr>
          <p:nvPr/>
        </p:nvSpPr>
        <p:spPr bwMode="auto">
          <a:xfrm>
            <a:off x="1920864" y="2744268"/>
            <a:ext cx="2293946" cy="738664"/>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override</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p>
          <a:p>
            <a:r>
              <a:rPr lang="en-US" altLang="ja-JP" sz="1200" dirty="0" smtClean="0">
                <a:latin typeface="Consolas" pitchFamily="49" charset="0"/>
                <a:cs typeface="Consolas" pitchFamily="49" charset="0"/>
              </a:rPr>
              <a:t>{</a:t>
            </a:r>
          </a:p>
          <a:p>
            <a:pPr>
              <a:tabLst>
                <a:tab pos="266700" algn="l"/>
                <a:tab pos="628650" algn="l"/>
              </a:tabLst>
            </a:pP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return</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高さ </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幅</a:t>
            </a:r>
            <a:r>
              <a:rPr lang="en-US" altLang="ja-JP" sz="1200" dirty="0" smtClean="0">
                <a:latin typeface="Consolas" pitchFamily="49" charset="0"/>
                <a:cs typeface="Consolas" pitchFamily="49" charset="0"/>
              </a:rPr>
              <a:t>;</a:t>
            </a:r>
          </a:p>
          <a:p>
            <a:r>
              <a:rPr lang="en-US" altLang="ja-JP" sz="1200" dirty="0" smtClean="0">
                <a:latin typeface="Consolas" pitchFamily="49" charset="0"/>
                <a:cs typeface="Consolas" pitchFamily="49" charset="0"/>
              </a:rPr>
              <a:t>}</a:t>
            </a:r>
            <a:endParaRPr lang="ja-JP" altLang="en-US" sz="1200" dirty="0">
              <a:latin typeface="Consolas" pitchFamily="49" charset="0"/>
              <a:cs typeface="Consolas" pitchFamily="49" charset="0"/>
            </a:endParaRPr>
          </a:p>
        </p:txBody>
      </p:sp>
      <p:cxnSp>
        <p:nvCxnSpPr>
          <p:cNvPr id="14" name="直線コネクタ 13"/>
          <p:cNvCxnSpPr/>
          <p:nvPr/>
        </p:nvCxnSpPr>
        <p:spPr>
          <a:xfrm>
            <a:off x="1857356" y="2643182"/>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1857356" y="2714620"/>
            <a:ext cx="2428892" cy="0"/>
          </a:xfrm>
          <a:prstGeom prst="line">
            <a:avLst/>
          </a:prstGeom>
        </p:spPr>
        <p:style>
          <a:lnRef idx="1">
            <a:schemeClr val="dk1"/>
          </a:lnRef>
          <a:fillRef idx="0">
            <a:schemeClr val="dk1"/>
          </a:fillRef>
          <a:effectRef idx="0">
            <a:schemeClr val="dk1"/>
          </a:effectRef>
          <a:fontRef idx="minor">
            <a:schemeClr val="tx1"/>
          </a:fontRef>
        </p:style>
      </p:cxnSp>
      <p:sp>
        <p:nvSpPr>
          <p:cNvPr id="17" name="Text Box 6"/>
          <p:cNvSpPr txBox="1">
            <a:spLocks noChangeArrowheads="1"/>
          </p:cNvSpPr>
          <p:nvPr/>
        </p:nvSpPr>
        <p:spPr bwMode="auto">
          <a:xfrm>
            <a:off x="4778384" y="2420941"/>
            <a:ext cx="391133" cy="184666"/>
          </a:xfrm>
          <a:prstGeom prst="rect">
            <a:avLst/>
          </a:prstGeom>
          <a:noFill/>
          <a:ln w="9525" algn="ctr">
            <a:noFill/>
            <a:miter lim="800000"/>
            <a:headEnd/>
            <a:tailEnd/>
          </a:ln>
          <a:effectLst/>
        </p:spPr>
        <p:txBody>
          <a:bodyPr wrap="none" lIns="0" tIns="0" rIns="0" bIns="0">
            <a:spAutoFit/>
          </a:bodyPr>
          <a:lstStyle/>
          <a:p>
            <a:r>
              <a:rPr lang="en-US" altLang="ja-JP" sz="1200" dirty="0" smtClean="0"/>
              <a:t>Circle</a:t>
            </a:r>
            <a:endParaRPr lang="ja-JP" altLang="en-US" sz="1200" dirty="0"/>
          </a:p>
        </p:txBody>
      </p:sp>
      <p:sp>
        <p:nvSpPr>
          <p:cNvPr id="18" name="Text Box 10"/>
          <p:cNvSpPr txBox="1">
            <a:spLocks noChangeArrowheads="1"/>
          </p:cNvSpPr>
          <p:nvPr/>
        </p:nvSpPr>
        <p:spPr bwMode="auto">
          <a:xfrm>
            <a:off x="4778384" y="2744268"/>
            <a:ext cx="2293946" cy="738664"/>
          </a:xfrm>
          <a:prstGeom prst="rect">
            <a:avLst/>
          </a:prstGeom>
          <a:noFill/>
          <a:ln w="9525" algn="ctr">
            <a:noFill/>
            <a:miter lim="800000"/>
            <a:headEnd/>
            <a:tailEnd/>
          </a:ln>
          <a:effectLst/>
        </p:spPr>
        <p:txBody>
          <a:bodyPr wrap="square" lIns="0" tIns="0" rIns="0" bIns="0">
            <a:spAutoFit/>
          </a:bodyPr>
          <a:lstStyle/>
          <a:p>
            <a:r>
              <a:rPr lang="en-US" altLang="ja-JP" sz="1200" dirty="0" smtClean="0">
                <a:solidFill>
                  <a:srgbClr val="0000FF"/>
                </a:solidFill>
                <a:latin typeface="Consolas" pitchFamily="49" charset="0"/>
                <a:cs typeface="Consolas" pitchFamily="49" charset="0"/>
              </a:rPr>
              <a:t>override</a:t>
            </a: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double</a:t>
            </a:r>
            <a:r>
              <a:rPr lang="en-US" altLang="ja-JP" sz="1200" dirty="0" smtClean="0">
                <a:latin typeface="Consolas" pitchFamily="49" charset="0"/>
                <a:cs typeface="Consolas" pitchFamily="49" charset="0"/>
              </a:rPr>
              <a:t> GetArea()</a:t>
            </a:r>
          </a:p>
          <a:p>
            <a:r>
              <a:rPr lang="en-US" altLang="ja-JP" sz="1200" dirty="0" smtClean="0">
                <a:latin typeface="Consolas" pitchFamily="49" charset="0"/>
                <a:cs typeface="Consolas" pitchFamily="49" charset="0"/>
              </a:rPr>
              <a:t>{</a:t>
            </a:r>
          </a:p>
          <a:p>
            <a:pPr>
              <a:tabLst>
                <a:tab pos="266700" algn="l"/>
                <a:tab pos="628650" algn="l"/>
              </a:tabLst>
            </a:pPr>
            <a:r>
              <a:rPr lang="en-US" altLang="ja-JP" sz="1200" dirty="0" smtClean="0">
                <a:latin typeface="Consolas" pitchFamily="49" charset="0"/>
                <a:cs typeface="Consolas" pitchFamily="49" charset="0"/>
              </a:rPr>
              <a:t>	</a:t>
            </a:r>
            <a:r>
              <a:rPr lang="en-US" altLang="ja-JP" sz="1200" dirty="0" smtClean="0">
                <a:solidFill>
                  <a:srgbClr val="0000FF"/>
                </a:solidFill>
                <a:latin typeface="Consolas" pitchFamily="49" charset="0"/>
                <a:cs typeface="Consolas" pitchFamily="49" charset="0"/>
              </a:rPr>
              <a:t>return</a:t>
            </a:r>
            <a:r>
              <a:rPr lang="en-US" altLang="ja-JP" sz="1200" dirty="0" smtClean="0">
                <a:latin typeface="Consolas" pitchFamily="49" charset="0"/>
                <a:cs typeface="Consolas" pitchFamily="49" charset="0"/>
              </a:rPr>
              <a:t> π</a:t>
            </a:r>
            <a:r>
              <a:rPr lang="ja-JP" altLang="en-US" sz="1200" dirty="0" smtClean="0">
                <a:latin typeface="Consolas" pitchFamily="49" charset="0"/>
                <a:cs typeface="Consolas" pitchFamily="49" charset="0"/>
              </a:rPr>
              <a:t> </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半径 * 半径</a:t>
            </a:r>
            <a:r>
              <a:rPr lang="en-US" altLang="ja-JP" sz="1200" dirty="0" smtClean="0">
                <a:latin typeface="Consolas" pitchFamily="49" charset="0"/>
                <a:cs typeface="Consolas" pitchFamily="49" charset="0"/>
              </a:rPr>
              <a:t>;</a:t>
            </a:r>
          </a:p>
          <a:p>
            <a:r>
              <a:rPr lang="en-US" altLang="ja-JP" sz="1200" dirty="0" smtClean="0">
                <a:latin typeface="Consolas" pitchFamily="49" charset="0"/>
                <a:cs typeface="Consolas" pitchFamily="49" charset="0"/>
              </a:rPr>
              <a:t>}</a:t>
            </a:r>
            <a:endParaRPr lang="ja-JP" altLang="en-US" sz="1200" dirty="0">
              <a:latin typeface="Consolas" pitchFamily="49" charset="0"/>
              <a:cs typeface="Consolas" pitchFamily="49" charset="0"/>
            </a:endParaRPr>
          </a:p>
        </p:txBody>
      </p:sp>
      <p:cxnSp>
        <p:nvCxnSpPr>
          <p:cNvPr id="19" name="直線コネクタ 18"/>
          <p:cNvCxnSpPr/>
          <p:nvPr/>
        </p:nvCxnSpPr>
        <p:spPr>
          <a:xfrm>
            <a:off x="4714876" y="2643182"/>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4714876" y="2714620"/>
            <a:ext cx="2428892" cy="0"/>
          </a:xfrm>
          <a:prstGeom prst="line">
            <a:avLst/>
          </a:prstGeom>
        </p:spPr>
        <p:style>
          <a:lnRef idx="1">
            <a:schemeClr val="dk1"/>
          </a:lnRef>
          <a:fillRef idx="0">
            <a:schemeClr val="dk1"/>
          </a:fillRef>
          <a:effectRef idx="0">
            <a:schemeClr val="dk1"/>
          </a:effectRef>
          <a:fontRef idx="minor">
            <a:schemeClr val="tx1"/>
          </a:fontRef>
        </p:style>
      </p:cxnSp>
      <p:cxnSp>
        <p:nvCxnSpPr>
          <p:cNvPr id="22" name="カギ線コネクタ 21"/>
          <p:cNvCxnSpPr>
            <a:stCxn id="29" idx="0"/>
            <a:endCxn id="28" idx="2"/>
          </p:cNvCxnSpPr>
          <p:nvPr/>
        </p:nvCxnSpPr>
        <p:spPr>
          <a:xfrm rot="5400000" flipH="1" flipV="1">
            <a:off x="3464711" y="1321579"/>
            <a:ext cx="642942" cy="1428760"/>
          </a:xfrm>
          <a:prstGeom prst="bentConnector3">
            <a:avLst>
              <a:gd name="adj1" fmla="val 50000"/>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4" name="カギ線コネクタ 23"/>
          <p:cNvCxnSpPr>
            <a:stCxn id="30" idx="0"/>
            <a:endCxn id="28" idx="2"/>
          </p:cNvCxnSpPr>
          <p:nvPr/>
        </p:nvCxnSpPr>
        <p:spPr>
          <a:xfrm rot="16200000" flipV="1">
            <a:off x="4893471" y="1321579"/>
            <a:ext cx="642942" cy="1428760"/>
          </a:xfrm>
          <a:prstGeom prst="bentConnector3">
            <a:avLst>
              <a:gd name="adj1" fmla="val 50000"/>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3" name="二等辺三角形 22"/>
          <p:cNvSpPr/>
          <p:nvPr/>
        </p:nvSpPr>
        <p:spPr>
          <a:xfrm>
            <a:off x="4357686" y="1714488"/>
            <a:ext cx="285752" cy="142876"/>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4"/>
          <p:cNvSpPr>
            <a:spLocks noChangeArrowheads="1"/>
          </p:cNvSpPr>
          <p:nvPr/>
        </p:nvSpPr>
        <p:spPr bwMode="auto">
          <a:xfrm>
            <a:off x="3214678" y="2571744"/>
            <a:ext cx="1285884" cy="150019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53" name="Text Box 5"/>
          <p:cNvSpPr txBox="1">
            <a:spLocks noChangeArrowheads="1"/>
          </p:cNvSpPr>
          <p:nvPr/>
        </p:nvSpPr>
        <p:spPr bwMode="auto">
          <a:xfrm>
            <a:off x="3500430" y="2643182"/>
            <a:ext cx="488669" cy="275369"/>
          </a:xfrm>
          <a:prstGeom prst="rect">
            <a:avLst/>
          </a:prstGeom>
          <a:noFill/>
          <a:ln w="9525">
            <a:noFill/>
            <a:miter lim="800000"/>
            <a:headEnd/>
            <a:tailEnd/>
          </a:ln>
          <a:effectLst/>
        </p:spPr>
        <p:txBody>
          <a:bodyPr wrap="none">
            <a:spAutoFit/>
          </a:bodyPr>
          <a:lstStyle/>
          <a:p>
            <a:r>
              <a:rPr lang="ja-JP" altLang="en-US" sz="1200" dirty="0"/>
              <a:t>人間</a:t>
            </a:r>
          </a:p>
        </p:txBody>
      </p:sp>
      <p:sp>
        <p:nvSpPr>
          <p:cNvPr id="2054" name="Oval 6"/>
          <p:cNvSpPr>
            <a:spLocks noChangeArrowheads="1"/>
          </p:cNvSpPr>
          <p:nvPr/>
        </p:nvSpPr>
        <p:spPr bwMode="auto">
          <a:xfrm>
            <a:off x="3497194" y="3081525"/>
            <a:ext cx="736796" cy="490351"/>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55" name="Text Box 7"/>
          <p:cNvSpPr txBox="1">
            <a:spLocks noChangeArrowheads="1"/>
          </p:cNvSpPr>
          <p:nvPr/>
        </p:nvSpPr>
        <p:spPr bwMode="auto">
          <a:xfrm>
            <a:off x="3643306" y="3143248"/>
            <a:ext cx="489752" cy="275369"/>
          </a:xfrm>
          <a:prstGeom prst="rect">
            <a:avLst/>
          </a:prstGeom>
          <a:noFill/>
          <a:ln w="9525">
            <a:noFill/>
            <a:miter lim="800000"/>
            <a:headEnd/>
            <a:tailEnd/>
          </a:ln>
          <a:effectLst/>
        </p:spPr>
        <p:txBody>
          <a:bodyPr wrap="none">
            <a:spAutoFit/>
          </a:bodyPr>
          <a:lstStyle/>
          <a:p>
            <a:r>
              <a:rPr lang="ja-JP" altLang="en-US" sz="1200" dirty="0"/>
              <a:t>学生</a:t>
            </a:r>
          </a:p>
        </p:txBody>
      </p:sp>
      <p:sp>
        <p:nvSpPr>
          <p:cNvPr id="2057" name="AutoShape 9"/>
          <p:cNvSpPr>
            <a:spLocks noChangeArrowheads="1"/>
          </p:cNvSpPr>
          <p:nvPr/>
        </p:nvSpPr>
        <p:spPr bwMode="auto">
          <a:xfrm>
            <a:off x="4572000" y="2571744"/>
            <a:ext cx="928693" cy="285752"/>
          </a:xfrm>
          <a:prstGeom prst="wedgeRoundRectCallout">
            <a:avLst>
              <a:gd name="adj1" fmla="val -112183"/>
              <a:gd name="adj2" fmla="val 28735"/>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a:t>基底クラス</a:t>
            </a:r>
          </a:p>
        </p:txBody>
      </p:sp>
      <p:sp>
        <p:nvSpPr>
          <p:cNvPr id="2058" name="AutoShape 10"/>
          <p:cNvSpPr>
            <a:spLocks noChangeArrowheads="1"/>
          </p:cNvSpPr>
          <p:nvPr/>
        </p:nvSpPr>
        <p:spPr bwMode="auto">
          <a:xfrm>
            <a:off x="4572000" y="3071810"/>
            <a:ext cx="962025" cy="285752"/>
          </a:xfrm>
          <a:prstGeom prst="wedgeRoundRectCallout">
            <a:avLst>
              <a:gd name="adj1" fmla="val -99724"/>
              <a:gd name="adj2" fmla="val 3018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a:t>派生クラス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4"/>
          <p:cNvSpPr>
            <a:spLocks noChangeArrowheads="1"/>
          </p:cNvSpPr>
          <p:nvPr/>
        </p:nvSpPr>
        <p:spPr bwMode="auto">
          <a:xfrm>
            <a:off x="3071802" y="2714620"/>
            <a:ext cx="1285884" cy="150019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53" name="Text Box 5"/>
          <p:cNvSpPr txBox="1">
            <a:spLocks noChangeArrowheads="1"/>
          </p:cNvSpPr>
          <p:nvPr/>
        </p:nvSpPr>
        <p:spPr bwMode="auto">
          <a:xfrm>
            <a:off x="3357554" y="2786058"/>
            <a:ext cx="488669" cy="275369"/>
          </a:xfrm>
          <a:prstGeom prst="rect">
            <a:avLst/>
          </a:prstGeom>
          <a:noFill/>
          <a:ln w="9525">
            <a:noFill/>
            <a:miter lim="800000"/>
            <a:headEnd/>
            <a:tailEnd/>
          </a:ln>
          <a:effectLst/>
        </p:spPr>
        <p:txBody>
          <a:bodyPr wrap="none">
            <a:spAutoFit/>
          </a:bodyPr>
          <a:lstStyle/>
          <a:p>
            <a:r>
              <a:rPr lang="ja-JP" altLang="en-US" sz="1200" dirty="0"/>
              <a:t>人間</a:t>
            </a:r>
          </a:p>
        </p:txBody>
      </p:sp>
      <p:sp>
        <p:nvSpPr>
          <p:cNvPr id="2054" name="Oval 6"/>
          <p:cNvSpPr>
            <a:spLocks noChangeArrowheads="1"/>
          </p:cNvSpPr>
          <p:nvPr/>
        </p:nvSpPr>
        <p:spPr bwMode="auto">
          <a:xfrm>
            <a:off x="3354318" y="3224401"/>
            <a:ext cx="736796" cy="490351"/>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55" name="Text Box 7"/>
          <p:cNvSpPr txBox="1">
            <a:spLocks noChangeArrowheads="1"/>
          </p:cNvSpPr>
          <p:nvPr/>
        </p:nvSpPr>
        <p:spPr bwMode="auto">
          <a:xfrm>
            <a:off x="3500430" y="3286124"/>
            <a:ext cx="489752" cy="275369"/>
          </a:xfrm>
          <a:prstGeom prst="rect">
            <a:avLst/>
          </a:prstGeom>
          <a:noFill/>
          <a:ln w="9525">
            <a:noFill/>
            <a:miter lim="800000"/>
            <a:headEnd/>
            <a:tailEnd/>
          </a:ln>
          <a:effectLst/>
        </p:spPr>
        <p:txBody>
          <a:bodyPr wrap="none">
            <a:spAutoFit/>
          </a:bodyPr>
          <a:lstStyle/>
          <a:p>
            <a:r>
              <a:rPr lang="ja-JP" altLang="en-US" sz="1200" dirty="0"/>
              <a:t>学生</a:t>
            </a:r>
          </a:p>
        </p:txBody>
      </p:sp>
      <p:sp>
        <p:nvSpPr>
          <p:cNvPr id="2057" name="AutoShape 9"/>
          <p:cNvSpPr>
            <a:spLocks noChangeArrowheads="1"/>
          </p:cNvSpPr>
          <p:nvPr/>
        </p:nvSpPr>
        <p:spPr bwMode="auto">
          <a:xfrm>
            <a:off x="2357422" y="3000372"/>
            <a:ext cx="571503" cy="285752"/>
          </a:xfrm>
          <a:prstGeom prst="wedgeRoundRectCallout">
            <a:avLst>
              <a:gd name="adj1" fmla="val -112183"/>
              <a:gd name="adj2" fmla="val 28735"/>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smtClean="0"/>
              <a:t>継承</a:t>
            </a:r>
            <a:endParaRPr lang="ja-JP" altLang="en-US" sz="1200" dirty="0"/>
          </a:p>
        </p:txBody>
      </p:sp>
      <p:sp>
        <p:nvSpPr>
          <p:cNvPr id="2058" name="AutoShape 10"/>
          <p:cNvSpPr>
            <a:spLocks noChangeArrowheads="1"/>
          </p:cNvSpPr>
          <p:nvPr/>
        </p:nvSpPr>
        <p:spPr bwMode="auto">
          <a:xfrm>
            <a:off x="3000364" y="2285992"/>
            <a:ext cx="1285884" cy="357190"/>
          </a:xfrm>
          <a:prstGeom prst="wedgeRoundRectCallout">
            <a:avLst>
              <a:gd name="adj1" fmla="val -19321"/>
              <a:gd name="adj2" fmla="val 11018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nchor="ctr" anchorCtr="1"/>
          <a:lstStyle/>
          <a:p>
            <a:pPr algn="ctr"/>
            <a:r>
              <a:rPr lang="ja-JP" altLang="en-US" sz="1200" dirty="0" smtClean="0"/>
              <a:t>包含関係を持つ</a:t>
            </a:r>
            <a:endParaRPr lang="ja-JP" altLang="en-US" sz="1200" dirty="0"/>
          </a:p>
        </p:txBody>
      </p:sp>
      <p:sp>
        <p:nvSpPr>
          <p:cNvPr id="8" name="Rectangle 8"/>
          <p:cNvSpPr>
            <a:spLocks noChangeArrowheads="1"/>
          </p:cNvSpPr>
          <p:nvPr/>
        </p:nvSpPr>
        <p:spPr bwMode="auto">
          <a:xfrm>
            <a:off x="1214414" y="2071678"/>
            <a:ext cx="1571636" cy="7858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9" name="Text Box 9"/>
          <p:cNvSpPr txBox="1">
            <a:spLocks noChangeArrowheads="1"/>
          </p:cNvSpPr>
          <p:nvPr/>
        </p:nvSpPr>
        <p:spPr bwMode="auto">
          <a:xfrm>
            <a:off x="1296955" y="2101325"/>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人間</a:t>
            </a:r>
            <a:endParaRPr lang="ja-JP" altLang="en-US" sz="1200" dirty="0"/>
          </a:p>
        </p:txBody>
      </p:sp>
      <p:sp>
        <p:nvSpPr>
          <p:cNvPr id="10" name="Text Box 11"/>
          <p:cNvSpPr txBox="1">
            <a:spLocks noChangeArrowheads="1"/>
          </p:cNvSpPr>
          <p:nvPr/>
        </p:nvSpPr>
        <p:spPr bwMode="auto">
          <a:xfrm>
            <a:off x="1287430" y="238707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名前</a:t>
            </a:r>
            <a:endParaRPr lang="ja-JP" altLang="en-US" sz="1200" dirty="0"/>
          </a:p>
        </p:txBody>
      </p:sp>
      <p:sp>
        <p:nvSpPr>
          <p:cNvPr id="14" name="Text Box 16"/>
          <p:cNvSpPr txBox="1">
            <a:spLocks noChangeArrowheads="1"/>
          </p:cNvSpPr>
          <p:nvPr/>
        </p:nvSpPr>
        <p:spPr bwMode="auto">
          <a:xfrm>
            <a:off x="1285852" y="2571743"/>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年齢</a:t>
            </a:r>
            <a:endParaRPr lang="ja-JP" altLang="en-US" sz="1200" dirty="0"/>
          </a:p>
        </p:txBody>
      </p:sp>
      <p:cxnSp>
        <p:nvCxnSpPr>
          <p:cNvPr id="15" name="直線コネクタ 14"/>
          <p:cNvCxnSpPr/>
          <p:nvPr/>
        </p:nvCxnSpPr>
        <p:spPr>
          <a:xfrm>
            <a:off x="1225517" y="2357429"/>
            <a:ext cx="1560533"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線コネクタ 15"/>
          <p:cNvCxnSpPr/>
          <p:nvPr/>
        </p:nvCxnSpPr>
        <p:spPr>
          <a:xfrm>
            <a:off x="1225517" y="2786057"/>
            <a:ext cx="1560533" cy="1"/>
          </a:xfrm>
          <a:prstGeom prst="line">
            <a:avLst/>
          </a:prstGeom>
        </p:spPr>
        <p:style>
          <a:lnRef idx="1">
            <a:schemeClr val="accent2"/>
          </a:lnRef>
          <a:fillRef idx="0">
            <a:schemeClr val="accent2"/>
          </a:fillRef>
          <a:effectRef idx="0">
            <a:schemeClr val="accent2"/>
          </a:effectRef>
          <a:fontRef idx="minor">
            <a:schemeClr val="tx1"/>
          </a:fontRef>
        </p:style>
      </p:cxnSp>
      <p:sp>
        <p:nvSpPr>
          <p:cNvPr id="19" name="Rectangle 8"/>
          <p:cNvSpPr>
            <a:spLocks noChangeArrowheads="1"/>
          </p:cNvSpPr>
          <p:nvPr/>
        </p:nvSpPr>
        <p:spPr bwMode="auto">
          <a:xfrm>
            <a:off x="1214414" y="3429000"/>
            <a:ext cx="1571636" cy="78581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20" name="Text Box 9"/>
          <p:cNvSpPr txBox="1">
            <a:spLocks noChangeArrowheads="1"/>
          </p:cNvSpPr>
          <p:nvPr/>
        </p:nvSpPr>
        <p:spPr bwMode="auto">
          <a:xfrm>
            <a:off x="1296955" y="345864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学生</a:t>
            </a:r>
            <a:endParaRPr lang="ja-JP" altLang="en-US" sz="1200" dirty="0"/>
          </a:p>
        </p:txBody>
      </p:sp>
      <p:sp>
        <p:nvSpPr>
          <p:cNvPr id="21" name="Text Box 11"/>
          <p:cNvSpPr txBox="1">
            <a:spLocks noChangeArrowheads="1"/>
          </p:cNvSpPr>
          <p:nvPr/>
        </p:nvSpPr>
        <p:spPr bwMode="auto">
          <a:xfrm>
            <a:off x="1287430" y="3744399"/>
            <a:ext cx="1449115" cy="184666"/>
          </a:xfrm>
          <a:prstGeom prst="rect">
            <a:avLst/>
          </a:prstGeom>
          <a:noFill/>
          <a:ln w="9525" algn="ctr">
            <a:noFill/>
            <a:miter lim="800000"/>
            <a:headEnd/>
            <a:tailEnd/>
          </a:ln>
          <a:effectLst/>
        </p:spPr>
        <p:txBody>
          <a:bodyPr wrap="none" lIns="0" tIns="0" rIns="0" bIns="0">
            <a:spAutoFit/>
          </a:bodyPr>
          <a:lstStyle/>
          <a:p>
            <a:r>
              <a:rPr lang="ja-JP" altLang="en-US" sz="1200" dirty="0" smtClean="0"/>
              <a:t>人間の性質に加えて、</a:t>
            </a:r>
            <a:endParaRPr lang="ja-JP" altLang="en-US" sz="1200" dirty="0"/>
          </a:p>
        </p:txBody>
      </p:sp>
      <p:sp>
        <p:nvSpPr>
          <p:cNvPr id="22" name="Text Box 16"/>
          <p:cNvSpPr txBox="1">
            <a:spLocks noChangeArrowheads="1"/>
          </p:cNvSpPr>
          <p:nvPr/>
        </p:nvSpPr>
        <p:spPr bwMode="auto">
          <a:xfrm>
            <a:off x="1285852" y="3929065"/>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学籍番号</a:t>
            </a:r>
            <a:endParaRPr lang="ja-JP" altLang="en-US" sz="1200" dirty="0"/>
          </a:p>
        </p:txBody>
      </p:sp>
      <p:cxnSp>
        <p:nvCxnSpPr>
          <p:cNvPr id="23" name="直線コネクタ 22"/>
          <p:cNvCxnSpPr/>
          <p:nvPr/>
        </p:nvCxnSpPr>
        <p:spPr>
          <a:xfrm>
            <a:off x="1225517" y="3714751"/>
            <a:ext cx="1560533" cy="1"/>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1225517" y="4143379"/>
            <a:ext cx="1560533" cy="1"/>
          </a:xfrm>
          <a:prstGeom prst="line">
            <a:avLst/>
          </a:prstGeom>
        </p:spPr>
        <p:style>
          <a:lnRef idx="1">
            <a:schemeClr val="dk1"/>
          </a:lnRef>
          <a:fillRef idx="0">
            <a:schemeClr val="dk1"/>
          </a:fillRef>
          <a:effectRef idx="0">
            <a:schemeClr val="dk1"/>
          </a:effectRef>
          <a:fontRef idx="minor">
            <a:schemeClr val="tx1"/>
          </a:fontRef>
        </p:style>
      </p:cxnSp>
      <p:cxnSp>
        <p:nvCxnSpPr>
          <p:cNvPr id="30" name="直線矢印コネクタ 29"/>
          <p:cNvCxnSpPr>
            <a:stCxn id="19" idx="0"/>
            <a:endCxn id="8" idx="2"/>
          </p:cNvCxnSpPr>
          <p:nvPr/>
        </p:nvCxnSpPr>
        <p:spPr>
          <a:xfrm rot="5400000" flipH="1" flipV="1">
            <a:off x="1714480" y="3143248"/>
            <a:ext cx="571505" cy="158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2071670" y="1285860"/>
            <a:ext cx="1143008" cy="64294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ja-JP" altLang="en-US" dirty="0"/>
          </a:p>
        </p:txBody>
      </p:sp>
      <p:sp>
        <p:nvSpPr>
          <p:cNvPr id="5" name="Text Box 9"/>
          <p:cNvSpPr txBox="1">
            <a:spLocks noChangeArrowheads="1"/>
          </p:cNvSpPr>
          <p:nvPr/>
        </p:nvSpPr>
        <p:spPr bwMode="auto">
          <a:xfrm>
            <a:off x="2154211" y="1315506"/>
            <a:ext cx="700513" cy="184666"/>
          </a:xfrm>
          <a:prstGeom prst="rect">
            <a:avLst/>
          </a:prstGeom>
          <a:noFill/>
          <a:ln w="9525" algn="ctr">
            <a:noFill/>
            <a:miter lim="800000"/>
            <a:headEnd/>
            <a:tailEnd/>
          </a:ln>
          <a:effectLst/>
        </p:spPr>
        <p:txBody>
          <a:bodyPr wrap="none" lIns="0" tIns="0" rIns="0" bIns="0">
            <a:spAutoFit/>
          </a:bodyPr>
          <a:lstStyle/>
          <a:p>
            <a:r>
              <a:rPr lang="en-US" altLang="ja-JP" sz="1200" dirty="0" smtClean="0"/>
              <a:t>2</a:t>
            </a:r>
            <a:r>
              <a:rPr lang="ja-JP" altLang="en-US" sz="1200" dirty="0" smtClean="0"/>
              <a:t>次元図形</a:t>
            </a:r>
            <a:endParaRPr lang="ja-JP" altLang="en-US" sz="1200" dirty="0"/>
          </a:p>
        </p:txBody>
      </p:sp>
      <p:sp>
        <p:nvSpPr>
          <p:cNvPr id="6" name="Text Box 11"/>
          <p:cNvSpPr txBox="1">
            <a:spLocks noChangeArrowheads="1"/>
          </p:cNvSpPr>
          <p:nvPr/>
        </p:nvSpPr>
        <p:spPr bwMode="auto">
          <a:xfrm>
            <a:off x="2144686" y="160125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8" name="直線コネクタ 7"/>
          <p:cNvCxnSpPr/>
          <p:nvPr/>
        </p:nvCxnSpPr>
        <p:spPr>
          <a:xfrm>
            <a:off x="2071670" y="1571610"/>
            <a:ext cx="1131905" cy="1"/>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a:off x="2071670" y="1857362"/>
            <a:ext cx="1131905" cy="1"/>
          </a:xfrm>
          <a:prstGeom prst="line">
            <a:avLst/>
          </a:prstGeom>
        </p:spPr>
        <p:style>
          <a:lnRef idx="1">
            <a:schemeClr val="dk1"/>
          </a:lnRef>
          <a:fillRef idx="0">
            <a:schemeClr val="dk1"/>
          </a:fillRef>
          <a:effectRef idx="0">
            <a:schemeClr val="dk1"/>
          </a:effectRef>
          <a:fontRef idx="minor">
            <a:schemeClr val="tx1"/>
          </a:fontRef>
        </p:style>
      </p:cxnSp>
      <p:sp>
        <p:nvSpPr>
          <p:cNvPr id="12" name="Rectangle 8"/>
          <p:cNvSpPr>
            <a:spLocks noChangeArrowheads="1"/>
          </p:cNvSpPr>
          <p:nvPr/>
        </p:nvSpPr>
        <p:spPr bwMode="auto">
          <a:xfrm>
            <a:off x="1428728" y="2285992"/>
            <a:ext cx="1143008" cy="92869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3" name="Text Box 9"/>
          <p:cNvSpPr txBox="1">
            <a:spLocks noChangeArrowheads="1"/>
          </p:cNvSpPr>
          <p:nvPr/>
        </p:nvSpPr>
        <p:spPr bwMode="auto">
          <a:xfrm>
            <a:off x="1511269" y="2315638"/>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四角形</a:t>
            </a:r>
            <a:endParaRPr lang="ja-JP" altLang="en-US" sz="1200" dirty="0"/>
          </a:p>
        </p:txBody>
      </p:sp>
      <p:sp>
        <p:nvSpPr>
          <p:cNvPr id="14" name="Text Box 11"/>
          <p:cNvSpPr txBox="1">
            <a:spLocks noChangeArrowheads="1"/>
          </p:cNvSpPr>
          <p:nvPr/>
        </p:nvSpPr>
        <p:spPr bwMode="auto">
          <a:xfrm>
            <a:off x="1501744"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15" name="直線コネクタ 14"/>
          <p:cNvCxnSpPr/>
          <p:nvPr/>
        </p:nvCxnSpPr>
        <p:spPr>
          <a:xfrm>
            <a:off x="1428728"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線コネクタ 15"/>
          <p:cNvCxnSpPr/>
          <p:nvPr/>
        </p:nvCxnSpPr>
        <p:spPr>
          <a:xfrm>
            <a:off x="1428728" y="3143248"/>
            <a:ext cx="1131905" cy="1"/>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7" name="オブジェクト 16"/>
          <p:cNvGraphicFramePr>
            <a:graphicFrameLocks noChangeAspect="1"/>
          </p:cNvGraphicFramePr>
          <p:nvPr/>
        </p:nvGraphicFramePr>
        <p:xfrm>
          <a:off x="1714480" y="2786058"/>
          <a:ext cx="584770" cy="303214"/>
        </p:xfrm>
        <a:graphic>
          <a:graphicData uri="http://schemas.openxmlformats.org/presentationml/2006/ole">
            <mc:AlternateContent xmlns:mc="http://schemas.openxmlformats.org/markup-compatibility/2006">
              <mc:Choice xmlns:v="urn:schemas-microsoft-com:vml" Requires="v">
                <p:oleObj spid="_x0000_s27746" name="数式" r:id="rId3" imgW="342720" imgH="177480" progId="Equation.3">
                  <p:embed/>
                </p:oleObj>
              </mc:Choice>
              <mc:Fallback>
                <p:oleObj name="数式" r:id="rId3" imgW="342720" imgH="177480" progId="Equation.3">
                  <p:embed/>
                  <p:pic>
                    <p:nvPicPr>
                      <p:cNvPr id="0" name="図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2786058"/>
                        <a:ext cx="584770" cy="303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8"/>
          <p:cNvSpPr>
            <a:spLocks noChangeArrowheads="1"/>
          </p:cNvSpPr>
          <p:nvPr/>
        </p:nvSpPr>
        <p:spPr bwMode="auto">
          <a:xfrm>
            <a:off x="2714612" y="2285992"/>
            <a:ext cx="1143008" cy="92869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0" name="Text Box 9"/>
          <p:cNvSpPr txBox="1">
            <a:spLocks noChangeArrowheads="1"/>
          </p:cNvSpPr>
          <p:nvPr/>
        </p:nvSpPr>
        <p:spPr bwMode="auto">
          <a:xfrm>
            <a:off x="2797153" y="2315638"/>
            <a:ext cx="153888" cy="184666"/>
          </a:xfrm>
          <a:prstGeom prst="rect">
            <a:avLst/>
          </a:prstGeom>
          <a:noFill/>
          <a:ln w="9525" algn="ctr">
            <a:noFill/>
            <a:miter lim="800000"/>
            <a:headEnd/>
            <a:tailEnd/>
          </a:ln>
          <a:effectLst/>
        </p:spPr>
        <p:txBody>
          <a:bodyPr wrap="none" lIns="0" tIns="0" rIns="0" bIns="0">
            <a:spAutoFit/>
          </a:bodyPr>
          <a:lstStyle/>
          <a:p>
            <a:r>
              <a:rPr lang="ja-JP" altLang="en-US" sz="1200" dirty="0" smtClean="0"/>
              <a:t>円</a:t>
            </a:r>
            <a:endParaRPr lang="ja-JP" altLang="en-US" sz="1200" dirty="0"/>
          </a:p>
        </p:txBody>
      </p:sp>
      <p:sp>
        <p:nvSpPr>
          <p:cNvPr id="21" name="Text Box 11"/>
          <p:cNvSpPr txBox="1">
            <a:spLocks noChangeArrowheads="1"/>
          </p:cNvSpPr>
          <p:nvPr/>
        </p:nvSpPr>
        <p:spPr bwMode="auto">
          <a:xfrm>
            <a:off x="2787628"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面積</a:t>
            </a:r>
            <a:endParaRPr lang="ja-JP" altLang="en-US" sz="1200" dirty="0"/>
          </a:p>
        </p:txBody>
      </p:sp>
      <p:cxnSp>
        <p:nvCxnSpPr>
          <p:cNvPr id="22" name="直線コネクタ 21"/>
          <p:cNvCxnSpPr/>
          <p:nvPr/>
        </p:nvCxnSpPr>
        <p:spPr>
          <a:xfrm>
            <a:off x="2714612"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コネクタ 22"/>
          <p:cNvCxnSpPr/>
          <p:nvPr/>
        </p:nvCxnSpPr>
        <p:spPr>
          <a:xfrm>
            <a:off x="2714612" y="3143248"/>
            <a:ext cx="1131905" cy="1"/>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8" name="オブジェクト 17"/>
          <p:cNvGraphicFramePr>
            <a:graphicFrameLocks noChangeAspect="1"/>
          </p:cNvGraphicFramePr>
          <p:nvPr/>
        </p:nvGraphicFramePr>
        <p:xfrm>
          <a:off x="3089268" y="2765424"/>
          <a:ext cx="411162" cy="346075"/>
        </p:xfrm>
        <a:graphic>
          <a:graphicData uri="http://schemas.openxmlformats.org/presentationml/2006/ole">
            <mc:AlternateContent xmlns:mc="http://schemas.openxmlformats.org/markup-compatibility/2006">
              <mc:Choice xmlns:v="urn:schemas-microsoft-com:vml" Requires="v">
                <p:oleObj spid="_x0000_s27747" name="数式" r:id="rId5" imgW="241200" imgH="203040" progId="Equation.3">
                  <p:embed/>
                </p:oleObj>
              </mc:Choice>
              <mc:Fallback>
                <p:oleObj name="数式" r:id="rId5" imgW="241200" imgH="203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268" y="2765424"/>
                        <a:ext cx="41116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カギ線コネクタ 24"/>
          <p:cNvCxnSpPr>
            <a:stCxn id="12" idx="0"/>
            <a:endCxn id="4" idx="2"/>
          </p:cNvCxnSpPr>
          <p:nvPr/>
        </p:nvCxnSpPr>
        <p:spPr>
          <a:xfrm rot="5400000" flipH="1" flipV="1">
            <a:off x="2143108" y="1785926"/>
            <a:ext cx="357190" cy="6429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カギ線コネクタ 25"/>
          <p:cNvCxnSpPr>
            <a:stCxn id="19" idx="0"/>
            <a:endCxn id="4" idx="2"/>
          </p:cNvCxnSpPr>
          <p:nvPr/>
        </p:nvCxnSpPr>
        <p:spPr>
          <a:xfrm rot="16200000" flipV="1">
            <a:off x="2786050" y="1785926"/>
            <a:ext cx="357190" cy="6429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p:cNvGraphicFramePr>
            <a:graphicFrameLocks noChangeAspect="1"/>
          </p:cNvGraphicFramePr>
          <p:nvPr/>
        </p:nvGraphicFramePr>
        <p:xfrm>
          <a:off x="2928926" y="1500174"/>
          <a:ext cx="1031875" cy="330200"/>
        </p:xfrm>
        <a:graphic>
          <a:graphicData uri="http://schemas.openxmlformats.org/presentationml/2006/ole">
            <mc:AlternateContent xmlns:mc="http://schemas.openxmlformats.org/markup-compatibility/2006">
              <mc:Choice xmlns:v="urn:schemas-microsoft-com:vml" Requires="v">
                <p:oleObj spid="_x0000_s28916" name="数式" r:id="rId3" imgW="634680" imgH="203040" progId="Equation.3">
                  <p:embed/>
                </p:oleObj>
              </mc:Choice>
              <mc:Fallback>
                <p:oleObj name="数式" r:id="rId3" imgW="634680" imgH="203040" progId="Equation.3">
                  <p:embed/>
                  <p:pic>
                    <p:nvPicPr>
                      <p:cNvPr id="0" name="図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1500174"/>
                        <a:ext cx="10318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8"/>
          <p:cNvSpPr>
            <a:spLocks noChangeArrowheads="1"/>
          </p:cNvSpPr>
          <p:nvPr/>
        </p:nvSpPr>
        <p:spPr bwMode="auto">
          <a:xfrm>
            <a:off x="1428728" y="2285992"/>
            <a:ext cx="1143008" cy="15716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4" name="Text Box 9"/>
          <p:cNvSpPr txBox="1">
            <a:spLocks noChangeArrowheads="1"/>
          </p:cNvSpPr>
          <p:nvPr/>
        </p:nvSpPr>
        <p:spPr bwMode="auto">
          <a:xfrm>
            <a:off x="1511269" y="2315638"/>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複素数</a:t>
            </a:r>
            <a:endParaRPr lang="ja-JP" altLang="en-US" sz="1200" dirty="0"/>
          </a:p>
        </p:txBody>
      </p:sp>
      <p:sp>
        <p:nvSpPr>
          <p:cNvPr id="5" name="Text Box 11"/>
          <p:cNvSpPr txBox="1">
            <a:spLocks noChangeArrowheads="1"/>
          </p:cNvSpPr>
          <p:nvPr/>
        </p:nvSpPr>
        <p:spPr bwMode="auto">
          <a:xfrm>
            <a:off x="1501744" y="260139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実部</a:t>
            </a:r>
            <a:endParaRPr lang="en-US" altLang="ja-JP" sz="1200" dirty="0" smtClean="0"/>
          </a:p>
        </p:txBody>
      </p:sp>
      <p:cxnSp>
        <p:nvCxnSpPr>
          <p:cNvPr id="6" name="直線コネクタ 5"/>
          <p:cNvCxnSpPr/>
          <p:nvPr/>
        </p:nvCxnSpPr>
        <p:spPr>
          <a:xfrm>
            <a:off x="1428728" y="2571742"/>
            <a:ext cx="1131905"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コネクタ 6"/>
          <p:cNvCxnSpPr/>
          <p:nvPr/>
        </p:nvCxnSpPr>
        <p:spPr>
          <a:xfrm>
            <a:off x="1428728" y="3429000"/>
            <a:ext cx="1131905" cy="1"/>
          </a:xfrm>
          <a:prstGeom prst="line">
            <a:avLst/>
          </a:prstGeom>
        </p:spPr>
        <p:style>
          <a:lnRef idx="1">
            <a:schemeClr val="accent2"/>
          </a:lnRef>
          <a:fillRef idx="0">
            <a:schemeClr val="accent2"/>
          </a:fillRef>
          <a:effectRef idx="0">
            <a:schemeClr val="accent2"/>
          </a:effectRef>
          <a:fontRef idx="minor">
            <a:schemeClr val="tx1"/>
          </a:fontRef>
        </p:style>
      </p:cxnSp>
      <p:sp>
        <p:nvSpPr>
          <p:cNvPr id="15" name="Text Box 11"/>
          <p:cNvSpPr txBox="1">
            <a:spLocks noChangeArrowheads="1"/>
          </p:cNvSpPr>
          <p:nvPr/>
        </p:nvSpPr>
        <p:spPr bwMode="auto">
          <a:xfrm>
            <a:off x="1500166" y="278605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虚部</a:t>
            </a:r>
            <a:endParaRPr lang="en-US" altLang="ja-JP" sz="1200" dirty="0" smtClean="0"/>
          </a:p>
        </p:txBody>
      </p:sp>
      <p:sp>
        <p:nvSpPr>
          <p:cNvPr id="16" name="Text Box 11"/>
          <p:cNvSpPr txBox="1">
            <a:spLocks noChangeArrowheads="1"/>
          </p:cNvSpPr>
          <p:nvPr/>
        </p:nvSpPr>
        <p:spPr bwMode="auto">
          <a:xfrm>
            <a:off x="1500166" y="3000372"/>
            <a:ext cx="461665" cy="184666"/>
          </a:xfrm>
          <a:prstGeom prst="rect">
            <a:avLst/>
          </a:prstGeom>
          <a:noFill/>
          <a:ln w="9525" algn="ctr">
            <a:noFill/>
            <a:miter lim="800000"/>
            <a:headEnd/>
            <a:tailEnd/>
          </a:ln>
          <a:effectLst/>
        </p:spPr>
        <p:txBody>
          <a:bodyPr wrap="none" lIns="0" tIns="0" rIns="0" bIns="0">
            <a:spAutoFit/>
          </a:bodyPr>
          <a:lstStyle/>
          <a:p>
            <a:r>
              <a:rPr lang="ja-JP" altLang="en-US" sz="1200" dirty="0" smtClean="0"/>
              <a:t>絶対値</a:t>
            </a:r>
            <a:endParaRPr lang="en-US" altLang="ja-JP" sz="1200" dirty="0" smtClean="0"/>
          </a:p>
        </p:txBody>
      </p:sp>
      <p:sp>
        <p:nvSpPr>
          <p:cNvPr id="17" name="Text Box 11"/>
          <p:cNvSpPr txBox="1">
            <a:spLocks noChangeArrowheads="1"/>
          </p:cNvSpPr>
          <p:nvPr/>
        </p:nvSpPr>
        <p:spPr bwMode="auto">
          <a:xfrm>
            <a:off x="1500166" y="3214686"/>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smtClean="0"/>
              <a:t>偏角</a:t>
            </a:r>
            <a:endParaRPr lang="en-US" altLang="ja-JP" sz="1200" dirty="0" smtClean="0"/>
          </a:p>
        </p:txBody>
      </p:sp>
      <p:sp>
        <p:nvSpPr>
          <p:cNvPr id="18" name="Text Box 11"/>
          <p:cNvSpPr txBox="1">
            <a:spLocks noChangeArrowheads="1"/>
          </p:cNvSpPr>
          <p:nvPr/>
        </p:nvSpPr>
        <p:spPr bwMode="auto">
          <a:xfrm>
            <a:off x="1500166" y="3458648"/>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四則演算</a:t>
            </a:r>
            <a:endParaRPr lang="en-US" altLang="ja-JP" sz="1200" dirty="0" smtClean="0"/>
          </a:p>
        </p:txBody>
      </p:sp>
      <p:sp>
        <p:nvSpPr>
          <p:cNvPr id="20" name="Text Box 11"/>
          <p:cNvSpPr txBox="1">
            <a:spLocks noChangeArrowheads="1"/>
          </p:cNvSpPr>
          <p:nvPr/>
        </p:nvSpPr>
        <p:spPr bwMode="auto">
          <a:xfrm>
            <a:off x="1500166" y="3643314"/>
            <a:ext cx="876843" cy="184666"/>
          </a:xfrm>
          <a:prstGeom prst="rect">
            <a:avLst/>
          </a:prstGeom>
          <a:noFill/>
          <a:ln w="9525" algn="ctr">
            <a:noFill/>
            <a:miter lim="800000"/>
            <a:headEnd/>
            <a:tailEnd/>
          </a:ln>
          <a:effectLst/>
        </p:spPr>
        <p:txBody>
          <a:bodyPr wrap="none" lIns="0" tIns="0" rIns="0" bIns="0">
            <a:spAutoFit/>
          </a:bodyPr>
          <a:lstStyle/>
          <a:p>
            <a:r>
              <a:rPr lang="ja-JP" altLang="en-US" sz="1200" dirty="0" smtClean="0"/>
              <a:t>共役を求める</a:t>
            </a:r>
            <a:endParaRPr lang="en-US" altLang="ja-JP" sz="1200" dirty="0" smtClean="0"/>
          </a:p>
        </p:txBody>
      </p:sp>
      <p:graphicFrame>
        <p:nvGraphicFramePr>
          <p:cNvPr id="21" name="オブジェクト 20"/>
          <p:cNvGraphicFramePr>
            <a:graphicFrameLocks noChangeAspect="1"/>
          </p:cNvGraphicFramePr>
          <p:nvPr/>
        </p:nvGraphicFramePr>
        <p:xfrm>
          <a:off x="4610094" y="828656"/>
          <a:ext cx="185737" cy="204787"/>
        </p:xfrm>
        <a:graphic>
          <a:graphicData uri="http://schemas.openxmlformats.org/presentationml/2006/ole">
            <mc:AlternateContent xmlns:mc="http://schemas.openxmlformats.org/markup-compatibility/2006">
              <mc:Choice xmlns:v="urn:schemas-microsoft-com:vml" Requires="v">
                <p:oleObj spid="_x0000_s28917" name="数式" r:id="rId5" imgW="126720" imgH="139680" progId="Equation.3">
                  <p:embed/>
                </p:oleObj>
              </mc:Choice>
              <mc:Fallback>
                <p:oleObj name="数式" r:id="rId5" imgW="126720" imgH="1396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0094" y="828656"/>
                        <a:ext cx="185737" cy="20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オブジェクト 21"/>
          <p:cNvGraphicFramePr>
            <a:graphicFrameLocks noChangeAspect="1"/>
          </p:cNvGraphicFramePr>
          <p:nvPr/>
        </p:nvGraphicFramePr>
        <p:xfrm>
          <a:off x="4610094" y="1060437"/>
          <a:ext cx="204787" cy="241300"/>
        </p:xfrm>
        <a:graphic>
          <a:graphicData uri="http://schemas.openxmlformats.org/presentationml/2006/ole">
            <mc:AlternateContent xmlns:mc="http://schemas.openxmlformats.org/markup-compatibility/2006">
              <mc:Choice xmlns:v="urn:schemas-microsoft-com:vml" Requires="v">
                <p:oleObj spid="_x0000_s28918" name="数式" r:id="rId7" imgW="139680" imgH="164880" progId="Equation.3">
                  <p:embed/>
                </p:oleObj>
              </mc:Choice>
              <mc:Fallback>
                <p:oleObj name="数式" r:id="rId7" imgW="139680" imgH="164880" progId="Equation.3">
                  <p:embed/>
                  <p:pic>
                    <p:nvPicPr>
                      <p:cNvPr id="0" name="図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0094" y="1060437"/>
                        <a:ext cx="204787"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オブジェクト 22"/>
          <p:cNvGraphicFramePr>
            <a:graphicFrameLocks noChangeAspect="1"/>
          </p:cNvGraphicFramePr>
          <p:nvPr/>
        </p:nvGraphicFramePr>
        <p:xfrm>
          <a:off x="4610094" y="1242999"/>
          <a:ext cx="614363" cy="371475"/>
        </p:xfrm>
        <a:graphic>
          <a:graphicData uri="http://schemas.openxmlformats.org/presentationml/2006/ole">
            <mc:AlternateContent xmlns:mc="http://schemas.openxmlformats.org/markup-compatibility/2006">
              <mc:Choice xmlns:v="urn:schemas-microsoft-com:vml" Requires="v">
                <p:oleObj spid="_x0000_s28919" name="数式" r:id="rId9" imgW="419040" imgH="253800" progId="Equation.3">
                  <p:embed/>
                </p:oleObj>
              </mc:Choice>
              <mc:Fallback>
                <p:oleObj name="数式" r:id="rId9" imgW="419040" imgH="253800" progId="Equation.3">
                  <p:embed/>
                  <p:pic>
                    <p:nvPicPr>
                      <p:cNvPr id="0" name="図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0094" y="1242999"/>
                        <a:ext cx="61436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オブジェクト 23"/>
          <p:cNvGraphicFramePr>
            <a:graphicFrameLocks noChangeAspect="1"/>
          </p:cNvGraphicFramePr>
          <p:nvPr/>
        </p:nvGraphicFramePr>
        <p:xfrm>
          <a:off x="4643438" y="1571612"/>
          <a:ext cx="966788" cy="314325"/>
        </p:xfrm>
        <a:graphic>
          <a:graphicData uri="http://schemas.openxmlformats.org/presentationml/2006/ole">
            <mc:AlternateContent xmlns:mc="http://schemas.openxmlformats.org/markup-compatibility/2006">
              <mc:Choice xmlns:v="urn:schemas-microsoft-com:vml" Requires="v">
                <p:oleObj spid="_x0000_s28920" name="数式" r:id="rId11" imgW="660240" imgH="215640" progId="Equation.3">
                  <p:embed/>
                </p:oleObj>
              </mc:Choice>
              <mc:Fallback>
                <p:oleObj name="数式" r:id="rId11" imgW="660240" imgH="215640" progId="Equation.3">
                  <p:embed/>
                  <p:pic>
                    <p:nvPicPr>
                      <p:cNvPr id="0" name="図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1571612"/>
                        <a:ext cx="96678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3214678" y="1928802"/>
            <a:ext cx="1000132" cy="12858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1643042" y="1928802"/>
            <a:ext cx="1000132" cy="11430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pic>
        <p:nvPicPr>
          <p:cNvPr id="16387" name="Picture 3" descr="j0155881"/>
          <p:cNvPicPr>
            <a:picLocks noChangeAspect="1" noChangeArrowheads="1"/>
          </p:cNvPicPr>
          <p:nvPr/>
        </p:nvPicPr>
        <p:blipFill>
          <a:blip r:embed="rId2" cstate="print"/>
          <a:srcRect/>
          <a:stretch>
            <a:fillRect/>
          </a:stretch>
        </p:blipFill>
        <p:spPr bwMode="auto">
          <a:xfrm>
            <a:off x="1785918" y="1285860"/>
            <a:ext cx="834395" cy="528653"/>
          </a:xfrm>
          <a:prstGeom prst="rect">
            <a:avLst/>
          </a:prstGeom>
          <a:noFill/>
        </p:spPr>
      </p:pic>
      <p:pic>
        <p:nvPicPr>
          <p:cNvPr id="16388" name="Picture 4" descr="j0196176"/>
          <p:cNvPicPr>
            <a:picLocks noChangeAspect="1" noChangeArrowheads="1"/>
          </p:cNvPicPr>
          <p:nvPr/>
        </p:nvPicPr>
        <p:blipFill>
          <a:blip r:embed="rId3" cstate="print"/>
          <a:srcRect/>
          <a:stretch>
            <a:fillRect/>
          </a:stretch>
        </p:blipFill>
        <p:spPr bwMode="auto">
          <a:xfrm>
            <a:off x="3357554" y="1285860"/>
            <a:ext cx="571504" cy="580815"/>
          </a:xfrm>
          <a:prstGeom prst="rect">
            <a:avLst/>
          </a:prstGeom>
          <a:noFill/>
        </p:spPr>
      </p:pic>
      <p:sp>
        <p:nvSpPr>
          <p:cNvPr id="16390" name="Text Box 6"/>
          <p:cNvSpPr txBox="1">
            <a:spLocks noChangeArrowheads="1"/>
          </p:cNvSpPr>
          <p:nvPr/>
        </p:nvSpPr>
        <p:spPr bwMode="auto">
          <a:xfrm>
            <a:off x="1706550" y="1992313"/>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学生</a:t>
            </a:r>
          </a:p>
        </p:txBody>
      </p:sp>
      <p:sp>
        <p:nvSpPr>
          <p:cNvPr id="16392" name="Text Box 8"/>
          <p:cNvSpPr txBox="1">
            <a:spLocks noChangeArrowheads="1"/>
          </p:cNvSpPr>
          <p:nvPr/>
        </p:nvSpPr>
        <p:spPr bwMode="auto">
          <a:xfrm>
            <a:off x="1706550" y="228599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学籍番号</a:t>
            </a:r>
          </a:p>
        </p:txBody>
      </p:sp>
      <p:sp>
        <p:nvSpPr>
          <p:cNvPr id="16394" name="Text Box 10"/>
          <p:cNvSpPr txBox="1">
            <a:spLocks noChangeArrowheads="1"/>
          </p:cNvSpPr>
          <p:nvPr/>
        </p:nvSpPr>
        <p:spPr bwMode="auto">
          <a:xfrm>
            <a:off x="1706550" y="249871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名前</a:t>
            </a:r>
          </a:p>
        </p:txBody>
      </p:sp>
      <p:sp>
        <p:nvSpPr>
          <p:cNvPr id="16395" name="Text Box 11"/>
          <p:cNvSpPr txBox="1">
            <a:spLocks noChangeArrowheads="1"/>
          </p:cNvSpPr>
          <p:nvPr/>
        </p:nvSpPr>
        <p:spPr bwMode="auto">
          <a:xfrm>
            <a:off x="1706550" y="2714617"/>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住所</a:t>
            </a:r>
          </a:p>
        </p:txBody>
      </p:sp>
      <p:sp>
        <p:nvSpPr>
          <p:cNvPr id="16397" name="Text Box 13"/>
          <p:cNvSpPr txBox="1">
            <a:spLocks noChangeArrowheads="1"/>
          </p:cNvSpPr>
          <p:nvPr/>
        </p:nvSpPr>
        <p:spPr bwMode="auto">
          <a:xfrm>
            <a:off x="3276601" y="1992313"/>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学生名簿</a:t>
            </a:r>
          </a:p>
        </p:txBody>
      </p:sp>
      <p:sp>
        <p:nvSpPr>
          <p:cNvPr id="16399" name="Text Box 15"/>
          <p:cNvSpPr txBox="1">
            <a:spLocks noChangeArrowheads="1"/>
          </p:cNvSpPr>
          <p:nvPr/>
        </p:nvSpPr>
        <p:spPr bwMode="auto">
          <a:xfrm>
            <a:off x="3276601" y="224420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在籍学生</a:t>
            </a:r>
          </a:p>
        </p:txBody>
      </p:sp>
      <p:sp>
        <p:nvSpPr>
          <p:cNvPr id="16403" name="Text Box 19"/>
          <p:cNvSpPr txBox="1">
            <a:spLocks noChangeArrowheads="1"/>
          </p:cNvSpPr>
          <p:nvPr/>
        </p:nvSpPr>
        <p:spPr bwMode="auto">
          <a:xfrm>
            <a:off x="3276601" y="25267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学生を追加</a:t>
            </a:r>
          </a:p>
        </p:txBody>
      </p:sp>
      <p:sp>
        <p:nvSpPr>
          <p:cNvPr id="16404" name="Text Box 20"/>
          <p:cNvSpPr txBox="1">
            <a:spLocks noChangeArrowheads="1"/>
          </p:cNvSpPr>
          <p:nvPr/>
        </p:nvSpPr>
        <p:spPr bwMode="auto">
          <a:xfrm>
            <a:off x="3276601" y="27426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学生を削除</a:t>
            </a:r>
          </a:p>
        </p:txBody>
      </p:sp>
      <p:sp>
        <p:nvSpPr>
          <p:cNvPr id="16405" name="Text Box 21"/>
          <p:cNvSpPr txBox="1">
            <a:spLocks noChangeArrowheads="1"/>
          </p:cNvSpPr>
          <p:nvPr/>
        </p:nvSpPr>
        <p:spPr bwMode="auto">
          <a:xfrm>
            <a:off x="3276601" y="2958582"/>
            <a:ext cx="746999" cy="184666"/>
          </a:xfrm>
          <a:prstGeom prst="rect">
            <a:avLst/>
          </a:prstGeom>
          <a:noFill/>
          <a:ln w="9525" algn="ctr">
            <a:noFill/>
            <a:miter lim="800000"/>
            <a:headEnd/>
            <a:tailEnd/>
          </a:ln>
          <a:effectLst/>
        </p:spPr>
        <p:txBody>
          <a:bodyPr wrap="none" lIns="0" tIns="0" rIns="0" bIns="0">
            <a:spAutoFit/>
          </a:bodyPr>
          <a:lstStyle/>
          <a:p>
            <a:r>
              <a:rPr lang="ja-JP" altLang="en-US" sz="1200" dirty="0"/>
              <a:t>学生を検索</a:t>
            </a:r>
          </a:p>
        </p:txBody>
      </p:sp>
      <p:sp>
        <p:nvSpPr>
          <p:cNvPr id="16409" name="Text Box 25"/>
          <p:cNvSpPr txBox="1">
            <a:spLocks noChangeArrowheads="1"/>
          </p:cNvSpPr>
          <p:nvPr/>
        </p:nvSpPr>
        <p:spPr bwMode="auto">
          <a:xfrm>
            <a:off x="2786050" y="2357430"/>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登録</a:t>
            </a:r>
          </a:p>
        </p:txBody>
      </p:sp>
      <p:sp>
        <p:nvSpPr>
          <p:cNvPr id="27" name="角丸四角形吹き出し 26"/>
          <p:cNvSpPr/>
          <p:nvPr/>
        </p:nvSpPr>
        <p:spPr>
          <a:xfrm>
            <a:off x="4429124" y="2000240"/>
            <a:ext cx="1357322" cy="469772"/>
          </a:xfrm>
          <a:prstGeom prst="wedgeRoundRectCallout">
            <a:avLst>
              <a:gd name="adj1" fmla="val -65499"/>
              <a:gd name="adj2" fmla="val 282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どういうデータを持っているか</a:t>
            </a:r>
            <a:endParaRPr kumimoji="1" lang="ja-JP" altLang="en-US" sz="1200" dirty="0"/>
          </a:p>
        </p:txBody>
      </p:sp>
      <p:sp>
        <p:nvSpPr>
          <p:cNvPr id="28" name="角丸四角形吹き出し 27"/>
          <p:cNvSpPr/>
          <p:nvPr/>
        </p:nvSpPr>
        <p:spPr>
          <a:xfrm>
            <a:off x="4429124" y="2714620"/>
            <a:ext cx="1357322" cy="469772"/>
          </a:xfrm>
          <a:prstGeom prst="wedgeRoundRectCallout">
            <a:avLst>
              <a:gd name="adj1" fmla="val -65499"/>
              <a:gd name="adj2" fmla="val 282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t>どういう操作ができるか</a:t>
            </a:r>
            <a:endParaRPr kumimoji="1" lang="ja-JP" altLang="en-US" sz="1200" dirty="0"/>
          </a:p>
        </p:txBody>
      </p:sp>
      <p:cxnSp>
        <p:nvCxnSpPr>
          <p:cNvPr id="31" name="直線矢印コネクタ 30"/>
          <p:cNvCxnSpPr/>
          <p:nvPr/>
        </p:nvCxnSpPr>
        <p:spPr>
          <a:xfrm>
            <a:off x="2714612" y="2643182"/>
            <a:ext cx="4286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線コネクタ 33"/>
          <p:cNvCxnSpPr/>
          <p:nvPr/>
        </p:nvCxnSpPr>
        <p:spPr>
          <a:xfrm>
            <a:off x="1643042" y="2214554"/>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直線コネクタ 34"/>
          <p:cNvCxnSpPr/>
          <p:nvPr/>
        </p:nvCxnSpPr>
        <p:spPr>
          <a:xfrm>
            <a:off x="1643042" y="3000372"/>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直線コネクタ 36"/>
          <p:cNvCxnSpPr/>
          <p:nvPr/>
        </p:nvCxnSpPr>
        <p:spPr>
          <a:xfrm>
            <a:off x="3214678" y="2214554"/>
            <a:ext cx="100013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直線コネクタ 37"/>
          <p:cNvCxnSpPr/>
          <p:nvPr/>
        </p:nvCxnSpPr>
        <p:spPr>
          <a:xfrm>
            <a:off x="3214678" y="2500306"/>
            <a:ext cx="1000132" cy="158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8" name="Oval 22"/>
          <p:cNvSpPr>
            <a:spLocks noChangeArrowheads="1"/>
          </p:cNvSpPr>
          <p:nvPr/>
        </p:nvSpPr>
        <p:spPr bwMode="auto">
          <a:xfrm>
            <a:off x="1289304" y="2643182"/>
            <a:ext cx="1210994" cy="115517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pic>
        <p:nvPicPr>
          <p:cNvPr id="14341" name="Picture 5" descr="MCj02285780000[1]"/>
          <p:cNvPicPr>
            <a:picLocks noChangeAspect="1" noChangeArrowheads="1"/>
          </p:cNvPicPr>
          <p:nvPr/>
        </p:nvPicPr>
        <p:blipFill>
          <a:blip r:embed="rId2" cstate="print"/>
          <a:srcRect/>
          <a:stretch>
            <a:fillRect/>
          </a:stretch>
        </p:blipFill>
        <p:spPr bwMode="auto">
          <a:xfrm>
            <a:off x="2643174" y="2500306"/>
            <a:ext cx="982200" cy="1187454"/>
          </a:xfrm>
          <a:prstGeom prst="rect">
            <a:avLst/>
          </a:prstGeom>
          <a:noFill/>
        </p:spPr>
      </p:pic>
      <p:sp>
        <p:nvSpPr>
          <p:cNvPr id="14344" name="Rectangle 8"/>
          <p:cNvSpPr>
            <a:spLocks noChangeArrowheads="1"/>
          </p:cNvSpPr>
          <p:nvPr/>
        </p:nvSpPr>
        <p:spPr bwMode="auto">
          <a:xfrm>
            <a:off x="3775079" y="2643183"/>
            <a:ext cx="1225549" cy="14287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4345" name="Text Box 9"/>
          <p:cNvSpPr txBox="1">
            <a:spLocks noChangeArrowheads="1"/>
          </p:cNvSpPr>
          <p:nvPr/>
        </p:nvSpPr>
        <p:spPr bwMode="auto">
          <a:xfrm>
            <a:off x="3857620" y="2672830"/>
            <a:ext cx="400751" cy="184666"/>
          </a:xfrm>
          <a:prstGeom prst="rect">
            <a:avLst/>
          </a:prstGeom>
          <a:noFill/>
          <a:ln w="9525" algn="ctr">
            <a:noFill/>
            <a:miter lim="800000"/>
            <a:headEnd/>
            <a:tailEnd/>
          </a:ln>
          <a:effectLst/>
        </p:spPr>
        <p:txBody>
          <a:bodyPr wrap="none" lIns="0" tIns="0" rIns="0" bIns="0">
            <a:spAutoFit/>
          </a:bodyPr>
          <a:lstStyle/>
          <a:p>
            <a:r>
              <a:rPr lang="ja-JP" altLang="en-US" sz="1200" dirty="0"/>
              <a:t>テレビ</a:t>
            </a:r>
          </a:p>
        </p:txBody>
      </p:sp>
      <p:sp>
        <p:nvSpPr>
          <p:cNvPr id="14347" name="Text Box 11"/>
          <p:cNvSpPr txBox="1">
            <a:spLocks noChangeArrowheads="1"/>
          </p:cNvSpPr>
          <p:nvPr/>
        </p:nvSpPr>
        <p:spPr bwMode="auto">
          <a:xfrm>
            <a:off x="3848095" y="2958582"/>
            <a:ext cx="692497"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a:t>
            </a:r>
          </a:p>
        </p:txBody>
      </p:sp>
      <p:sp>
        <p:nvSpPr>
          <p:cNvPr id="14349" name="Text Box 13"/>
          <p:cNvSpPr txBox="1">
            <a:spLocks noChangeArrowheads="1"/>
          </p:cNvSpPr>
          <p:nvPr/>
        </p:nvSpPr>
        <p:spPr bwMode="auto">
          <a:xfrm>
            <a:off x="3857620" y="3429000"/>
            <a:ext cx="689741" cy="184666"/>
          </a:xfrm>
          <a:prstGeom prst="rect">
            <a:avLst/>
          </a:prstGeom>
          <a:noFill/>
          <a:ln w="9525" algn="ctr">
            <a:noFill/>
            <a:miter lim="800000"/>
            <a:headEnd/>
            <a:tailEnd/>
          </a:ln>
          <a:effectLst/>
        </p:spPr>
        <p:txBody>
          <a:bodyPr wrap="none" lIns="0" tIns="0" rIns="0" bIns="0">
            <a:spAutoFit/>
          </a:bodyPr>
          <a:lstStyle/>
          <a:p>
            <a:r>
              <a:rPr lang="ja-JP" altLang="en-US" sz="1200" dirty="0"/>
              <a:t>電源</a:t>
            </a:r>
            <a:r>
              <a:rPr lang="en-US" altLang="ja-JP" sz="1200" dirty="0"/>
              <a:t>on/off</a:t>
            </a:r>
          </a:p>
        </p:txBody>
      </p:sp>
      <p:sp>
        <p:nvSpPr>
          <p:cNvPr id="14350" name="Text Box 14"/>
          <p:cNvSpPr txBox="1">
            <a:spLocks noChangeArrowheads="1"/>
          </p:cNvSpPr>
          <p:nvPr/>
        </p:nvSpPr>
        <p:spPr bwMode="auto">
          <a:xfrm>
            <a:off x="3854448" y="3613666"/>
            <a:ext cx="1000274"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チャンネル変更</a:t>
            </a:r>
          </a:p>
        </p:txBody>
      </p:sp>
      <p:sp>
        <p:nvSpPr>
          <p:cNvPr id="14351" name="Text Box 15"/>
          <p:cNvSpPr txBox="1">
            <a:spLocks noChangeArrowheads="1"/>
          </p:cNvSpPr>
          <p:nvPr/>
        </p:nvSpPr>
        <p:spPr bwMode="auto">
          <a:xfrm>
            <a:off x="3854448" y="3827980"/>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音量変更</a:t>
            </a:r>
          </a:p>
        </p:txBody>
      </p:sp>
      <p:sp>
        <p:nvSpPr>
          <p:cNvPr id="14352" name="Text Box 16"/>
          <p:cNvSpPr txBox="1">
            <a:spLocks noChangeArrowheads="1"/>
          </p:cNvSpPr>
          <p:nvPr/>
        </p:nvSpPr>
        <p:spPr bwMode="auto">
          <a:xfrm>
            <a:off x="3835595" y="3143248"/>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音量</a:t>
            </a:r>
          </a:p>
        </p:txBody>
      </p:sp>
      <p:sp>
        <p:nvSpPr>
          <p:cNvPr id="14353" name="Text Box 17"/>
          <p:cNvSpPr txBox="1">
            <a:spLocks noChangeArrowheads="1"/>
          </p:cNvSpPr>
          <p:nvPr/>
        </p:nvSpPr>
        <p:spPr bwMode="auto">
          <a:xfrm>
            <a:off x="3781423" y="2387078"/>
            <a:ext cx="812723" cy="184666"/>
          </a:xfrm>
          <a:prstGeom prst="rect">
            <a:avLst/>
          </a:prstGeom>
          <a:noFill/>
          <a:ln w="9525" algn="ctr">
            <a:noFill/>
            <a:miter lim="800000"/>
            <a:headEnd/>
            <a:tailEnd/>
          </a:ln>
          <a:effectLst/>
        </p:spPr>
        <p:txBody>
          <a:bodyPr wrap="none" lIns="0" tIns="0" rIns="0" bIns="0">
            <a:spAutoFit/>
          </a:bodyPr>
          <a:lstStyle/>
          <a:p>
            <a:r>
              <a:rPr lang="ja-JP" altLang="en-US" sz="1200" dirty="0"/>
              <a:t>外部仕様 →</a:t>
            </a:r>
          </a:p>
        </p:txBody>
      </p:sp>
      <p:sp>
        <p:nvSpPr>
          <p:cNvPr id="14354" name="Text Box 18"/>
          <p:cNvSpPr txBox="1">
            <a:spLocks noChangeArrowheads="1"/>
          </p:cNvSpPr>
          <p:nvPr/>
        </p:nvSpPr>
        <p:spPr bwMode="auto">
          <a:xfrm>
            <a:off x="1547813" y="2387078"/>
            <a:ext cx="812723" cy="184666"/>
          </a:xfrm>
          <a:prstGeom prst="rect">
            <a:avLst/>
          </a:prstGeom>
          <a:solidFill>
            <a:schemeClr val="bg1"/>
          </a:solidFill>
          <a:ln w="9525" algn="ctr">
            <a:noFill/>
            <a:miter lim="800000"/>
            <a:headEnd/>
            <a:tailEnd/>
          </a:ln>
          <a:effectLst/>
        </p:spPr>
        <p:txBody>
          <a:bodyPr wrap="none" lIns="0" tIns="0" rIns="0" bIns="0">
            <a:spAutoFit/>
          </a:bodyPr>
          <a:lstStyle/>
          <a:p>
            <a:r>
              <a:rPr lang="en-US" altLang="ja-JP" sz="1200" dirty="0"/>
              <a:t>← </a:t>
            </a:r>
            <a:r>
              <a:rPr lang="ja-JP" altLang="en-US" sz="1200" dirty="0"/>
              <a:t>内部実装</a:t>
            </a:r>
          </a:p>
        </p:txBody>
      </p:sp>
      <p:sp>
        <p:nvSpPr>
          <p:cNvPr id="14355" name="Text Box 19"/>
          <p:cNvSpPr txBox="1">
            <a:spLocks noChangeArrowheads="1"/>
          </p:cNvSpPr>
          <p:nvPr/>
        </p:nvSpPr>
        <p:spPr bwMode="auto">
          <a:xfrm>
            <a:off x="1516543" y="2857496"/>
            <a:ext cx="769441" cy="184666"/>
          </a:xfrm>
          <a:prstGeom prst="rect">
            <a:avLst/>
          </a:prstGeom>
          <a:noFill/>
          <a:ln w="9525" algn="ctr">
            <a:noFill/>
            <a:miter lim="800000"/>
            <a:headEnd/>
            <a:tailEnd/>
          </a:ln>
          <a:effectLst/>
        </p:spPr>
        <p:txBody>
          <a:bodyPr wrap="none" lIns="0" tIns="0" rIns="0" bIns="0">
            <a:spAutoFit/>
          </a:bodyPr>
          <a:lstStyle/>
          <a:p>
            <a:r>
              <a:rPr lang="ja-JP" altLang="en-US" sz="1200" dirty="0"/>
              <a:t>陰極線管？</a:t>
            </a:r>
          </a:p>
        </p:txBody>
      </p:sp>
      <p:sp>
        <p:nvSpPr>
          <p:cNvPr id="14356" name="Text Box 20"/>
          <p:cNvSpPr txBox="1">
            <a:spLocks noChangeArrowheads="1"/>
          </p:cNvSpPr>
          <p:nvPr/>
        </p:nvSpPr>
        <p:spPr bwMode="auto">
          <a:xfrm>
            <a:off x="1516543" y="3101458"/>
            <a:ext cx="769441" cy="184666"/>
          </a:xfrm>
          <a:prstGeom prst="rect">
            <a:avLst/>
          </a:prstGeom>
          <a:noFill/>
          <a:ln w="9525" algn="ctr">
            <a:noFill/>
            <a:miter lim="800000"/>
            <a:headEnd/>
            <a:tailEnd/>
          </a:ln>
          <a:effectLst/>
        </p:spPr>
        <p:txBody>
          <a:bodyPr wrap="none" lIns="0" tIns="0" rIns="0" bIns="0">
            <a:spAutoFit/>
          </a:bodyPr>
          <a:lstStyle/>
          <a:p>
            <a:r>
              <a:rPr lang="ja-JP" altLang="en-US" sz="1200" dirty="0"/>
              <a:t>液晶回路？</a:t>
            </a:r>
          </a:p>
        </p:txBody>
      </p:sp>
      <p:sp>
        <p:nvSpPr>
          <p:cNvPr id="14357" name="Text Box 21"/>
          <p:cNvSpPr txBox="1">
            <a:spLocks noChangeArrowheads="1"/>
          </p:cNvSpPr>
          <p:nvPr/>
        </p:nvSpPr>
        <p:spPr bwMode="auto">
          <a:xfrm>
            <a:off x="1428728" y="3357562"/>
            <a:ext cx="1011495" cy="184666"/>
          </a:xfrm>
          <a:prstGeom prst="rect">
            <a:avLst/>
          </a:prstGeom>
          <a:noFill/>
          <a:ln w="9525" algn="ctr">
            <a:noFill/>
            <a:miter lim="800000"/>
            <a:headEnd/>
            <a:tailEnd/>
          </a:ln>
          <a:effectLst/>
        </p:spPr>
        <p:txBody>
          <a:bodyPr wrap="none" lIns="0" tIns="0" rIns="0" bIns="0">
            <a:spAutoFit/>
          </a:bodyPr>
          <a:lstStyle/>
          <a:p>
            <a:r>
              <a:rPr lang="ja-JP" altLang="en-US" sz="1200" dirty="0"/>
              <a:t>プラズマ素子？</a:t>
            </a:r>
          </a:p>
        </p:txBody>
      </p:sp>
      <p:sp>
        <p:nvSpPr>
          <p:cNvPr id="23" name="角丸四角形吹き出し 22"/>
          <p:cNvSpPr/>
          <p:nvPr/>
        </p:nvSpPr>
        <p:spPr>
          <a:xfrm>
            <a:off x="1142976" y="3857628"/>
            <a:ext cx="1928826" cy="612648"/>
          </a:xfrm>
          <a:prstGeom prst="wedgeRoundRectCallout">
            <a:avLst>
              <a:gd name="adj1" fmla="val 5582"/>
              <a:gd name="adj2" fmla="val -9608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smtClean="0"/>
              <a:t>テレビ利用者はテレビの中身がどうなっているかは気にする必要ない</a:t>
            </a:r>
          </a:p>
        </p:txBody>
      </p:sp>
      <p:cxnSp>
        <p:nvCxnSpPr>
          <p:cNvPr id="25" name="直線コネクタ 24"/>
          <p:cNvCxnSpPr/>
          <p:nvPr/>
        </p:nvCxnSpPr>
        <p:spPr>
          <a:xfrm>
            <a:off x="3786182" y="2928934"/>
            <a:ext cx="1214446"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直線コネクタ 25"/>
          <p:cNvCxnSpPr>
            <a:endCxn id="14344" idx="3"/>
          </p:cNvCxnSpPr>
          <p:nvPr/>
        </p:nvCxnSpPr>
        <p:spPr>
          <a:xfrm>
            <a:off x="3786182" y="3357562"/>
            <a:ext cx="1214446" cy="1"/>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角丸四角形 29"/>
          <p:cNvSpPr/>
          <p:nvPr/>
        </p:nvSpPr>
        <p:spPr>
          <a:xfrm>
            <a:off x="4000496" y="1714488"/>
            <a:ext cx="1500198" cy="428628"/>
          </a:xfrm>
          <a:prstGeom prst="roundRect">
            <a:avLst/>
          </a:prstGeom>
        </p:spPr>
        <p:style>
          <a:lnRef idx="1">
            <a:schemeClr val="accent1"/>
          </a:lnRef>
          <a:fillRef idx="2">
            <a:schemeClr val="accent1"/>
          </a:fillRef>
          <a:effectRef idx="1">
            <a:schemeClr val="accent1"/>
          </a:effectRef>
          <a:fontRef idx="minor">
            <a:schemeClr val="dk1"/>
          </a:fontRef>
        </p:style>
        <p:txBody>
          <a:bodyPr lIns="36000" tIns="216000" rIns="36000" bIns="36000" rtlCol="0" anchor="ctr" anchorCtr="1"/>
          <a:lstStyle/>
          <a:p>
            <a:pPr algn="ctr"/>
            <a:r>
              <a:rPr lang="ja-JP" altLang="en-US" sz="1200" dirty="0" smtClean="0"/>
              <a:t>インターフェースは規約だけを定める</a:t>
            </a:r>
          </a:p>
          <a:p>
            <a:pPr algn="ctr"/>
            <a:endParaRPr kumimoji="1" lang="ja-JP" altLang="en-US" sz="1200" dirty="0"/>
          </a:p>
        </p:txBody>
      </p:sp>
      <p:sp>
        <p:nvSpPr>
          <p:cNvPr id="21510" name="Rectangle 6"/>
          <p:cNvSpPr>
            <a:spLocks noChangeArrowheads="1"/>
          </p:cNvSpPr>
          <p:nvPr/>
        </p:nvSpPr>
        <p:spPr bwMode="auto">
          <a:xfrm>
            <a:off x="4067175" y="2786058"/>
            <a:ext cx="1219205" cy="15001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21512" name="Line 8"/>
          <p:cNvSpPr>
            <a:spLocks noChangeShapeType="1"/>
          </p:cNvSpPr>
          <p:nvPr/>
        </p:nvSpPr>
        <p:spPr bwMode="auto">
          <a:xfrm>
            <a:off x="4067175" y="3071810"/>
            <a:ext cx="121920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ja-JP" altLang="en-US" dirty="0"/>
          </a:p>
        </p:txBody>
      </p:sp>
      <p:sp>
        <p:nvSpPr>
          <p:cNvPr id="21514" name="Line 10"/>
          <p:cNvSpPr>
            <a:spLocks noChangeShapeType="1"/>
          </p:cNvSpPr>
          <p:nvPr/>
        </p:nvSpPr>
        <p:spPr bwMode="auto">
          <a:xfrm>
            <a:off x="4067175" y="3571876"/>
            <a:ext cx="121920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ja-JP" altLang="en-US" dirty="0"/>
          </a:p>
        </p:txBody>
      </p:sp>
      <p:pic>
        <p:nvPicPr>
          <p:cNvPr id="21509" name="Picture 5" descr="MCj02285780000[1]"/>
          <p:cNvPicPr>
            <a:picLocks noChangeAspect="1" noChangeArrowheads="1"/>
          </p:cNvPicPr>
          <p:nvPr/>
        </p:nvPicPr>
        <p:blipFill>
          <a:blip r:embed="rId2" cstate="print"/>
          <a:srcRect/>
          <a:stretch>
            <a:fillRect/>
          </a:stretch>
        </p:blipFill>
        <p:spPr bwMode="auto">
          <a:xfrm>
            <a:off x="4643439" y="2205038"/>
            <a:ext cx="428628" cy="517815"/>
          </a:xfrm>
          <a:prstGeom prst="rect">
            <a:avLst/>
          </a:prstGeom>
          <a:noFill/>
        </p:spPr>
      </p:pic>
      <p:sp>
        <p:nvSpPr>
          <p:cNvPr id="21511" name="Text Box 7"/>
          <p:cNvSpPr txBox="1">
            <a:spLocks noChangeArrowheads="1"/>
          </p:cNvSpPr>
          <p:nvPr/>
        </p:nvSpPr>
        <p:spPr bwMode="auto">
          <a:xfrm>
            <a:off x="4138613" y="2852738"/>
            <a:ext cx="400751" cy="184666"/>
          </a:xfrm>
          <a:prstGeom prst="rect">
            <a:avLst/>
          </a:prstGeom>
          <a:noFill/>
          <a:ln w="9525" algn="ctr">
            <a:noFill/>
            <a:miter lim="800000"/>
            <a:headEnd/>
            <a:tailEnd/>
          </a:ln>
          <a:effectLst/>
        </p:spPr>
        <p:txBody>
          <a:bodyPr wrap="none" lIns="0" tIns="0" rIns="0" bIns="0">
            <a:spAutoFit/>
          </a:bodyPr>
          <a:lstStyle/>
          <a:p>
            <a:r>
              <a:rPr lang="ja-JP" altLang="en-US" sz="1200" dirty="0"/>
              <a:t>テレビ</a:t>
            </a:r>
          </a:p>
        </p:txBody>
      </p:sp>
      <p:sp>
        <p:nvSpPr>
          <p:cNvPr id="21513" name="Text Box 9"/>
          <p:cNvSpPr txBox="1">
            <a:spLocks noChangeArrowheads="1"/>
          </p:cNvSpPr>
          <p:nvPr/>
        </p:nvSpPr>
        <p:spPr bwMode="auto">
          <a:xfrm>
            <a:off x="4140200" y="3101458"/>
            <a:ext cx="692497"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a:t>
            </a:r>
          </a:p>
        </p:txBody>
      </p:sp>
      <p:sp>
        <p:nvSpPr>
          <p:cNvPr id="21515" name="Text Box 11"/>
          <p:cNvSpPr txBox="1">
            <a:spLocks noChangeArrowheads="1"/>
          </p:cNvSpPr>
          <p:nvPr/>
        </p:nvSpPr>
        <p:spPr bwMode="auto">
          <a:xfrm>
            <a:off x="4140200" y="3601527"/>
            <a:ext cx="689741" cy="184666"/>
          </a:xfrm>
          <a:prstGeom prst="rect">
            <a:avLst/>
          </a:prstGeom>
          <a:noFill/>
          <a:ln w="9525" algn="ctr">
            <a:noFill/>
            <a:miter lim="800000"/>
            <a:headEnd/>
            <a:tailEnd/>
          </a:ln>
          <a:effectLst/>
        </p:spPr>
        <p:txBody>
          <a:bodyPr wrap="none" lIns="0" tIns="0" rIns="0" bIns="0">
            <a:spAutoFit/>
          </a:bodyPr>
          <a:lstStyle/>
          <a:p>
            <a:r>
              <a:rPr lang="ja-JP" altLang="en-US" sz="1200" dirty="0"/>
              <a:t>電源</a:t>
            </a:r>
            <a:r>
              <a:rPr lang="en-US" altLang="ja-JP" sz="1200" dirty="0"/>
              <a:t>on/off</a:t>
            </a:r>
          </a:p>
        </p:txBody>
      </p:sp>
      <p:sp>
        <p:nvSpPr>
          <p:cNvPr id="21516" name="Text Box 12"/>
          <p:cNvSpPr txBox="1">
            <a:spLocks noChangeArrowheads="1"/>
          </p:cNvSpPr>
          <p:nvPr/>
        </p:nvSpPr>
        <p:spPr bwMode="auto">
          <a:xfrm>
            <a:off x="4140200" y="3814252"/>
            <a:ext cx="1000274" cy="184666"/>
          </a:xfrm>
          <a:prstGeom prst="rect">
            <a:avLst/>
          </a:prstGeom>
          <a:noFill/>
          <a:ln w="9525" algn="ctr">
            <a:noFill/>
            <a:miter lim="800000"/>
            <a:headEnd/>
            <a:tailEnd/>
          </a:ln>
          <a:effectLst/>
        </p:spPr>
        <p:txBody>
          <a:bodyPr wrap="none" lIns="0" tIns="0" rIns="0" bIns="0">
            <a:spAutoFit/>
          </a:bodyPr>
          <a:lstStyle/>
          <a:p>
            <a:r>
              <a:rPr lang="ja-JP" altLang="en-US" sz="1200" dirty="0"/>
              <a:t>チャンネル変更</a:t>
            </a:r>
          </a:p>
        </p:txBody>
      </p:sp>
      <p:sp>
        <p:nvSpPr>
          <p:cNvPr id="21517" name="Text Box 13"/>
          <p:cNvSpPr txBox="1">
            <a:spLocks noChangeArrowheads="1"/>
          </p:cNvSpPr>
          <p:nvPr/>
        </p:nvSpPr>
        <p:spPr bwMode="auto">
          <a:xfrm>
            <a:off x="4140200" y="4030152"/>
            <a:ext cx="615553" cy="184666"/>
          </a:xfrm>
          <a:prstGeom prst="rect">
            <a:avLst/>
          </a:prstGeom>
          <a:noFill/>
          <a:ln w="9525" algn="ctr">
            <a:noFill/>
            <a:miter lim="800000"/>
            <a:headEnd/>
            <a:tailEnd/>
          </a:ln>
          <a:effectLst/>
        </p:spPr>
        <p:txBody>
          <a:bodyPr wrap="none" lIns="0" tIns="0" rIns="0" bIns="0">
            <a:spAutoFit/>
          </a:bodyPr>
          <a:lstStyle/>
          <a:p>
            <a:r>
              <a:rPr lang="ja-JP" altLang="en-US" sz="1200" dirty="0"/>
              <a:t>音量変更</a:t>
            </a:r>
          </a:p>
        </p:txBody>
      </p:sp>
      <p:sp>
        <p:nvSpPr>
          <p:cNvPr id="21518" name="Text Box 14"/>
          <p:cNvSpPr txBox="1">
            <a:spLocks noChangeArrowheads="1"/>
          </p:cNvSpPr>
          <p:nvPr/>
        </p:nvSpPr>
        <p:spPr bwMode="auto">
          <a:xfrm>
            <a:off x="4140200" y="3315772"/>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音量</a:t>
            </a:r>
          </a:p>
        </p:txBody>
      </p:sp>
      <p:sp>
        <p:nvSpPr>
          <p:cNvPr id="21519" name="Text Box 15"/>
          <p:cNvSpPr txBox="1">
            <a:spLocks noChangeArrowheads="1"/>
          </p:cNvSpPr>
          <p:nvPr/>
        </p:nvSpPr>
        <p:spPr bwMode="auto">
          <a:xfrm>
            <a:off x="4143372" y="2500306"/>
            <a:ext cx="307777" cy="184666"/>
          </a:xfrm>
          <a:prstGeom prst="rect">
            <a:avLst/>
          </a:prstGeom>
          <a:noFill/>
          <a:ln w="9525" algn="ctr">
            <a:noFill/>
            <a:miter lim="800000"/>
            <a:headEnd/>
            <a:tailEnd/>
          </a:ln>
          <a:effectLst/>
        </p:spPr>
        <p:txBody>
          <a:bodyPr wrap="none" lIns="0" tIns="0" rIns="0" bIns="0">
            <a:spAutoFit/>
          </a:bodyPr>
          <a:lstStyle/>
          <a:p>
            <a:r>
              <a:rPr lang="ja-JP" altLang="en-US" sz="1200" dirty="0"/>
              <a:t>規約</a:t>
            </a:r>
          </a:p>
        </p:txBody>
      </p:sp>
      <p:pic>
        <p:nvPicPr>
          <p:cNvPr id="21526" name="Picture 22" descr="MCj03568650000[1]"/>
          <p:cNvPicPr>
            <a:picLocks noChangeAspect="1" noChangeArrowheads="1"/>
          </p:cNvPicPr>
          <p:nvPr/>
        </p:nvPicPr>
        <p:blipFill>
          <a:blip r:embed="rId3" cstate="print"/>
          <a:srcRect/>
          <a:stretch>
            <a:fillRect/>
          </a:stretch>
        </p:blipFill>
        <p:spPr bwMode="auto">
          <a:xfrm>
            <a:off x="2857488" y="2187419"/>
            <a:ext cx="765187" cy="665319"/>
          </a:xfrm>
          <a:prstGeom prst="rect">
            <a:avLst/>
          </a:prstGeom>
          <a:noFill/>
        </p:spPr>
      </p:pic>
      <p:pic>
        <p:nvPicPr>
          <p:cNvPr id="21527" name="Picture 23" descr="MCj03614100000[1]"/>
          <p:cNvPicPr>
            <a:picLocks noChangeAspect="1" noChangeArrowheads="1"/>
          </p:cNvPicPr>
          <p:nvPr/>
        </p:nvPicPr>
        <p:blipFill>
          <a:blip r:embed="rId4" cstate="print"/>
          <a:srcRect/>
          <a:stretch>
            <a:fillRect/>
          </a:stretch>
        </p:blipFill>
        <p:spPr bwMode="auto">
          <a:xfrm>
            <a:off x="2890369" y="2998785"/>
            <a:ext cx="562443" cy="715967"/>
          </a:xfrm>
          <a:prstGeom prst="rect">
            <a:avLst/>
          </a:prstGeom>
          <a:noFill/>
        </p:spPr>
      </p:pic>
      <p:pic>
        <p:nvPicPr>
          <p:cNvPr id="21528" name="Picture 24" descr="MCj03568670000[1]"/>
          <p:cNvPicPr>
            <a:picLocks noChangeAspect="1" noChangeArrowheads="1"/>
          </p:cNvPicPr>
          <p:nvPr/>
        </p:nvPicPr>
        <p:blipFill>
          <a:blip r:embed="rId5" cstate="print"/>
          <a:srcRect/>
          <a:stretch>
            <a:fillRect/>
          </a:stretch>
        </p:blipFill>
        <p:spPr bwMode="auto">
          <a:xfrm>
            <a:off x="2874956" y="3860800"/>
            <a:ext cx="768350" cy="509588"/>
          </a:xfrm>
          <a:prstGeom prst="rect">
            <a:avLst/>
          </a:prstGeom>
          <a:noFill/>
        </p:spPr>
      </p:pic>
      <p:sp>
        <p:nvSpPr>
          <p:cNvPr id="21529" name="Text Box 25"/>
          <p:cNvSpPr txBox="1">
            <a:spLocks noChangeArrowheads="1"/>
          </p:cNvSpPr>
          <p:nvPr/>
        </p:nvSpPr>
        <p:spPr bwMode="auto">
          <a:xfrm>
            <a:off x="2213777" y="2387078"/>
            <a:ext cx="564257" cy="184666"/>
          </a:xfrm>
          <a:prstGeom prst="rect">
            <a:avLst/>
          </a:prstGeom>
          <a:noFill/>
          <a:ln w="9525" algn="ctr">
            <a:noFill/>
            <a:miter lim="800000"/>
            <a:headEnd/>
            <a:tailEnd/>
          </a:ln>
          <a:effectLst/>
        </p:spPr>
        <p:txBody>
          <a:bodyPr wrap="none" lIns="0" tIns="0" rIns="0" bIns="0">
            <a:spAutoFit/>
          </a:bodyPr>
          <a:lstStyle/>
          <a:p>
            <a:r>
              <a:rPr lang="en-US" altLang="ja-JP" sz="1200" dirty="0"/>
              <a:t>A</a:t>
            </a:r>
            <a:r>
              <a:rPr lang="ja-JP" altLang="en-US" sz="1200" dirty="0"/>
              <a:t>社実装</a:t>
            </a:r>
          </a:p>
        </p:txBody>
      </p:sp>
      <p:sp>
        <p:nvSpPr>
          <p:cNvPr id="21530" name="Text Box 26"/>
          <p:cNvSpPr txBox="1">
            <a:spLocks noChangeArrowheads="1"/>
          </p:cNvSpPr>
          <p:nvPr/>
        </p:nvSpPr>
        <p:spPr bwMode="auto">
          <a:xfrm>
            <a:off x="2213777" y="3172896"/>
            <a:ext cx="564257" cy="184666"/>
          </a:xfrm>
          <a:prstGeom prst="rect">
            <a:avLst/>
          </a:prstGeom>
          <a:noFill/>
          <a:ln w="9525" algn="ctr">
            <a:noFill/>
            <a:miter lim="800000"/>
            <a:headEnd/>
            <a:tailEnd/>
          </a:ln>
          <a:effectLst/>
        </p:spPr>
        <p:txBody>
          <a:bodyPr wrap="none" lIns="0" tIns="0" rIns="0" bIns="0">
            <a:spAutoFit/>
          </a:bodyPr>
          <a:lstStyle/>
          <a:p>
            <a:r>
              <a:rPr lang="en-US" altLang="ja-JP" sz="1200" dirty="0"/>
              <a:t>B</a:t>
            </a:r>
            <a:r>
              <a:rPr lang="ja-JP" altLang="en-US" sz="1200" dirty="0"/>
              <a:t>社実装</a:t>
            </a:r>
          </a:p>
        </p:txBody>
      </p:sp>
      <p:sp>
        <p:nvSpPr>
          <p:cNvPr id="21531" name="Text Box 27"/>
          <p:cNvSpPr txBox="1">
            <a:spLocks noChangeArrowheads="1"/>
          </p:cNvSpPr>
          <p:nvPr/>
        </p:nvSpPr>
        <p:spPr bwMode="auto">
          <a:xfrm>
            <a:off x="2213777" y="3958714"/>
            <a:ext cx="572273" cy="184666"/>
          </a:xfrm>
          <a:prstGeom prst="rect">
            <a:avLst/>
          </a:prstGeom>
          <a:noFill/>
          <a:ln w="9525" algn="ctr">
            <a:noFill/>
            <a:miter lim="800000"/>
            <a:headEnd/>
            <a:tailEnd/>
          </a:ln>
          <a:effectLst/>
        </p:spPr>
        <p:txBody>
          <a:bodyPr wrap="none" lIns="0" tIns="0" rIns="0" bIns="0">
            <a:spAutoFit/>
          </a:bodyPr>
          <a:lstStyle/>
          <a:p>
            <a:r>
              <a:rPr lang="en-US" altLang="ja-JP" sz="1200" dirty="0"/>
              <a:t>C</a:t>
            </a:r>
            <a:r>
              <a:rPr lang="ja-JP" altLang="en-US" sz="1200" dirty="0"/>
              <a:t>社実装</a:t>
            </a:r>
          </a:p>
        </p:txBody>
      </p:sp>
      <p:sp>
        <p:nvSpPr>
          <p:cNvPr id="21532" name="Line 28"/>
          <p:cNvSpPr>
            <a:spLocks noChangeShapeType="1"/>
          </p:cNvSpPr>
          <p:nvPr/>
        </p:nvSpPr>
        <p:spPr bwMode="auto">
          <a:xfrm>
            <a:off x="3492500" y="2492375"/>
            <a:ext cx="503237" cy="431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3" name="Line 29"/>
          <p:cNvSpPr>
            <a:spLocks noChangeShapeType="1"/>
          </p:cNvSpPr>
          <p:nvPr/>
        </p:nvSpPr>
        <p:spPr bwMode="auto">
          <a:xfrm>
            <a:off x="3492500" y="3213100"/>
            <a:ext cx="503237"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4" name="Line 30"/>
          <p:cNvSpPr>
            <a:spLocks noChangeShapeType="1"/>
          </p:cNvSpPr>
          <p:nvPr/>
        </p:nvSpPr>
        <p:spPr bwMode="auto">
          <a:xfrm flipV="1">
            <a:off x="3492500" y="3500438"/>
            <a:ext cx="503237" cy="43338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ja-JP" altLang="en-US" dirty="0"/>
          </a:p>
        </p:txBody>
      </p:sp>
      <p:sp>
        <p:nvSpPr>
          <p:cNvPr id="21535" name="Line 31"/>
          <p:cNvSpPr>
            <a:spLocks noChangeShapeType="1"/>
          </p:cNvSpPr>
          <p:nvPr/>
        </p:nvSpPr>
        <p:spPr bwMode="auto">
          <a:xfrm>
            <a:off x="3708400" y="1700213"/>
            <a:ext cx="0" cy="266541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ja-JP" altLang="en-US" dirty="0"/>
          </a:p>
        </p:txBody>
      </p:sp>
      <p:sp>
        <p:nvSpPr>
          <p:cNvPr id="21536" name="Line 32"/>
          <p:cNvSpPr>
            <a:spLocks noChangeShapeType="1"/>
          </p:cNvSpPr>
          <p:nvPr/>
        </p:nvSpPr>
        <p:spPr bwMode="auto">
          <a:xfrm>
            <a:off x="3708400" y="1844675"/>
            <a:ext cx="287337"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500034" y="1142984"/>
            <a:ext cx="1928826" cy="857256"/>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r>
              <a:rPr kumimoji="1" lang="en-US" altLang="ja-JP" sz="1200" dirty="0" smtClean="0">
                <a:solidFill>
                  <a:srgbClr val="0000FF"/>
                </a:solidFill>
                <a:latin typeface="Consolas" pitchFamily="49" charset="0"/>
              </a:rPr>
              <a:t>int</a:t>
            </a:r>
            <a:r>
              <a:rPr kumimoji="1" lang="en-US" altLang="ja-JP" sz="1200" dirty="0" smtClean="0">
                <a:latin typeface="Consolas" pitchFamily="49" charset="0"/>
              </a:rPr>
              <a:t> x = 1;</a:t>
            </a:r>
          </a:p>
          <a:p>
            <a:r>
              <a:rPr lang="en-US" altLang="ja-JP" sz="1200" dirty="0" smtClean="0">
                <a:solidFill>
                  <a:srgbClr val="0000FF"/>
                </a:solidFill>
                <a:latin typeface="Consolas" pitchFamily="49" charset="0"/>
              </a:rPr>
              <a:t>int</a:t>
            </a:r>
            <a:r>
              <a:rPr lang="en-US" altLang="ja-JP" sz="1200" dirty="0" smtClean="0">
                <a:latin typeface="Consolas" pitchFamily="49" charset="0"/>
              </a:rPr>
              <a:t> y = 2;</a:t>
            </a:r>
          </a:p>
          <a:p>
            <a:r>
              <a:rPr lang="en-US" altLang="ja-JP" sz="1200" dirty="0" smtClean="0">
                <a:solidFill>
                  <a:srgbClr val="0000FF"/>
                </a:solidFill>
                <a:latin typeface="Consolas" pitchFamily="49" charset="0"/>
              </a:rPr>
              <a:t>int</a:t>
            </a:r>
            <a:r>
              <a:rPr lang="en-US" altLang="ja-JP" sz="1200" dirty="0" smtClean="0">
                <a:latin typeface="Consolas" pitchFamily="49" charset="0"/>
              </a:rPr>
              <a:t> z = 4;</a:t>
            </a:r>
          </a:p>
          <a:p>
            <a:r>
              <a:rPr kumimoji="1" lang="en-US" altLang="ja-JP" sz="1200" dirty="0" smtClean="0">
                <a:solidFill>
                  <a:srgbClr val="0000FF"/>
                </a:solidFill>
                <a:latin typeface="Consolas" pitchFamily="49" charset="0"/>
              </a:rPr>
              <a:t>int</a:t>
            </a:r>
            <a:r>
              <a:rPr kumimoji="1" lang="en-US" altLang="ja-JP" sz="1200" dirty="0" smtClean="0">
                <a:latin typeface="Consolas" pitchFamily="49" charset="0"/>
              </a:rPr>
              <a:t> sum = </a:t>
            </a:r>
            <a:r>
              <a:rPr kumimoji="1" lang="en-US" altLang="ja-JP" sz="1200" dirty="0" smtClean="0">
                <a:solidFill>
                  <a:schemeClr val="tx1"/>
                </a:solidFill>
                <a:latin typeface="Consolas" pitchFamily="49" charset="0"/>
              </a:rPr>
              <a:t>x + y + z</a:t>
            </a:r>
            <a:r>
              <a:rPr kumimoji="1" lang="en-US" altLang="ja-JP" sz="1200" dirty="0" smtClean="0">
                <a:latin typeface="Consolas" pitchFamily="49" charset="0"/>
              </a:rPr>
              <a:t>;</a:t>
            </a:r>
            <a:endParaRPr kumimoji="1" lang="ja-JP" altLang="en-US" sz="1200" dirty="0">
              <a:latin typeface="Consolas" pitchFamily="49" charset="0"/>
            </a:endParaRPr>
          </a:p>
        </p:txBody>
      </p:sp>
      <p:sp>
        <p:nvSpPr>
          <p:cNvPr id="6" name="角丸四角形 5"/>
          <p:cNvSpPr/>
          <p:nvPr/>
        </p:nvSpPr>
        <p:spPr>
          <a:xfrm>
            <a:off x="2643174" y="171448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1</a:t>
            </a:r>
            <a:endParaRPr kumimoji="1" lang="ja-JP" altLang="en-US" sz="1600" dirty="0">
              <a:latin typeface="Consolas" pitchFamily="49" charset="0"/>
            </a:endParaRPr>
          </a:p>
        </p:txBody>
      </p:sp>
      <p:sp>
        <p:nvSpPr>
          <p:cNvPr id="7" name="角丸四角形 6"/>
          <p:cNvSpPr/>
          <p:nvPr/>
        </p:nvSpPr>
        <p:spPr>
          <a:xfrm>
            <a:off x="3714744" y="171448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1</a:t>
            </a:r>
            <a:endParaRPr kumimoji="1" lang="ja-JP" altLang="en-US" sz="1600" dirty="0">
              <a:latin typeface="Consolas" pitchFamily="49" charset="0"/>
            </a:endParaRPr>
          </a:p>
        </p:txBody>
      </p:sp>
      <p:sp>
        <p:nvSpPr>
          <p:cNvPr id="8" name="角丸四角形 7"/>
          <p:cNvSpPr/>
          <p:nvPr/>
        </p:nvSpPr>
        <p:spPr>
          <a:xfrm>
            <a:off x="3714744" y="135729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2</a:t>
            </a:r>
            <a:endParaRPr kumimoji="1" lang="ja-JP" altLang="en-US" sz="1600" dirty="0">
              <a:latin typeface="Consolas" pitchFamily="49" charset="0"/>
            </a:endParaRPr>
          </a:p>
        </p:txBody>
      </p:sp>
      <p:sp>
        <p:nvSpPr>
          <p:cNvPr id="9" name="右矢印 8"/>
          <p:cNvSpPr/>
          <p:nvPr/>
        </p:nvSpPr>
        <p:spPr>
          <a:xfrm>
            <a:off x="3357554" y="1571612"/>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571736" y="906645"/>
            <a:ext cx="780983" cy="307777"/>
          </a:xfrm>
          <a:prstGeom prst="rect">
            <a:avLst/>
          </a:prstGeom>
          <a:noFill/>
        </p:spPr>
        <p:txBody>
          <a:bodyPr wrap="none" rtlCol="0">
            <a:spAutoFit/>
          </a:bodyPr>
          <a:lstStyle/>
          <a:p>
            <a:r>
              <a:rPr kumimoji="1" lang="en-US" altLang="ja-JP" sz="1400" dirty="0" smtClean="0">
                <a:latin typeface="Consolas" pitchFamily="49" charset="0"/>
              </a:rPr>
              <a:t>load 1</a:t>
            </a:r>
            <a:endParaRPr kumimoji="1" lang="ja-JP" altLang="en-US" dirty="0">
              <a:latin typeface="Consolas" pitchFamily="49" charset="0"/>
            </a:endParaRPr>
          </a:p>
        </p:txBody>
      </p:sp>
      <p:sp>
        <p:nvSpPr>
          <p:cNvPr id="11" name="テキスト ボックス 10"/>
          <p:cNvSpPr txBox="1"/>
          <p:nvPr/>
        </p:nvSpPr>
        <p:spPr>
          <a:xfrm>
            <a:off x="3643306" y="906645"/>
            <a:ext cx="780983" cy="307777"/>
          </a:xfrm>
          <a:prstGeom prst="rect">
            <a:avLst/>
          </a:prstGeom>
          <a:noFill/>
        </p:spPr>
        <p:txBody>
          <a:bodyPr wrap="none" rtlCol="0">
            <a:spAutoFit/>
          </a:bodyPr>
          <a:lstStyle/>
          <a:p>
            <a:r>
              <a:rPr kumimoji="1" lang="en-US" altLang="ja-JP" sz="1400" dirty="0" smtClean="0">
                <a:latin typeface="Consolas" pitchFamily="49" charset="0"/>
              </a:rPr>
              <a:t>load 2</a:t>
            </a:r>
            <a:endParaRPr kumimoji="1" lang="ja-JP" altLang="en-US" dirty="0">
              <a:latin typeface="Consolas" pitchFamily="49" charset="0"/>
            </a:endParaRPr>
          </a:p>
        </p:txBody>
      </p:sp>
      <p:sp>
        <p:nvSpPr>
          <p:cNvPr id="12" name="角丸四角形 11"/>
          <p:cNvSpPr/>
          <p:nvPr/>
        </p:nvSpPr>
        <p:spPr>
          <a:xfrm>
            <a:off x="4786314" y="171448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3</a:t>
            </a:r>
            <a:endParaRPr kumimoji="1" lang="ja-JP" altLang="en-US" sz="1600" dirty="0">
              <a:latin typeface="Consolas" pitchFamily="49" charset="0"/>
            </a:endParaRPr>
          </a:p>
        </p:txBody>
      </p:sp>
      <p:sp>
        <p:nvSpPr>
          <p:cNvPr id="14" name="右矢印 13"/>
          <p:cNvSpPr/>
          <p:nvPr/>
        </p:nvSpPr>
        <p:spPr>
          <a:xfrm>
            <a:off x="4429124" y="1571612"/>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4874994" y="906645"/>
            <a:ext cx="482824" cy="307777"/>
          </a:xfrm>
          <a:prstGeom prst="rect">
            <a:avLst/>
          </a:prstGeom>
          <a:noFill/>
        </p:spPr>
        <p:txBody>
          <a:bodyPr wrap="none" rtlCol="0">
            <a:spAutoFit/>
          </a:bodyPr>
          <a:lstStyle/>
          <a:p>
            <a:r>
              <a:rPr kumimoji="1" lang="en-US" altLang="ja-JP" sz="1400" dirty="0" smtClean="0">
                <a:latin typeface="Consolas" pitchFamily="49" charset="0"/>
              </a:rPr>
              <a:t>add</a:t>
            </a:r>
            <a:endParaRPr kumimoji="1" lang="ja-JP" altLang="en-US" dirty="0">
              <a:latin typeface="Consolas" pitchFamily="49" charset="0"/>
            </a:endParaRPr>
          </a:p>
        </p:txBody>
      </p:sp>
      <p:sp>
        <p:nvSpPr>
          <p:cNvPr id="22" name="角丸四角形 21"/>
          <p:cNvSpPr/>
          <p:nvPr/>
        </p:nvSpPr>
        <p:spPr>
          <a:xfrm>
            <a:off x="5857884" y="171448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3</a:t>
            </a:r>
            <a:endParaRPr kumimoji="1" lang="ja-JP" altLang="en-US" sz="1600" dirty="0">
              <a:latin typeface="Consolas" pitchFamily="49" charset="0"/>
            </a:endParaRPr>
          </a:p>
        </p:txBody>
      </p:sp>
      <p:sp>
        <p:nvSpPr>
          <p:cNvPr id="23" name="角丸四角形 22"/>
          <p:cNvSpPr/>
          <p:nvPr/>
        </p:nvSpPr>
        <p:spPr>
          <a:xfrm>
            <a:off x="5857884" y="135729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4</a:t>
            </a:r>
            <a:endParaRPr kumimoji="1" lang="ja-JP" altLang="en-US" sz="1600" dirty="0">
              <a:latin typeface="Consolas" pitchFamily="49" charset="0"/>
            </a:endParaRPr>
          </a:p>
        </p:txBody>
      </p:sp>
      <p:sp>
        <p:nvSpPr>
          <p:cNvPr id="24" name="右矢印 23"/>
          <p:cNvSpPr/>
          <p:nvPr/>
        </p:nvSpPr>
        <p:spPr>
          <a:xfrm>
            <a:off x="5500694" y="1571612"/>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5786446" y="906645"/>
            <a:ext cx="780983" cy="307777"/>
          </a:xfrm>
          <a:prstGeom prst="rect">
            <a:avLst/>
          </a:prstGeom>
          <a:noFill/>
        </p:spPr>
        <p:txBody>
          <a:bodyPr wrap="none" rtlCol="0">
            <a:spAutoFit/>
          </a:bodyPr>
          <a:lstStyle/>
          <a:p>
            <a:r>
              <a:rPr kumimoji="1" lang="en-US" altLang="ja-JP" sz="1400" dirty="0" smtClean="0">
                <a:latin typeface="Consolas" pitchFamily="49" charset="0"/>
              </a:rPr>
              <a:t>load 4</a:t>
            </a:r>
            <a:endParaRPr kumimoji="1" lang="ja-JP" altLang="en-US" dirty="0">
              <a:latin typeface="Consolas" pitchFamily="49" charset="0"/>
            </a:endParaRPr>
          </a:p>
        </p:txBody>
      </p:sp>
      <p:sp>
        <p:nvSpPr>
          <p:cNvPr id="26" name="角丸四角形 25"/>
          <p:cNvSpPr/>
          <p:nvPr/>
        </p:nvSpPr>
        <p:spPr>
          <a:xfrm>
            <a:off x="6929454" y="1714488"/>
            <a:ext cx="64294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7</a:t>
            </a:r>
            <a:endParaRPr kumimoji="1" lang="ja-JP" altLang="en-US" sz="1600" dirty="0">
              <a:latin typeface="Consolas" pitchFamily="49" charset="0"/>
            </a:endParaRPr>
          </a:p>
        </p:txBody>
      </p:sp>
      <p:sp>
        <p:nvSpPr>
          <p:cNvPr id="27" name="右矢印 26"/>
          <p:cNvSpPr/>
          <p:nvPr/>
        </p:nvSpPr>
        <p:spPr>
          <a:xfrm>
            <a:off x="6572264" y="1571612"/>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7018134" y="906645"/>
            <a:ext cx="482824" cy="307777"/>
          </a:xfrm>
          <a:prstGeom prst="rect">
            <a:avLst/>
          </a:prstGeom>
          <a:noFill/>
        </p:spPr>
        <p:txBody>
          <a:bodyPr wrap="none" rtlCol="0">
            <a:spAutoFit/>
          </a:bodyPr>
          <a:lstStyle/>
          <a:p>
            <a:r>
              <a:rPr kumimoji="1" lang="en-US" altLang="ja-JP" sz="1400" dirty="0" smtClean="0">
                <a:latin typeface="Consolas" pitchFamily="49" charset="0"/>
              </a:rPr>
              <a:t>add</a:t>
            </a:r>
            <a:endParaRPr kumimoji="1" lang="ja-JP" altLang="en-US" dirty="0">
              <a:latin typeface="Consolas" pitchFamily="49" charset="0"/>
            </a:endParaRPr>
          </a:p>
        </p:txBody>
      </p:sp>
      <p:sp>
        <p:nvSpPr>
          <p:cNvPr id="29" name="正方形/長方形 28"/>
          <p:cNvSpPr/>
          <p:nvPr/>
        </p:nvSpPr>
        <p:spPr>
          <a:xfrm>
            <a:off x="500034" y="2714620"/>
            <a:ext cx="1928826" cy="857256"/>
          </a:xfrm>
          <a:prstGeom prst="rect">
            <a:avLst/>
          </a:prstGeom>
        </p:spPr>
        <p:style>
          <a:lnRef idx="2">
            <a:schemeClr val="accent2"/>
          </a:lnRef>
          <a:fillRef idx="1">
            <a:schemeClr val="lt1"/>
          </a:fillRef>
          <a:effectRef idx="0">
            <a:schemeClr val="accent2"/>
          </a:effectRef>
          <a:fontRef idx="minor">
            <a:schemeClr val="dk1"/>
          </a:fontRef>
        </p:style>
        <p:txBody>
          <a:bodyPr rtlCol="0" anchor="t" anchorCtr="0"/>
          <a:lstStyle/>
          <a:p>
            <a:r>
              <a:rPr kumimoji="1" lang="en-US" altLang="ja-JP" sz="1200" dirty="0" smtClean="0">
                <a:solidFill>
                  <a:srgbClr val="0000FF"/>
                </a:solidFill>
                <a:latin typeface="Consolas" pitchFamily="49" charset="0"/>
              </a:rPr>
              <a:t>void</a:t>
            </a:r>
            <a:r>
              <a:rPr kumimoji="1" lang="en-US" altLang="ja-JP" sz="1200" dirty="0" smtClean="0">
                <a:solidFill>
                  <a:schemeClr val="tx1"/>
                </a:solidFill>
                <a:latin typeface="Consolas" pitchFamily="49" charset="0"/>
              </a:rPr>
              <a:t> F(</a:t>
            </a:r>
            <a:r>
              <a:rPr kumimoji="1" lang="en-US" altLang="ja-JP" sz="1200" dirty="0" smtClean="0">
                <a:solidFill>
                  <a:srgbClr val="0000FF"/>
                </a:solidFill>
                <a:latin typeface="Consolas" pitchFamily="49" charset="0"/>
              </a:rPr>
              <a:t>object</a:t>
            </a:r>
            <a:r>
              <a:rPr kumimoji="1" lang="en-US" altLang="ja-JP" sz="1200" dirty="0" smtClean="0">
                <a:solidFill>
                  <a:schemeClr val="tx1"/>
                </a:solidFill>
                <a:latin typeface="Consolas" pitchFamily="49" charset="0"/>
              </a:rPr>
              <a:t> x)</a:t>
            </a:r>
          </a:p>
          <a:p>
            <a:r>
              <a:rPr lang="en-US" altLang="ja-JP" sz="1200" dirty="0" smtClean="0">
                <a:solidFill>
                  <a:schemeClr val="tx1"/>
                </a:solidFill>
                <a:latin typeface="Consolas" pitchFamily="49" charset="0"/>
              </a:rPr>
              <a:t>{</a:t>
            </a:r>
          </a:p>
          <a:p>
            <a:r>
              <a:rPr lang="en-US" altLang="ja-JP" sz="1200" dirty="0" smtClean="0">
                <a:solidFill>
                  <a:schemeClr val="tx1"/>
                </a:solidFill>
                <a:latin typeface="Consolas" pitchFamily="49" charset="0"/>
              </a:rPr>
              <a:t>  </a:t>
            </a:r>
            <a:r>
              <a:rPr lang="en-US" altLang="ja-JP" sz="1200" dirty="0" smtClean="0">
                <a:solidFill>
                  <a:srgbClr val="0000FF"/>
                </a:solidFill>
                <a:latin typeface="Consolas" pitchFamily="49" charset="0"/>
              </a:rPr>
              <a:t>return</a:t>
            </a:r>
            <a:r>
              <a:rPr lang="en-US" altLang="ja-JP" sz="1200" dirty="0" smtClean="0">
                <a:solidFill>
                  <a:schemeClr val="tx1"/>
                </a:solidFill>
                <a:latin typeface="Consolas" pitchFamily="49" charset="0"/>
              </a:rPr>
              <a:t> x != </a:t>
            </a:r>
            <a:r>
              <a:rPr lang="en-US" altLang="ja-JP" sz="1200" dirty="0" smtClean="0">
                <a:solidFill>
                  <a:srgbClr val="0000FF"/>
                </a:solidFill>
                <a:latin typeface="Consolas" pitchFamily="49" charset="0"/>
              </a:rPr>
              <a:t>null</a:t>
            </a:r>
            <a:r>
              <a:rPr lang="en-US" altLang="ja-JP" sz="1200" dirty="0" smtClean="0">
                <a:solidFill>
                  <a:schemeClr val="tx1"/>
                </a:solidFill>
                <a:latin typeface="Consolas" pitchFamily="49" charset="0"/>
              </a:rPr>
              <a:t>;</a:t>
            </a:r>
          </a:p>
          <a:p>
            <a:r>
              <a:rPr kumimoji="1" lang="en-US" altLang="ja-JP" sz="1200" dirty="0" smtClean="0">
                <a:solidFill>
                  <a:schemeClr val="tx1"/>
                </a:solidFill>
                <a:latin typeface="Consolas" pitchFamily="49" charset="0"/>
              </a:rPr>
              <a:t>}</a:t>
            </a:r>
            <a:endParaRPr kumimoji="1" lang="ja-JP" altLang="en-US" sz="1200" dirty="0">
              <a:latin typeface="Consolas" pitchFamily="49" charset="0"/>
            </a:endParaRPr>
          </a:p>
        </p:txBody>
      </p:sp>
      <p:sp>
        <p:nvSpPr>
          <p:cNvPr id="30" name="角丸四角形 29"/>
          <p:cNvSpPr/>
          <p:nvPr/>
        </p:nvSpPr>
        <p:spPr>
          <a:xfrm>
            <a:off x="2643174" y="3286124"/>
            <a:ext cx="100013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x</a:t>
            </a:r>
            <a:r>
              <a:rPr lang="ja-JP" altLang="en-US" sz="1600" dirty="0" smtClean="0">
                <a:latin typeface="Consolas" pitchFamily="49" charset="0"/>
              </a:rPr>
              <a:t>の中身</a:t>
            </a:r>
            <a:endParaRPr kumimoji="1" lang="ja-JP" altLang="en-US" sz="1600" dirty="0">
              <a:latin typeface="Consolas" pitchFamily="49" charset="0"/>
            </a:endParaRPr>
          </a:p>
        </p:txBody>
      </p:sp>
      <p:sp>
        <p:nvSpPr>
          <p:cNvPr id="34" name="テキスト ボックス 33"/>
          <p:cNvSpPr txBox="1"/>
          <p:nvPr/>
        </p:nvSpPr>
        <p:spPr>
          <a:xfrm>
            <a:off x="2663551" y="2478281"/>
            <a:ext cx="979755" cy="307777"/>
          </a:xfrm>
          <a:prstGeom prst="rect">
            <a:avLst/>
          </a:prstGeom>
          <a:noFill/>
        </p:spPr>
        <p:txBody>
          <a:bodyPr wrap="none" rtlCol="0">
            <a:spAutoFit/>
          </a:bodyPr>
          <a:lstStyle/>
          <a:p>
            <a:r>
              <a:rPr kumimoji="1" lang="en-US" altLang="ja-JP" sz="1400" dirty="0" smtClean="0">
                <a:latin typeface="Consolas" pitchFamily="49" charset="0"/>
              </a:rPr>
              <a:t>load </a:t>
            </a:r>
            <a:r>
              <a:rPr kumimoji="1" lang="en-US" altLang="ja-JP" sz="1400" dirty="0" err="1" smtClean="0">
                <a:latin typeface="Consolas" pitchFamily="49" charset="0"/>
              </a:rPr>
              <a:t>arg</a:t>
            </a:r>
            <a:endParaRPr kumimoji="1" lang="ja-JP" altLang="en-US" dirty="0">
              <a:latin typeface="Consolas" pitchFamily="49" charset="0"/>
            </a:endParaRPr>
          </a:p>
        </p:txBody>
      </p:sp>
      <p:sp>
        <p:nvSpPr>
          <p:cNvPr id="46" name="角丸四角形 45"/>
          <p:cNvSpPr/>
          <p:nvPr/>
        </p:nvSpPr>
        <p:spPr>
          <a:xfrm>
            <a:off x="4071934" y="3286124"/>
            <a:ext cx="100013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x</a:t>
            </a:r>
            <a:r>
              <a:rPr lang="ja-JP" altLang="en-US" sz="1600" dirty="0" smtClean="0">
                <a:latin typeface="Consolas" pitchFamily="49" charset="0"/>
              </a:rPr>
              <a:t>の中身</a:t>
            </a:r>
            <a:endParaRPr kumimoji="1" lang="ja-JP" altLang="en-US" sz="1600" dirty="0">
              <a:latin typeface="Consolas" pitchFamily="49" charset="0"/>
            </a:endParaRPr>
          </a:p>
        </p:txBody>
      </p:sp>
      <p:sp>
        <p:nvSpPr>
          <p:cNvPr id="47" name="テキスト ボックス 46"/>
          <p:cNvSpPr txBox="1"/>
          <p:nvPr/>
        </p:nvSpPr>
        <p:spPr>
          <a:xfrm>
            <a:off x="4071934" y="2478281"/>
            <a:ext cx="1079142" cy="307777"/>
          </a:xfrm>
          <a:prstGeom prst="rect">
            <a:avLst/>
          </a:prstGeom>
          <a:noFill/>
        </p:spPr>
        <p:txBody>
          <a:bodyPr wrap="none" rtlCol="0">
            <a:spAutoFit/>
          </a:bodyPr>
          <a:lstStyle/>
          <a:p>
            <a:r>
              <a:rPr kumimoji="1" lang="en-US" altLang="ja-JP" sz="1400" dirty="0" smtClean="0">
                <a:latin typeface="Consolas" pitchFamily="49" charset="0"/>
              </a:rPr>
              <a:t>load null</a:t>
            </a:r>
            <a:endParaRPr kumimoji="1" lang="ja-JP" altLang="en-US" dirty="0">
              <a:latin typeface="Consolas" pitchFamily="49" charset="0"/>
            </a:endParaRPr>
          </a:p>
        </p:txBody>
      </p:sp>
      <p:sp>
        <p:nvSpPr>
          <p:cNvPr id="48" name="右矢印 47"/>
          <p:cNvSpPr/>
          <p:nvPr/>
        </p:nvSpPr>
        <p:spPr>
          <a:xfrm>
            <a:off x="3714744" y="3143248"/>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角丸四角形 48"/>
          <p:cNvSpPr/>
          <p:nvPr/>
        </p:nvSpPr>
        <p:spPr>
          <a:xfrm>
            <a:off x="4071934" y="2928934"/>
            <a:ext cx="100013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latin typeface="Consolas" pitchFamily="49" charset="0"/>
              </a:rPr>
              <a:t>null</a:t>
            </a:r>
            <a:endParaRPr kumimoji="1" lang="ja-JP" altLang="en-US" sz="1600" dirty="0">
              <a:latin typeface="Consolas" pitchFamily="49" charset="0"/>
            </a:endParaRPr>
          </a:p>
        </p:txBody>
      </p:sp>
      <p:sp>
        <p:nvSpPr>
          <p:cNvPr id="50" name="角丸四角形 49"/>
          <p:cNvSpPr/>
          <p:nvPr/>
        </p:nvSpPr>
        <p:spPr>
          <a:xfrm>
            <a:off x="5500694" y="3286124"/>
            <a:ext cx="1000132"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smtClean="0">
                <a:latin typeface="Consolas" pitchFamily="49" charset="0"/>
              </a:rPr>
              <a:t>真偽</a:t>
            </a:r>
            <a:endParaRPr kumimoji="1" lang="ja-JP" altLang="en-US" sz="1600" dirty="0">
              <a:latin typeface="Consolas" pitchFamily="49" charset="0"/>
            </a:endParaRPr>
          </a:p>
        </p:txBody>
      </p:sp>
      <p:sp>
        <p:nvSpPr>
          <p:cNvPr id="51" name="テキスト ボックス 50"/>
          <p:cNvSpPr txBox="1"/>
          <p:nvPr/>
        </p:nvSpPr>
        <p:spPr>
          <a:xfrm>
            <a:off x="5521071" y="2478281"/>
            <a:ext cx="880369" cy="307777"/>
          </a:xfrm>
          <a:prstGeom prst="rect">
            <a:avLst/>
          </a:prstGeom>
          <a:noFill/>
        </p:spPr>
        <p:txBody>
          <a:bodyPr wrap="none" rtlCol="0">
            <a:spAutoFit/>
          </a:bodyPr>
          <a:lstStyle/>
          <a:p>
            <a:r>
              <a:rPr kumimoji="1" lang="en-US" altLang="ja-JP" sz="1400" dirty="0" smtClean="0">
                <a:latin typeface="Consolas" pitchFamily="49" charset="0"/>
              </a:rPr>
              <a:t>compare</a:t>
            </a:r>
            <a:endParaRPr kumimoji="1" lang="ja-JP" altLang="en-US" dirty="0">
              <a:latin typeface="Consolas" pitchFamily="49" charset="0"/>
            </a:endParaRPr>
          </a:p>
        </p:txBody>
      </p:sp>
      <p:sp>
        <p:nvSpPr>
          <p:cNvPr id="52" name="右矢印 51"/>
          <p:cNvSpPr/>
          <p:nvPr/>
        </p:nvSpPr>
        <p:spPr>
          <a:xfrm>
            <a:off x="5143504" y="3143248"/>
            <a:ext cx="285752"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286000" y="1859340"/>
            <a:ext cx="2286000" cy="1785104"/>
          </a:xfrm>
          <a:prstGeom prst="rect">
            <a:avLst/>
          </a:prstGeom>
        </p:spPr>
        <p:txBody>
          <a:bodyPr wrap="square">
            <a:spAutoFit/>
          </a:bodyPr>
          <a:lstStyle/>
          <a:p>
            <a:r>
              <a:rPr lang="en-US" altLang="ja-JP" sz="1000" dirty="0" smtClean="0">
                <a:solidFill>
                  <a:srgbClr val="0000FF"/>
                </a:solidFill>
                <a:highlight>
                  <a:srgbClr val="FFFFFF"/>
                </a:highlight>
                <a:latin typeface="Consolas"/>
              </a:rPr>
              <a:t>async</a:t>
            </a:r>
            <a:r>
              <a:rPr lang="en-US" altLang="ja-JP" sz="1000" dirty="0" smtClean="0">
                <a:solidFill>
                  <a:srgbClr val="000000"/>
                </a:solidFill>
                <a:highlight>
                  <a:srgbClr val="FFFFFF"/>
                </a:highlight>
                <a:latin typeface="Consolas"/>
              </a:rPr>
              <a:t> </a:t>
            </a:r>
            <a:r>
              <a:rPr lang="en-US" altLang="ja-JP" sz="1000" dirty="0" smtClean="0">
                <a:solidFill>
                  <a:srgbClr val="2B91AF"/>
                </a:solidFill>
                <a:highlight>
                  <a:srgbClr val="FFFFFF"/>
                </a:highlight>
                <a:latin typeface="Consolas"/>
              </a:rPr>
              <a:t>Task</a:t>
            </a:r>
            <a:r>
              <a:rPr lang="en-US" altLang="ja-JP" sz="1000" dirty="0" smtClean="0">
                <a:solidFill>
                  <a:srgbClr val="000000"/>
                </a:solidFill>
                <a:highlight>
                  <a:srgbClr val="FFFFFF"/>
                </a:highlight>
                <a:latin typeface="Consolas"/>
              </a:rPr>
              <a:t>&lt;</a:t>
            </a:r>
            <a:r>
              <a:rPr lang="en-US" altLang="ja-JP" sz="1000" dirty="0" smtClean="0">
                <a:solidFill>
                  <a:srgbClr val="0000FF"/>
                </a:solidFill>
                <a:highlight>
                  <a:srgbClr val="FFFFFF"/>
                </a:highlight>
                <a:latin typeface="Consolas"/>
              </a:rPr>
              <a:t>int</a:t>
            </a:r>
            <a:r>
              <a:rPr lang="en-US" altLang="ja-JP" sz="1000" dirty="0" smtClean="0">
                <a:solidFill>
                  <a:srgbClr val="000000"/>
                </a:solidFill>
                <a:highlight>
                  <a:srgbClr val="FFFFFF"/>
                </a:highlight>
                <a:latin typeface="Consolas"/>
              </a:rPr>
              <a:t>&gt; X()</a:t>
            </a:r>
          </a:p>
          <a:p>
            <a:r>
              <a:rPr lang="en-US" altLang="ja-JP" sz="1000" dirty="0" smtClean="0">
                <a:solidFill>
                  <a:srgbClr val="000000"/>
                </a:solidFill>
                <a:highlight>
                  <a:srgbClr val="FFFFFF"/>
                </a:highlight>
                <a:latin typeface="Consolas"/>
              </a:rPr>
              <a:t>{</a:t>
            </a:r>
          </a:p>
          <a:p>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await</a:t>
            </a:r>
            <a:r>
              <a:rPr lang="en-US" altLang="ja-JP" sz="1000" dirty="0" smtClean="0">
                <a:solidFill>
                  <a:srgbClr val="000000"/>
                </a:solidFill>
                <a:highlight>
                  <a:srgbClr val="FFFFFF"/>
                </a:highlight>
                <a:latin typeface="Consolas"/>
              </a:rPr>
              <a:t> </a:t>
            </a:r>
            <a:r>
              <a:rPr lang="en-US" altLang="ja-JP" sz="1000" dirty="0" smtClean="0">
                <a:solidFill>
                  <a:srgbClr val="2B91AF"/>
                </a:solidFill>
                <a:highlight>
                  <a:srgbClr val="FFFFFF"/>
                </a:highlight>
                <a:latin typeface="Consolas"/>
              </a:rPr>
              <a:t>Task</a:t>
            </a:r>
            <a:r>
              <a:rPr lang="en-US" altLang="ja-JP" sz="1000" dirty="0" smtClean="0">
                <a:solidFill>
                  <a:srgbClr val="000000"/>
                </a:solidFill>
                <a:highlight>
                  <a:srgbClr val="FFFFFF"/>
                </a:highlight>
                <a:latin typeface="Consolas"/>
              </a:rPr>
              <a:t>.Delay(1000);</a:t>
            </a:r>
          </a:p>
          <a:p>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return</a:t>
            </a:r>
            <a:r>
              <a:rPr lang="en-US" altLang="ja-JP" sz="1000" dirty="0" smtClean="0">
                <a:solidFill>
                  <a:srgbClr val="000000"/>
                </a:solidFill>
                <a:highlight>
                  <a:srgbClr val="FFFFFF"/>
                </a:highlight>
                <a:latin typeface="Consolas"/>
              </a:rPr>
              <a:t> 0;</a:t>
            </a:r>
          </a:p>
          <a:p>
            <a:r>
              <a:rPr lang="en-US" altLang="ja-JP" sz="1000" dirty="0" smtClean="0">
                <a:solidFill>
                  <a:srgbClr val="000000"/>
                </a:solidFill>
                <a:highlight>
                  <a:srgbClr val="FFFFFF"/>
                </a:highlight>
                <a:latin typeface="Consolas"/>
              </a:rPr>
              <a:t>}</a:t>
            </a:r>
          </a:p>
          <a:p>
            <a:endParaRPr lang="ja-JP" altLang="en-US" sz="1000" dirty="0" smtClean="0">
              <a:solidFill>
                <a:srgbClr val="000000"/>
              </a:solidFill>
              <a:highlight>
                <a:srgbClr val="FFFFFF"/>
              </a:highlight>
              <a:latin typeface="Consolas"/>
            </a:endParaRPr>
          </a:p>
          <a:p>
            <a:r>
              <a:rPr lang="en-US" altLang="ja-JP" sz="1000" dirty="0" smtClean="0">
                <a:solidFill>
                  <a:srgbClr val="2B91AF"/>
                </a:solidFill>
                <a:highlight>
                  <a:srgbClr val="FFFFFF"/>
                </a:highlight>
                <a:latin typeface="Consolas"/>
              </a:rPr>
              <a:t>IEnumerable</a:t>
            </a:r>
            <a:r>
              <a:rPr lang="en-US" altLang="ja-JP" sz="1000" dirty="0" smtClean="0">
                <a:solidFill>
                  <a:srgbClr val="000000"/>
                </a:solidFill>
                <a:highlight>
                  <a:srgbClr val="FFFFFF"/>
                </a:highlight>
                <a:latin typeface="Consolas"/>
              </a:rPr>
              <a:t>&lt;</a:t>
            </a:r>
            <a:r>
              <a:rPr lang="en-US" altLang="ja-JP" sz="1000" dirty="0" smtClean="0">
                <a:solidFill>
                  <a:srgbClr val="0000FF"/>
                </a:solidFill>
                <a:highlight>
                  <a:srgbClr val="FFFFFF"/>
                </a:highlight>
                <a:latin typeface="Consolas"/>
              </a:rPr>
              <a:t>int</a:t>
            </a:r>
            <a:r>
              <a:rPr lang="en-US" altLang="ja-JP" sz="1000" dirty="0" smtClean="0">
                <a:solidFill>
                  <a:srgbClr val="000000"/>
                </a:solidFill>
                <a:highlight>
                  <a:srgbClr val="FFFFFF"/>
                </a:highlight>
                <a:latin typeface="Consolas"/>
              </a:rPr>
              <a:t>&gt; Y()</a:t>
            </a:r>
          </a:p>
          <a:p>
            <a:r>
              <a:rPr lang="en-US" altLang="ja-JP" sz="1000" dirty="0" smtClean="0">
                <a:solidFill>
                  <a:srgbClr val="000000"/>
                </a:solidFill>
                <a:highlight>
                  <a:srgbClr val="FFFFFF"/>
                </a:highlight>
                <a:latin typeface="Consolas"/>
              </a:rPr>
              <a:t>{</a:t>
            </a:r>
          </a:p>
          <a:p>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yield</a:t>
            </a:r>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return</a:t>
            </a:r>
            <a:r>
              <a:rPr lang="en-US" altLang="ja-JP" sz="1000" dirty="0" smtClean="0">
                <a:solidFill>
                  <a:srgbClr val="000000"/>
                </a:solidFill>
                <a:highlight>
                  <a:srgbClr val="FFFFFF"/>
                </a:highlight>
                <a:latin typeface="Consolas"/>
              </a:rPr>
              <a:t> 0;</a:t>
            </a:r>
          </a:p>
          <a:p>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yield</a:t>
            </a:r>
            <a:r>
              <a:rPr lang="en-US" altLang="ja-JP" sz="1000" dirty="0" smtClean="0">
                <a:solidFill>
                  <a:srgbClr val="000000"/>
                </a:solidFill>
                <a:highlight>
                  <a:srgbClr val="FFFFFF"/>
                </a:highlight>
                <a:latin typeface="Consolas"/>
              </a:rPr>
              <a:t> </a:t>
            </a:r>
            <a:r>
              <a:rPr lang="en-US" altLang="ja-JP" sz="1000" dirty="0" smtClean="0">
                <a:solidFill>
                  <a:srgbClr val="0000FF"/>
                </a:solidFill>
                <a:highlight>
                  <a:srgbClr val="FFFFFF"/>
                </a:highlight>
                <a:latin typeface="Consolas"/>
              </a:rPr>
              <a:t>return</a:t>
            </a:r>
            <a:r>
              <a:rPr lang="en-US" altLang="ja-JP" sz="1000" dirty="0" smtClean="0">
                <a:solidFill>
                  <a:srgbClr val="000000"/>
                </a:solidFill>
                <a:highlight>
                  <a:srgbClr val="FFFFFF"/>
                </a:highlight>
                <a:latin typeface="Consolas"/>
              </a:rPr>
              <a:t> 1;</a:t>
            </a:r>
          </a:p>
          <a:p>
            <a:r>
              <a:rPr lang="en-US" altLang="ja-JP" sz="1000" dirty="0" smtClean="0">
                <a:solidFill>
                  <a:srgbClr val="000000"/>
                </a:solidFill>
                <a:highlight>
                  <a:srgbClr val="FFFFFF"/>
                </a:highlight>
                <a:latin typeface="Consolas"/>
              </a:rPr>
              <a:t>}</a:t>
            </a:r>
            <a:endParaRPr lang="en-US" altLang="ja-JP" sz="1000" dirty="0" smtClean="0">
              <a:solidFill>
                <a:srgbClr val="000000"/>
              </a:solidFill>
              <a:highlight>
                <a:srgbClr val="FFFFFF"/>
              </a:highlight>
              <a:latin typeface="Consolas"/>
            </a:endParaRPr>
          </a:p>
        </p:txBody>
      </p:sp>
      <p:sp>
        <p:nvSpPr>
          <p:cNvPr id="6" name="円/楕円 5"/>
          <p:cNvSpPr/>
          <p:nvPr/>
        </p:nvSpPr>
        <p:spPr>
          <a:xfrm>
            <a:off x="2737616" y="1842248"/>
            <a:ext cx="720080" cy="273516"/>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286000" y="2755290"/>
            <a:ext cx="1277888" cy="273516"/>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p:cNvSpPr/>
          <p:nvPr/>
        </p:nvSpPr>
        <p:spPr>
          <a:xfrm>
            <a:off x="1043608" y="1497024"/>
            <a:ext cx="1224136" cy="851856"/>
          </a:xfrm>
          <a:prstGeom prst="wedgeRectCallout">
            <a:avLst>
              <a:gd name="adj1" fmla="val 91459"/>
              <a:gd name="adj2" fmla="val -3249"/>
            </a:avLst>
          </a:prstGeom>
          <a:ln w="12700"/>
        </p:spPr>
        <p:style>
          <a:lnRef idx="2">
            <a:schemeClr val="accent3"/>
          </a:lnRef>
          <a:fillRef idx="1">
            <a:schemeClr val="lt1"/>
          </a:fillRef>
          <a:effectRef idx="0">
            <a:schemeClr val="accent3"/>
          </a:effectRef>
          <a:fontRef idx="minor">
            <a:schemeClr val="dk1"/>
          </a:fontRef>
        </p:style>
        <p:txBody>
          <a:bodyPr lIns="36000" tIns="36000" rIns="36000" bIns="36000" rtlCol="0" anchor="ctr"/>
          <a:lstStyle/>
          <a:p>
            <a:pPr>
              <a:tabLst>
                <a:tab pos="623888" algn="l"/>
                <a:tab pos="717550" algn="l"/>
              </a:tabLst>
            </a:pPr>
            <a:r>
              <a:rPr kumimoji="1" lang="en-US" altLang="ja-JP" sz="1000" dirty="0" smtClean="0"/>
              <a:t>Result type</a:t>
            </a:r>
          </a:p>
          <a:p>
            <a:pPr>
              <a:tabLst>
                <a:tab pos="623888" algn="l"/>
                <a:tab pos="717550" algn="l"/>
              </a:tabLst>
            </a:pPr>
            <a:r>
              <a:rPr kumimoji="1" lang="en-US" altLang="ja-JP" sz="1000" dirty="0" smtClean="0"/>
              <a:t> </a:t>
            </a:r>
            <a:r>
              <a:rPr kumimoji="1" lang="en-US" altLang="ja-JP" sz="1000" dirty="0" smtClean="0">
                <a:solidFill>
                  <a:srgbClr val="0033CC"/>
                </a:solidFill>
                <a:latin typeface="Consolas" pitchFamily="49" charset="0"/>
                <a:cs typeface="Consolas" pitchFamily="49" charset="0"/>
              </a:rPr>
              <a:t>int</a:t>
            </a:r>
          </a:p>
          <a:p>
            <a:pPr>
              <a:tabLst>
                <a:tab pos="623888" algn="l"/>
                <a:tab pos="717550" algn="l"/>
              </a:tabLst>
            </a:pPr>
            <a:endParaRPr lang="en-US" altLang="ja-JP" sz="1000" dirty="0" smtClean="0"/>
          </a:p>
          <a:p>
            <a:pPr>
              <a:tabLst>
                <a:tab pos="623888" algn="l"/>
                <a:tab pos="717550" algn="l"/>
              </a:tabLst>
            </a:pPr>
            <a:r>
              <a:rPr lang="en-US" altLang="ja-JP" sz="1000" dirty="0" smtClean="0"/>
              <a:t>Return type	</a:t>
            </a:r>
          </a:p>
          <a:p>
            <a:pPr>
              <a:tabLst>
                <a:tab pos="623888" algn="l"/>
                <a:tab pos="717550" algn="l"/>
              </a:tabLst>
            </a:pPr>
            <a:r>
              <a:rPr lang="en-US" altLang="ja-JP" sz="1000" dirty="0" smtClean="0">
                <a:solidFill>
                  <a:srgbClr val="2B91AF"/>
                </a:solidFill>
                <a:highlight>
                  <a:srgbClr val="FFFFFF"/>
                </a:highlight>
                <a:latin typeface="Consolas"/>
              </a:rPr>
              <a:t>Task</a:t>
            </a:r>
            <a:r>
              <a:rPr lang="en-US" altLang="ja-JP" sz="1000" dirty="0" smtClean="0">
                <a:latin typeface="Consolas" pitchFamily="49" charset="0"/>
                <a:cs typeface="Consolas" pitchFamily="49" charset="0"/>
              </a:rPr>
              <a:t>&lt;</a:t>
            </a:r>
            <a:r>
              <a:rPr lang="en-US" altLang="ja-JP" sz="1000" dirty="0" smtClean="0">
                <a:solidFill>
                  <a:srgbClr val="0033CC"/>
                </a:solidFill>
                <a:latin typeface="Consolas" pitchFamily="49" charset="0"/>
                <a:cs typeface="Consolas" pitchFamily="49" charset="0"/>
              </a:rPr>
              <a:t>int</a:t>
            </a:r>
            <a:r>
              <a:rPr lang="en-US" altLang="ja-JP" sz="1000" dirty="0" smtClean="0">
                <a:latin typeface="Consolas" pitchFamily="49" charset="0"/>
                <a:cs typeface="Consolas" pitchFamily="49" charset="0"/>
              </a:rPr>
              <a:t>&gt;</a:t>
            </a:r>
            <a:endParaRPr kumimoji="1" lang="ja-JP" altLang="en-US" sz="1000" dirty="0">
              <a:latin typeface="Consolas" pitchFamily="49" charset="0"/>
              <a:cs typeface="Consolas" pitchFamily="49" charset="0"/>
            </a:endParaRPr>
          </a:p>
        </p:txBody>
      </p:sp>
      <p:sp>
        <p:nvSpPr>
          <p:cNvPr id="10" name="四角形吹き出し 9"/>
          <p:cNvSpPr/>
          <p:nvPr/>
        </p:nvSpPr>
        <p:spPr>
          <a:xfrm>
            <a:off x="1043608" y="2466120"/>
            <a:ext cx="1224136" cy="851856"/>
          </a:xfrm>
          <a:prstGeom prst="wedgeRectCallout">
            <a:avLst>
              <a:gd name="adj1" fmla="val 62138"/>
              <a:gd name="adj2" fmla="val -12278"/>
            </a:avLst>
          </a:prstGeom>
          <a:ln w="12700"/>
        </p:spPr>
        <p:style>
          <a:lnRef idx="2">
            <a:schemeClr val="accent3"/>
          </a:lnRef>
          <a:fillRef idx="1">
            <a:schemeClr val="lt1"/>
          </a:fillRef>
          <a:effectRef idx="0">
            <a:schemeClr val="accent3"/>
          </a:effectRef>
          <a:fontRef idx="minor">
            <a:schemeClr val="dk1"/>
          </a:fontRef>
        </p:style>
        <p:txBody>
          <a:bodyPr lIns="36000" tIns="36000" rIns="36000" bIns="36000" rtlCol="0" anchor="ctr"/>
          <a:lstStyle/>
          <a:p>
            <a:pPr>
              <a:tabLst>
                <a:tab pos="623888" algn="l"/>
                <a:tab pos="717550" algn="l"/>
              </a:tabLst>
            </a:pPr>
            <a:r>
              <a:rPr kumimoji="1" lang="en-US" altLang="ja-JP" sz="1000" dirty="0" smtClean="0"/>
              <a:t>Result type</a:t>
            </a:r>
          </a:p>
          <a:p>
            <a:pPr>
              <a:tabLst>
                <a:tab pos="623888" algn="l"/>
                <a:tab pos="717550" algn="l"/>
              </a:tabLst>
            </a:pPr>
            <a:r>
              <a:rPr kumimoji="1" lang="en-US" altLang="ja-JP" sz="1000" dirty="0" smtClean="0"/>
              <a:t> </a:t>
            </a:r>
            <a:r>
              <a:rPr kumimoji="1" lang="en-US" altLang="ja-JP" sz="1000" dirty="0" smtClean="0">
                <a:solidFill>
                  <a:srgbClr val="0033CC"/>
                </a:solidFill>
                <a:latin typeface="Consolas" pitchFamily="49" charset="0"/>
                <a:cs typeface="Consolas" pitchFamily="49" charset="0"/>
              </a:rPr>
              <a:t>int</a:t>
            </a:r>
          </a:p>
          <a:p>
            <a:pPr>
              <a:tabLst>
                <a:tab pos="623888" algn="l"/>
                <a:tab pos="717550" algn="l"/>
              </a:tabLst>
            </a:pPr>
            <a:endParaRPr lang="en-US" altLang="ja-JP" sz="1000" dirty="0" smtClean="0"/>
          </a:p>
          <a:p>
            <a:pPr>
              <a:tabLst>
                <a:tab pos="623888" algn="l"/>
                <a:tab pos="717550" algn="l"/>
              </a:tabLst>
            </a:pPr>
            <a:r>
              <a:rPr lang="en-US" altLang="ja-JP" sz="1000" dirty="0" smtClean="0"/>
              <a:t>Return type	</a:t>
            </a:r>
          </a:p>
          <a:p>
            <a:pPr>
              <a:tabLst>
                <a:tab pos="623888" algn="l"/>
                <a:tab pos="717550" algn="l"/>
              </a:tabLst>
            </a:pPr>
            <a:r>
              <a:rPr lang="en-US" altLang="ja-JP" sz="1000" dirty="0" smtClean="0">
                <a:solidFill>
                  <a:srgbClr val="2B91AF"/>
                </a:solidFill>
                <a:highlight>
                  <a:srgbClr val="FFFFFF"/>
                </a:highlight>
                <a:latin typeface="Consolas"/>
              </a:rPr>
              <a:t>IEnumerable</a:t>
            </a:r>
            <a:r>
              <a:rPr lang="en-US" altLang="ja-JP" sz="1000" dirty="0" smtClean="0">
                <a:latin typeface="Consolas" pitchFamily="49" charset="0"/>
                <a:cs typeface="Consolas" pitchFamily="49" charset="0"/>
              </a:rPr>
              <a:t>&lt;</a:t>
            </a:r>
            <a:r>
              <a:rPr lang="en-US" altLang="ja-JP" sz="1000" dirty="0" smtClean="0">
                <a:solidFill>
                  <a:srgbClr val="0033CC"/>
                </a:solidFill>
                <a:latin typeface="Consolas" pitchFamily="49" charset="0"/>
                <a:cs typeface="Consolas" pitchFamily="49" charset="0"/>
              </a:rPr>
              <a:t>int</a:t>
            </a:r>
            <a:r>
              <a:rPr lang="en-US" altLang="ja-JP" sz="1000" dirty="0" smtClean="0">
                <a:latin typeface="Consolas" pitchFamily="49" charset="0"/>
                <a:cs typeface="Consolas" pitchFamily="49" charset="0"/>
              </a:rPr>
              <a:t>&gt;</a:t>
            </a:r>
            <a:endParaRPr kumimoji="1" lang="ja-JP" altLang="en-US" sz="1000" dirty="0">
              <a:latin typeface="Consolas" pitchFamily="49" charset="0"/>
              <a:cs typeface="Consolas" pitchFamily="49" charset="0"/>
            </a:endParaRPr>
          </a:p>
        </p:txBody>
      </p:sp>
    </p:spTree>
    <p:extLst>
      <p:ext uri="{BB962C8B-B14F-4D97-AF65-F5344CB8AC3E}">
        <p14:creationId xmlns:p14="http://schemas.microsoft.com/office/powerpoint/2010/main" val="245260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3" name="Rectangle 33"/>
          <p:cNvSpPr>
            <a:spLocks noChangeArrowheads="1"/>
          </p:cNvSpPr>
          <p:nvPr/>
        </p:nvSpPr>
        <p:spPr bwMode="auto">
          <a:xfrm>
            <a:off x="1044575" y="981075"/>
            <a:ext cx="1439863" cy="1152525"/>
          </a:xfrm>
          <a:prstGeom prst="rect">
            <a:avLst/>
          </a:prstGeom>
          <a:solidFill>
            <a:schemeClr val="bg1"/>
          </a:solidFill>
          <a:ln w="9525" algn="ctr">
            <a:noFill/>
            <a:miter lim="800000"/>
            <a:headEnd/>
            <a:tailEnd/>
          </a:ln>
          <a:effectLst/>
        </p:spPr>
        <p:txBody>
          <a:bodyPr wrap="none" anchor="ctr"/>
          <a:lstStyle/>
          <a:p>
            <a:endParaRPr lang="ja-JP" altLang="en-US" dirty="0"/>
          </a:p>
        </p:txBody>
      </p:sp>
      <p:sp>
        <p:nvSpPr>
          <p:cNvPr id="20484" name="Text Box 4"/>
          <p:cNvSpPr txBox="1">
            <a:spLocks noChangeArrowheads="1"/>
          </p:cNvSpPr>
          <p:nvPr/>
        </p:nvSpPr>
        <p:spPr bwMode="auto">
          <a:xfrm>
            <a:off x="1187450" y="1052513"/>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a</a:t>
            </a:r>
          </a:p>
        </p:txBody>
      </p:sp>
      <p:sp>
        <p:nvSpPr>
          <p:cNvPr id="20485" name="Text Box 5"/>
          <p:cNvSpPr txBox="1">
            <a:spLocks noChangeArrowheads="1"/>
          </p:cNvSpPr>
          <p:nvPr/>
        </p:nvSpPr>
        <p:spPr bwMode="auto">
          <a:xfrm>
            <a:off x="1403350" y="1046163"/>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487" name="Text Box 7"/>
          <p:cNvSpPr txBox="1">
            <a:spLocks noChangeArrowheads="1"/>
          </p:cNvSpPr>
          <p:nvPr/>
        </p:nvSpPr>
        <p:spPr bwMode="auto">
          <a:xfrm>
            <a:off x="1187450" y="1419225"/>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b</a:t>
            </a:r>
          </a:p>
        </p:txBody>
      </p:sp>
      <p:sp>
        <p:nvSpPr>
          <p:cNvPr id="20488" name="Text Box 8"/>
          <p:cNvSpPr txBox="1">
            <a:spLocks noChangeArrowheads="1"/>
          </p:cNvSpPr>
          <p:nvPr/>
        </p:nvSpPr>
        <p:spPr bwMode="auto">
          <a:xfrm>
            <a:off x="1403350" y="1412875"/>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489" name="Text Box 9"/>
          <p:cNvSpPr txBox="1">
            <a:spLocks noChangeArrowheads="1"/>
          </p:cNvSpPr>
          <p:nvPr/>
        </p:nvSpPr>
        <p:spPr bwMode="auto">
          <a:xfrm>
            <a:off x="1187450" y="1779588"/>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c</a:t>
            </a:r>
          </a:p>
        </p:txBody>
      </p:sp>
      <p:sp>
        <p:nvSpPr>
          <p:cNvPr id="20490" name="Text Box 10"/>
          <p:cNvSpPr txBox="1">
            <a:spLocks noChangeArrowheads="1"/>
          </p:cNvSpPr>
          <p:nvPr/>
        </p:nvSpPr>
        <p:spPr bwMode="auto">
          <a:xfrm>
            <a:off x="1403350" y="1773238"/>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514" name="Rectangle 34"/>
          <p:cNvSpPr>
            <a:spLocks noChangeArrowheads="1"/>
          </p:cNvSpPr>
          <p:nvPr/>
        </p:nvSpPr>
        <p:spPr bwMode="auto">
          <a:xfrm>
            <a:off x="1044575" y="2565400"/>
            <a:ext cx="1439863" cy="1152525"/>
          </a:xfrm>
          <a:prstGeom prst="rect">
            <a:avLst/>
          </a:prstGeom>
          <a:solidFill>
            <a:schemeClr val="bg1"/>
          </a:solidFill>
          <a:ln w="9525" algn="ctr">
            <a:noFill/>
            <a:miter lim="800000"/>
            <a:headEnd/>
            <a:tailEnd/>
          </a:ln>
          <a:effectLst/>
        </p:spPr>
        <p:txBody>
          <a:bodyPr wrap="none" anchor="ctr"/>
          <a:lstStyle/>
          <a:p>
            <a:endParaRPr lang="ja-JP" altLang="en-US" dirty="0"/>
          </a:p>
        </p:txBody>
      </p:sp>
      <p:sp>
        <p:nvSpPr>
          <p:cNvPr id="20491" name="Text Box 11"/>
          <p:cNvSpPr txBox="1">
            <a:spLocks noChangeArrowheads="1"/>
          </p:cNvSpPr>
          <p:nvPr/>
        </p:nvSpPr>
        <p:spPr bwMode="auto">
          <a:xfrm>
            <a:off x="1187450" y="2636838"/>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a</a:t>
            </a:r>
          </a:p>
        </p:txBody>
      </p:sp>
      <p:sp>
        <p:nvSpPr>
          <p:cNvPr id="20492" name="Text Box 12"/>
          <p:cNvSpPr txBox="1">
            <a:spLocks noChangeArrowheads="1"/>
          </p:cNvSpPr>
          <p:nvPr/>
        </p:nvSpPr>
        <p:spPr bwMode="auto">
          <a:xfrm>
            <a:off x="1403350" y="2630488"/>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493" name="Text Box 13"/>
          <p:cNvSpPr txBox="1">
            <a:spLocks noChangeArrowheads="1"/>
          </p:cNvSpPr>
          <p:nvPr/>
        </p:nvSpPr>
        <p:spPr bwMode="auto">
          <a:xfrm>
            <a:off x="1187450" y="3003550"/>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b</a:t>
            </a:r>
          </a:p>
        </p:txBody>
      </p:sp>
      <p:sp>
        <p:nvSpPr>
          <p:cNvPr id="20494" name="Text Box 14"/>
          <p:cNvSpPr txBox="1">
            <a:spLocks noChangeArrowheads="1"/>
          </p:cNvSpPr>
          <p:nvPr/>
        </p:nvSpPr>
        <p:spPr bwMode="auto">
          <a:xfrm>
            <a:off x="1403350" y="2997200"/>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(0, 5)</a:t>
            </a:r>
          </a:p>
        </p:txBody>
      </p:sp>
      <p:sp>
        <p:nvSpPr>
          <p:cNvPr id="20495" name="Text Box 15"/>
          <p:cNvSpPr txBox="1">
            <a:spLocks noChangeArrowheads="1"/>
          </p:cNvSpPr>
          <p:nvPr/>
        </p:nvSpPr>
        <p:spPr bwMode="auto">
          <a:xfrm>
            <a:off x="1187450" y="3363913"/>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c</a:t>
            </a:r>
          </a:p>
        </p:txBody>
      </p:sp>
      <p:sp>
        <p:nvSpPr>
          <p:cNvPr id="20496" name="Text Box 16"/>
          <p:cNvSpPr txBox="1">
            <a:spLocks noChangeArrowheads="1"/>
          </p:cNvSpPr>
          <p:nvPr/>
        </p:nvSpPr>
        <p:spPr bwMode="auto">
          <a:xfrm>
            <a:off x="1403350" y="3357563"/>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497" name="Text Box 17"/>
          <p:cNvSpPr txBox="1">
            <a:spLocks noChangeArrowheads="1"/>
          </p:cNvSpPr>
          <p:nvPr/>
        </p:nvSpPr>
        <p:spPr bwMode="auto">
          <a:xfrm>
            <a:off x="3276600" y="1052513"/>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a</a:t>
            </a:r>
          </a:p>
        </p:txBody>
      </p:sp>
      <p:sp>
        <p:nvSpPr>
          <p:cNvPr id="20498" name="Text Box 18"/>
          <p:cNvSpPr txBox="1">
            <a:spLocks noChangeArrowheads="1"/>
          </p:cNvSpPr>
          <p:nvPr/>
        </p:nvSpPr>
        <p:spPr bwMode="auto">
          <a:xfrm>
            <a:off x="3276600" y="1419225"/>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b</a:t>
            </a:r>
          </a:p>
        </p:txBody>
      </p:sp>
      <p:sp>
        <p:nvSpPr>
          <p:cNvPr id="20499" name="Text Box 19"/>
          <p:cNvSpPr txBox="1">
            <a:spLocks noChangeArrowheads="1"/>
          </p:cNvSpPr>
          <p:nvPr/>
        </p:nvSpPr>
        <p:spPr bwMode="auto">
          <a:xfrm>
            <a:off x="3276600" y="1779588"/>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c</a:t>
            </a:r>
          </a:p>
        </p:txBody>
      </p:sp>
      <p:sp>
        <p:nvSpPr>
          <p:cNvPr id="20503" name="Line 23"/>
          <p:cNvSpPr>
            <a:spLocks noChangeShapeType="1"/>
          </p:cNvSpPr>
          <p:nvPr/>
        </p:nvSpPr>
        <p:spPr bwMode="auto">
          <a:xfrm>
            <a:off x="3419475" y="1557338"/>
            <a:ext cx="360363" cy="0"/>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04" name="Line 24"/>
          <p:cNvSpPr>
            <a:spLocks noChangeShapeType="1"/>
          </p:cNvSpPr>
          <p:nvPr/>
        </p:nvSpPr>
        <p:spPr bwMode="auto">
          <a:xfrm>
            <a:off x="3419475" y="1196975"/>
            <a:ext cx="360363" cy="287338"/>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05" name="Line 25"/>
          <p:cNvSpPr>
            <a:spLocks noChangeShapeType="1"/>
          </p:cNvSpPr>
          <p:nvPr/>
        </p:nvSpPr>
        <p:spPr bwMode="auto">
          <a:xfrm flipV="1">
            <a:off x="3419475" y="1628775"/>
            <a:ext cx="360363" cy="287338"/>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06" name="Text Box 26"/>
          <p:cNvSpPr txBox="1">
            <a:spLocks noChangeArrowheads="1"/>
          </p:cNvSpPr>
          <p:nvPr/>
        </p:nvSpPr>
        <p:spPr bwMode="auto">
          <a:xfrm>
            <a:off x="3851275" y="1412875"/>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(12, 5)</a:t>
            </a:r>
          </a:p>
        </p:txBody>
      </p:sp>
      <p:sp>
        <p:nvSpPr>
          <p:cNvPr id="20515" name="Rectangle 35"/>
          <p:cNvSpPr>
            <a:spLocks noChangeArrowheads="1"/>
          </p:cNvSpPr>
          <p:nvPr/>
        </p:nvSpPr>
        <p:spPr bwMode="auto">
          <a:xfrm>
            <a:off x="3203575" y="2565400"/>
            <a:ext cx="1439863" cy="1152525"/>
          </a:xfrm>
          <a:prstGeom prst="rect">
            <a:avLst/>
          </a:prstGeom>
          <a:solidFill>
            <a:schemeClr val="bg1"/>
          </a:solidFill>
          <a:ln w="9525" algn="ctr">
            <a:noFill/>
            <a:miter lim="800000"/>
            <a:headEnd/>
            <a:tailEnd/>
          </a:ln>
          <a:effectLst/>
        </p:spPr>
        <p:txBody>
          <a:bodyPr wrap="none" anchor="ctr"/>
          <a:lstStyle/>
          <a:p>
            <a:endParaRPr lang="ja-JP" altLang="en-US" dirty="0"/>
          </a:p>
        </p:txBody>
      </p:sp>
      <p:sp>
        <p:nvSpPr>
          <p:cNvPr id="20500" name="Text Box 20"/>
          <p:cNvSpPr txBox="1">
            <a:spLocks noChangeArrowheads="1"/>
          </p:cNvSpPr>
          <p:nvPr/>
        </p:nvSpPr>
        <p:spPr bwMode="auto">
          <a:xfrm>
            <a:off x="3276600" y="2636838"/>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a</a:t>
            </a:r>
          </a:p>
        </p:txBody>
      </p:sp>
      <p:sp>
        <p:nvSpPr>
          <p:cNvPr id="20501" name="Text Box 21"/>
          <p:cNvSpPr txBox="1">
            <a:spLocks noChangeArrowheads="1"/>
          </p:cNvSpPr>
          <p:nvPr/>
        </p:nvSpPr>
        <p:spPr bwMode="auto">
          <a:xfrm>
            <a:off x="3276600" y="3003550"/>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b</a:t>
            </a:r>
          </a:p>
        </p:txBody>
      </p:sp>
      <p:sp>
        <p:nvSpPr>
          <p:cNvPr id="20502" name="Text Box 22"/>
          <p:cNvSpPr txBox="1">
            <a:spLocks noChangeArrowheads="1"/>
          </p:cNvSpPr>
          <p:nvPr/>
        </p:nvSpPr>
        <p:spPr bwMode="auto">
          <a:xfrm>
            <a:off x="3276600" y="3363913"/>
            <a:ext cx="101600" cy="244475"/>
          </a:xfrm>
          <a:prstGeom prst="rect">
            <a:avLst/>
          </a:prstGeom>
          <a:noFill/>
          <a:ln w="9525" algn="ctr">
            <a:noFill/>
            <a:miter lim="800000"/>
            <a:headEnd/>
            <a:tailEnd/>
          </a:ln>
          <a:effectLst/>
        </p:spPr>
        <p:txBody>
          <a:bodyPr wrap="none" lIns="0" tIns="0" rIns="0" bIns="0">
            <a:spAutoFit/>
          </a:bodyPr>
          <a:lstStyle/>
          <a:p>
            <a:r>
              <a:rPr lang="en-US" altLang="ja-JP" sz="1600" dirty="0">
                <a:latin typeface="ＭＳ ゴシック" pitchFamily="49" charset="-128"/>
                <a:ea typeface="ＭＳ ゴシック" pitchFamily="49" charset="-128"/>
              </a:rPr>
              <a:t>c</a:t>
            </a:r>
          </a:p>
        </p:txBody>
      </p:sp>
      <p:sp>
        <p:nvSpPr>
          <p:cNvPr id="20507" name="Line 27"/>
          <p:cNvSpPr>
            <a:spLocks noChangeShapeType="1"/>
          </p:cNvSpPr>
          <p:nvPr/>
        </p:nvSpPr>
        <p:spPr bwMode="auto">
          <a:xfrm>
            <a:off x="3419475" y="3141663"/>
            <a:ext cx="360363" cy="0"/>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08" name="Line 28"/>
          <p:cNvSpPr>
            <a:spLocks noChangeShapeType="1"/>
          </p:cNvSpPr>
          <p:nvPr/>
        </p:nvSpPr>
        <p:spPr bwMode="auto">
          <a:xfrm>
            <a:off x="3419475" y="2781300"/>
            <a:ext cx="360363" cy="287338"/>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09" name="Line 29"/>
          <p:cNvSpPr>
            <a:spLocks noChangeShapeType="1"/>
          </p:cNvSpPr>
          <p:nvPr/>
        </p:nvSpPr>
        <p:spPr bwMode="auto">
          <a:xfrm flipV="1">
            <a:off x="3419475" y="3213100"/>
            <a:ext cx="360363" cy="287338"/>
          </a:xfrm>
          <a:prstGeom prst="line">
            <a:avLst/>
          </a:prstGeom>
          <a:noFill/>
          <a:ln w="19050">
            <a:solidFill>
              <a:schemeClr val="tx1"/>
            </a:solidFill>
            <a:round/>
            <a:headEnd/>
            <a:tailEnd type="triangle" w="med" len="med"/>
          </a:ln>
          <a:effectLst/>
        </p:spPr>
        <p:txBody>
          <a:bodyPr/>
          <a:lstStyle/>
          <a:p>
            <a:endParaRPr lang="ja-JP" altLang="en-US" dirty="0"/>
          </a:p>
        </p:txBody>
      </p:sp>
      <p:sp>
        <p:nvSpPr>
          <p:cNvPr id="20510" name="Text Box 30"/>
          <p:cNvSpPr txBox="1">
            <a:spLocks noChangeArrowheads="1"/>
          </p:cNvSpPr>
          <p:nvPr/>
        </p:nvSpPr>
        <p:spPr bwMode="auto">
          <a:xfrm>
            <a:off x="3851275" y="2997200"/>
            <a:ext cx="720725" cy="29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lgn="ctr"/>
            <a:r>
              <a:rPr lang="en-US" altLang="ja-JP" sz="1400" dirty="0">
                <a:latin typeface="ＭＳ ゴシック" pitchFamily="49" charset="-128"/>
                <a:ea typeface="ＭＳ ゴシック" pitchFamily="49" charset="-128"/>
              </a:rPr>
              <a:t>(0, 5)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3" name="Rectangle 37"/>
          <p:cNvSpPr>
            <a:spLocks noChangeArrowheads="1"/>
          </p:cNvSpPr>
          <p:nvPr/>
        </p:nvSpPr>
        <p:spPr bwMode="auto">
          <a:xfrm>
            <a:off x="790545" y="1184289"/>
            <a:ext cx="1571636" cy="13795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54" name="Rectangle 38"/>
          <p:cNvSpPr>
            <a:spLocks noChangeArrowheads="1"/>
          </p:cNvSpPr>
          <p:nvPr/>
        </p:nvSpPr>
        <p:spPr bwMode="auto">
          <a:xfrm>
            <a:off x="861983" y="1844676"/>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55" name="Rectangle 39"/>
          <p:cNvSpPr>
            <a:spLocks noChangeArrowheads="1"/>
          </p:cNvSpPr>
          <p:nvPr/>
        </p:nvSpPr>
        <p:spPr bwMode="auto">
          <a:xfrm>
            <a:off x="1504925" y="1490658"/>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100</a:t>
            </a:r>
          </a:p>
        </p:txBody>
      </p:sp>
      <p:sp>
        <p:nvSpPr>
          <p:cNvPr id="9257" name="Text Box 41"/>
          <p:cNvSpPr txBox="1">
            <a:spLocks noChangeArrowheads="1"/>
          </p:cNvSpPr>
          <p:nvPr/>
        </p:nvSpPr>
        <p:spPr bwMode="auto">
          <a:xfrm>
            <a:off x="828675" y="1424803"/>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0" name="Rectangle 44"/>
          <p:cNvSpPr>
            <a:spLocks noChangeArrowheads="1"/>
          </p:cNvSpPr>
          <p:nvPr/>
        </p:nvSpPr>
        <p:spPr bwMode="auto">
          <a:xfrm>
            <a:off x="1644629" y="2144702"/>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100</a:t>
            </a:r>
          </a:p>
        </p:txBody>
      </p:sp>
      <p:sp>
        <p:nvSpPr>
          <p:cNvPr id="9261" name="Text Box 45"/>
          <p:cNvSpPr txBox="1">
            <a:spLocks noChangeArrowheads="1"/>
          </p:cNvSpPr>
          <p:nvPr/>
        </p:nvSpPr>
        <p:spPr bwMode="auto">
          <a:xfrm>
            <a:off x="928687" y="2074850"/>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4" name="Text Box 48"/>
          <p:cNvSpPr txBox="1">
            <a:spLocks noChangeArrowheads="1"/>
          </p:cNvSpPr>
          <p:nvPr/>
        </p:nvSpPr>
        <p:spPr bwMode="auto">
          <a:xfrm>
            <a:off x="869606" y="18430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65" name="Text Box 49"/>
          <p:cNvSpPr txBox="1">
            <a:spLocks noChangeArrowheads="1"/>
          </p:cNvSpPr>
          <p:nvPr/>
        </p:nvSpPr>
        <p:spPr bwMode="auto">
          <a:xfrm>
            <a:off x="798168" y="11842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83" name="Text Box 67"/>
          <p:cNvSpPr txBox="1">
            <a:spLocks noChangeArrowheads="1"/>
          </p:cNvSpPr>
          <p:nvPr/>
        </p:nvSpPr>
        <p:spPr bwMode="auto">
          <a:xfrm>
            <a:off x="1301750" y="2644005"/>
            <a:ext cx="723275"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a = 10;</a:t>
            </a:r>
          </a:p>
        </p:txBody>
      </p:sp>
      <p:sp>
        <p:nvSpPr>
          <p:cNvPr id="9284" name="Rectangle 68"/>
          <p:cNvSpPr>
            <a:spLocks noChangeArrowheads="1"/>
          </p:cNvSpPr>
          <p:nvPr/>
        </p:nvSpPr>
        <p:spPr bwMode="auto">
          <a:xfrm>
            <a:off x="790546" y="3063881"/>
            <a:ext cx="1571636" cy="1357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85" name="Rectangle 69"/>
          <p:cNvSpPr>
            <a:spLocks noChangeArrowheads="1"/>
          </p:cNvSpPr>
          <p:nvPr/>
        </p:nvSpPr>
        <p:spPr bwMode="auto">
          <a:xfrm>
            <a:off x="861983" y="3702064"/>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91" name="Text Box 75"/>
          <p:cNvSpPr txBox="1">
            <a:spLocks noChangeArrowheads="1"/>
          </p:cNvSpPr>
          <p:nvPr/>
        </p:nvSpPr>
        <p:spPr bwMode="auto">
          <a:xfrm>
            <a:off x="869606" y="3700477"/>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92" name="Text Box 76"/>
          <p:cNvSpPr txBox="1">
            <a:spLocks noChangeArrowheads="1"/>
          </p:cNvSpPr>
          <p:nvPr/>
        </p:nvSpPr>
        <p:spPr bwMode="auto">
          <a:xfrm>
            <a:off x="798168" y="3063880"/>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94" name="AutoShape 78"/>
          <p:cNvSpPr>
            <a:spLocks noChangeArrowheads="1"/>
          </p:cNvSpPr>
          <p:nvPr/>
        </p:nvSpPr>
        <p:spPr bwMode="auto">
          <a:xfrm>
            <a:off x="1012825" y="2635252"/>
            <a:ext cx="288925" cy="350847"/>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vert="eaVert" wrap="none" anchor="ctr"/>
          <a:lstStyle/>
          <a:p>
            <a:endParaRPr lang="ja-JP" altLang="en-US" sz="1200" dirty="0"/>
          </a:p>
        </p:txBody>
      </p:sp>
      <p:sp>
        <p:nvSpPr>
          <p:cNvPr id="9315" name="Text Box 99"/>
          <p:cNvSpPr txBox="1">
            <a:spLocks noChangeArrowheads="1"/>
          </p:cNvSpPr>
          <p:nvPr/>
        </p:nvSpPr>
        <p:spPr bwMode="auto">
          <a:xfrm>
            <a:off x="828675" y="3286947"/>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317" name="Text Box 101"/>
          <p:cNvSpPr txBox="1">
            <a:spLocks noChangeArrowheads="1"/>
          </p:cNvSpPr>
          <p:nvPr/>
        </p:nvSpPr>
        <p:spPr bwMode="auto">
          <a:xfrm>
            <a:off x="928687" y="3914791"/>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27" name="角丸四角形吹き出し 26"/>
          <p:cNvSpPr/>
          <p:nvPr/>
        </p:nvSpPr>
        <p:spPr>
          <a:xfrm>
            <a:off x="2428860" y="1428736"/>
            <a:ext cx="1214446" cy="357190"/>
          </a:xfrm>
          <a:prstGeom prst="wedgeRoundRectCallout">
            <a:avLst>
              <a:gd name="adj1" fmla="val -89166"/>
              <a:gd name="adj2" fmla="val -1499"/>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smtClean="0"/>
              <a:t>値をコピー</a:t>
            </a:r>
            <a:endParaRPr kumimoji="1" lang="ja-JP" altLang="en-US" sz="1200" dirty="0"/>
          </a:p>
        </p:txBody>
      </p:sp>
      <p:sp>
        <p:nvSpPr>
          <p:cNvPr id="30" name="Rectangle 98"/>
          <p:cNvSpPr>
            <a:spLocks noChangeArrowheads="1"/>
          </p:cNvSpPr>
          <p:nvPr/>
        </p:nvSpPr>
        <p:spPr bwMode="auto">
          <a:xfrm>
            <a:off x="1504925" y="3348046"/>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100</a:t>
            </a:r>
          </a:p>
        </p:txBody>
      </p:sp>
      <p:sp>
        <p:nvSpPr>
          <p:cNvPr id="31" name="Rectangle 100"/>
          <p:cNvSpPr>
            <a:spLocks noChangeArrowheads="1"/>
          </p:cNvSpPr>
          <p:nvPr/>
        </p:nvSpPr>
        <p:spPr bwMode="auto">
          <a:xfrm>
            <a:off x="1635100" y="3984643"/>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10</a:t>
            </a:r>
          </a:p>
        </p:txBody>
      </p:sp>
      <p:sp>
        <p:nvSpPr>
          <p:cNvPr id="36" name="角丸四角形吹き出し 35"/>
          <p:cNvSpPr/>
          <p:nvPr/>
        </p:nvSpPr>
        <p:spPr>
          <a:xfrm>
            <a:off x="2428860" y="3286124"/>
            <a:ext cx="1214446" cy="500066"/>
          </a:xfrm>
          <a:prstGeom prst="wedgeRoundRectCallout">
            <a:avLst>
              <a:gd name="adj1" fmla="val -89165"/>
              <a:gd name="adj2" fmla="val -1178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こっちの値は変わらない</a:t>
            </a:r>
            <a:endParaRPr kumimoji="1" lang="ja-JP" altLang="en-US" sz="1200" dirty="0"/>
          </a:p>
        </p:txBody>
      </p:sp>
      <p:cxnSp>
        <p:nvCxnSpPr>
          <p:cNvPr id="40" name="直線矢印コネクタ 39"/>
          <p:cNvCxnSpPr>
            <a:stCxn id="9255" idx="2"/>
            <a:endCxn id="9260" idx="0"/>
          </p:cNvCxnSpPr>
          <p:nvPr/>
        </p:nvCxnSpPr>
        <p:spPr>
          <a:xfrm rot="16200000" flipH="1">
            <a:off x="1571605" y="1855778"/>
            <a:ext cx="438144" cy="1397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96"/>
          <p:cNvSpPr>
            <a:spLocks noChangeArrowheads="1"/>
          </p:cNvSpPr>
          <p:nvPr/>
        </p:nvSpPr>
        <p:spPr bwMode="auto">
          <a:xfrm>
            <a:off x="642910" y="1000108"/>
            <a:ext cx="3214710" cy="3571900"/>
          </a:xfrm>
          <a:prstGeom prst="rect">
            <a:avLst/>
          </a:prstGeom>
          <a:noFill/>
          <a:ln w="9525">
            <a:solidFill>
              <a:srgbClr val="C0C0C0"/>
            </a:solidFill>
            <a:miter lim="800000"/>
            <a:headEnd/>
            <a:tailEnd/>
          </a:ln>
          <a:effectLst/>
        </p:spPr>
        <p:txBody>
          <a:bodyPr wrap="none" anchor="ctr"/>
          <a:lstStyle/>
          <a:p>
            <a:endParaRPr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3" name="Rectangle 37"/>
          <p:cNvSpPr>
            <a:spLocks noChangeArrowheads="1"/>
          </p:cNvSpPr>
          <p:nvPr/>
        </p:nvSpPr>
        <p:spPr bwMode="auto">
          <a:xfrm>
            <a:off x="790545" y="1184289"/>
            <a:ext cx="1571636" cy="13795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54" name="Rectangle 38"/>
          <p:cNvSpPr>
            <a:spLocks noChangeArrowheads="1"/>
          </p:cNvSpPr>
          <p:nvPr/>
        </p:nvSpPr>
        <p:spPr bwMode="auto">
          <a:xfrm>
            <a:off x="861983" y="1844676"/>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55" name="Rectangle 39"/>
          <p:cNvSpPr>
            <a:spLocks noChangeArrowheads="1"/>
          </p:cNvSpPr>
          <p:nvPr/>
        </p:nvSpPr>
        <p:spPr bwMode="auto">
          <a:xfrm>
            <a:off x="1504925" y="1490658"/>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57" name="Text Box 41"/>
          <p:cNvSpPr txBox="1">
            <a:spLocks noChangeArrowheads="1"/>
          </p:cNvSpPr>
          <p:nvPr/>
        </p:nvSpPr>
        <p:spPr bwMode="auto">
          <a:xfrm>
            <a:off x="828675" y="1424803"/>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260" name="Rectangle 44"/>
          <p:cNvSpPr>
            <a:spLocks noChangeArrowheads="1"/>
          </p:cNvSpPr>
          <p:nvPr/>
        </p:nvSpPr>
        <p:spPr bwMode="auto">
          <a:xfrm>
            <a:off x="1644629" y="2144702"/>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61" name="Text Box 45"/>
          <p:cNvSpPr txBox="1">
            <a:spLocks noChangeArrowheads="1"/>
          </p:cNvSpPr>
          <p:nvPr/>
        </p:nvSpPr>
        <p:spPr bwMode="auto">
          <a:xfrm>
            <a:off x="928687" y="2074850"/>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264" name="Text Box 48"/>
          <p:cNvSpPr txBox="1">
            <a:spLocks noChangeArrowheads="1"/>
          </p:cNvSpPr>
          <p:nvPr/>
        </p:nvSpPr>
        <p:spPr bwMode="auto">
          <a:xfrm>
            <a:off x="869606" y="18430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65" name="Text Box 49"/>
          <p:cNvSpPr txBox="1">
            <a:spLocks noChangeArrowheads="1"/>
          </p:cNvSpPr>
          <p:nvPr/>
        </p:nvSpPr>
        <p:spPr bwMode="auto">
          <a:xfrm>
            <a:off x="798168" y="11842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84" name="Rectangle 68"/>
          <p:cNvSpPr>
            <a:spLocks noChangeArrowheads="1"/>
          </p:cNvSpPr>
          <p:nvPr/>
        </p:nvSpPr>
        <p:spPr bwMode="auto">
          <a:xfrm>
            <a:off x="790546" y="3063881"/>
            <a:ext cx="1571636" cy="1357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85" name="Rectangle 69"/>
          <p:cNvSpPr>
            <a:spLocks noChangeArrowheads="1"/>
          </p:cNvSpPr>
          <p:nvPr/>
        </p:nvSpPr>
        <p:spPr bwMode="auto">
          <a:xfrm>
            <a:off x="861983" y="3702064"/>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91" name="Text Box 75"/>
          <p:cNvSpPr txBox="1">
            <a:spLocks noChangeArrowheads="1"/>
          </p:cNvSpPr>
          <p:nvPr/>
        </p:nvSpPr>
        <p:spPr bwMode="auto">
          <a:xfrm>
            <a:off x="869606" y="3700477"/>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92" name="Text Box 76"/>
          <p:cNvSpPr txBox="1">
            <a:spLocks noChangeArrowheads="1"/>
          </p:cNvSpPr>
          <p:nvPr/>
        </p:nvSpPr>
        <p:spPr bwMode="auto">
          <a:xfrm>
            <a:off x="798168" y="3063880"/>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94" name="AutoShape 78"/>
          <p:cNvSpPr>
            <a:spLocks noChangeArrowheads="1"/>
          </p:cNvSpPr>
          <p:nvPr/>
        </p:nvSpPr>
        <p:spPr bwMode="auto">
          <a:xfrm>
            <a:off x="1012825" y="2635252"/>
            <a:ext cx="288925" cy="350847"/>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vert="eaVert" wrap="none" anchor="ctr"/>
          <a:lstStyle/>
          <a:p>
            <a:endParaRPr lang="ja-JP" altLang="en-US" sz="1200" dirty="0"/>
          </a:p>
        </p:txBody>
      </p:sp>
      <p:sp>
        <p:nvSpPr>
          <p:cNvPr id="9315" name="Text Box 99"/>
          <p:cNvSpPr txBox="1">
            <a:spLocks noChangeArrowheads="1"/>
          </p:cNvSpPr>
          <p:nvPr/>
        </p:nvSpPr>
        <p:spPr bwMode="auto">
          <a:xfrm>
            <a:off x="828675" y="3286947"/>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317" name="Text Box 101"/>
          <p:cNvSpPr txBox="1">
            <a:spLocks noChangeArrowheads="1"/>
          </p:cNvSpPr>
          <p:nvPr/>
        </p:nvSpPr>
        <p:spPr bwMode="auto">
          <a:xfrm>
            <a:off x="928687" y="3914791"/>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30" name="Rectangle 98"/>
          <p:cNvSpPr>
            <a:spLocks noChangeArrowheads="1"/>
          </p:cNvSpPr>
          <p:nvPr/>
        </p:nvSpPr>
        <p:spPr bwMode="auto">
          <a:xfrm>
            <a:off x="1504925" y="3348046"/>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1" name="Rectangle 100"/>
          <p:cNvSpPr>
            <a:spLocks noChangeArrowheads="1"/>
          </p:cNvSpPr>
          <p:nvPr/>
        </p:nvSpPr>
        <p:spPr bwMode="auto">
          <a:xfrm>
            <a:off x="1635100" y="3984643"/>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6" name="角丸四角形吹き出し 35"/>
          <p:cNvSpPr/>
          <p:nvPr/>
        </p:nvSpPr>
        <p:spPr>
          <a:xfrm>
            <a:off x="2433619" y="2921004"/>
            <a:ext cx="1209688" cy="500066"/>
          </a:xfrm>
          <a:prstGeom prst="wedgeRoundRectCallout">
            <a:avLst>
              <a:gd name="adj1" fmla="val -91665"/>
              <a:gd name="adj2" fmla="val 49166"/>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こっちの値は変わらない</a:t>
            </a:r>
            <a:endParaRPr kumimoji="1" lang="ja-JP" altLang="en-US" sz="1200" dirty="0"/>
          </a:p>
        </p:txBody>
      </p:sp>
      <p:sp>
        <p:nvSpPr>
          <p:cNvPr id="25" name="Rectangle 66"/>
          <p:cNvSpPr>
            <a:spLocks noChangeArrowheads="1"/>
          </p:cNvSpPr>
          <p:nvPr/>
        </p:nvSpPr>
        <p:spPr bwMode="auto">
          <a:xfrm>
            <a:off x="2706681" y="1420806"/>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 2, 3}</a:t>
            </a:r>
            <a:endParaRPr lang="en-US" altLang="ja-JP" sz="1200" dirty="0"/>
          </a:p>
        </p:txBody>
      </p:sp>
      <p:sp>
        <p:nvSpPr>
          <p:cNvPr id="29" name="Text Box 69"/>
          <p:cNvSpPr txBox="1">
            <a:spLocks noChangeArrowheads="1"/>
          </p:cNvSpPr>
          <p:nvPr/>
        </p:nvSpPr>
        <p:spPr bwMode="auto">
          <a:xfrm>
            <a:off x="1290611" y="2635252"/>
            <a:ext cx="1954381"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a = new int[]{2, 4, 8};</a:t>
            </a:r>
          </a:p>
        </p:txBody>
      </p:sp>
      <p:sp>
        <p:nvSpPr>
          <p:cNvPr id="32" name="Rectangle 79"/>
          <p:cNvSpPr>
            <a:spLocks noChangeArrowheads="1"/>
          </p:cNvSpPr>
          <p:nvPr/>
        </p:nvSpPr>
        <p:spPr bwMode="auto">
          <a:xfrm>
            <a:off x="2706681" y="3489335"/>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 2, 3}</a:t>
            </a:r>
            <a:endParaRPr lang="en-US" altLang="ja-JP" sz="1200" dirty="0"/>
          </a:p>
        </p:txBody>
      </p:sp>
      <p:sp>
        <p:nvSpPr>
          <p:cNvPr id="35" name="Rectangle 82"/>
          <p:cNvSpPr>
            <a:spLocks noChangeArrowheads="1"/>
          </p:cNvSpPr>
          <p:nvPr/>
        </p:nvSpPr>
        <p:spPr bwMode="auto">
          <a:xfrm>
            <a:off x="2706681" y="3917963"/>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{2, 4, 8}</a:t>
            </a:r>
            <a:endParaRPr lang="en-US" altLang="ja-JP" sz="1200" dirty="0"/>
          </a:p>
        </p:txBody>
      </p:sp>
      <p:cxnSp>
        <p:nvCxnSpPr>
          <p:cNvPr id="39" name="直線矢印コネクタ 38"/>
          <p:cNvCxnSpPr>
            <a:stCxn id="9255" idx="3"/>
            <a:endCxn id="25" idx="1"/>
          </p:cNvCxnSpPr>
          <p:nvPr/>
        </p:nvCxnSpPr>
        <p:spPr>
          <a:xfrm>
            <a:off x="1936725" y="1598608"/>
            <a:ext cx="769956" cy="2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線矢印コネクタ 41"/>
          <p:cNvCxnSpPr>
            <a:stCxn id="30" idx="3"/>
            <a:endCxn id="32" idx="1"/>
          </p:cNvCxnSpPr>
          <p:nvPr/>
        </p:nvCxnSpPr>
        <p:spPr>
          <a:xfrm>
            <a:off x="1936725" y="3455996"/>
            <a:ext cx="769956" cy="2135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直線矢印コネクタ 44"/>
          <p:cNvCxnSpPr>
            <a:stCxn id="31" idx="3"/>
            <a:endCxn id="35" idx="1"/>
          </p:cNvCxnSpPr>
          <p:nvPr/>
        </p:nvCxnSpPr>
        <p:spPr>
          <a:xfrm>
            <a:off x="2066900" y="4092593"/>
            <a:ext cx="639781" cy="55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線矢印コネクタ 49"/>
          <p:cNvCxnSpPr>
            <a:stCxn id="9255" idx="2"/>
            <a:endCxn id="9260" idx="0"/>
          </p:cNvCxnSpPr>
          <p:nvPr/>
        </p:nvCxnSpPr>
        <p:spPr>
          <a:xfrm rot="16200000" flipH="1">
            <a:off x="1571605" y="1855778"/>
            <a:ext cx="438144" cy="1397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線矢印コネクタ 50"/>
          <p:cNvCxnSpPr>
            <a:stCxn id="9260" idx="3"/>
            <a:endCxn id="25" idx="1"/>
          </p:cNvCxnSpPr>
          <p:nvPr/>
        </p:nvCxnSpPr>
        <p:spPr>
          <a:xfrm flipV="1">
            <a:off x="2076429" y="1600988"/>
            <a:ext cx="630252" cy="6516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角丸四角形吹き出し 26"/>
          <p:cNvSpPr/>
          <p:nvPr/>
        </p:nvSpPr>
        <p:spPr>
          <a:xfrm>
            <a:off x="2571736" y="1928802"/>
            <a:ext cx="1058477" cy="436558"/>
          </a:xfrm>
          <a:prstGeom prst="wedgeRoundRectCallout">
            <a:avLst>
              <a:gd name="adj1" fmla="val -125391"/>
              <a:gd name="adj2" fmla="val -5604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a:t>参照情報</a:t>
            </a:r>
            <a:r>
              <a:rPr lang="ja-JP" altLang="en-US" sz="1200" dirty="0" smtClean="0"/>
              <a:t>をコピー</a:t>
            </a:r>
            <a:endParaRPr kumimoji="1" lang="ja-JP" altLang="en-US" sz="1200" dirty="0"/>
          </a:p>
        </p:txBody>
      </p:sp>
      <p:sp>
        <p:nvSpPr>
          <p:cNvPr id="54" name="Rectangle 96"/>
          <p:cNvSpPr>
            <a:spLocks noChangeArrowheads="1"/>
          </p:cNvSpPr>
          <p:nvPr/>
        </p:nvSpPr>
        <p:spPr bwMode="auto">
          <a:xfrm>
            <a:off x="642910" y="1000108"/>
            <a:ext cx="3214710" cy="3571900"/>
          </a:xfrm>
          <a:prstGeom prst="rect">
            <a:avLst/>
          </a:prstGeom>
          <a:noFill/>
          <a:ln w="9525">
            <a:solidFill>
              <a:srgbClr val="C0C0C0"/>
            </a:solidFill>
            <a:miter lim="800000"/>
            <a:headEnd/>
            <a:tailEnd/>
          </a:ln>
          <a:effectLst/>
        </p:spPr>
        <p:txBody>
          <a:bodyPr wrap="none" anchor="ctr"/>
          <a:lstStyle/>
          <a:p>
            <a:endParaRPr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3" name="Rectangle 37"/>
          <p:cNvSpPr>
            <a:spLocks noChangeArrowheads="1"/>
          </p:cNvSpPr>
          <p:nvPr/>
        </p:nvSpPr>
        <p:spPr bwMode="auto">
          <a:xfrm>
            <a:off x="790545" y="1184289"/>
            <a:ext cx="1571636" cy="13795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54" name="Rectangle 38"/>
          <p:cNvSpPr>
            <a:spLocks noChangeArrowheads="1"/>
          </p:cNvSpPr>
          <p:nvPr/>
        </p:nvSpPr>
        <p:spPr bwMode="auto">
          <a:xfrm>
            <a:off x="861983" y="1844676"/>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55" name="Rectangle 39"/>
          <p:cNvSpPr>
            <a:spLocks noChangeArrowheads="1"/>
          </p:cNvSpPr>
          <p:nvPr/>
        </p:nvSpPr>
        <p:spPr bwMode="auto">
          <a:xfrm>
            <a:off x="1504925" y="1490658"/>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57" name="Text Box 41"/>
          <p:cNvSpPr txBox="1">
            <a:spLocks noChangeArrowheads="1"/>
          </p:cNvSpPr>
          <p:nvPr/>
        </p:nvSpPr>
        <p:spPr bwMode="auto">
          <a:xfrm>
            <a:off x="828675" y="1424803"/>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0" name="Rectangle 44"/>
          <p:cNvSpPr>
            <a:spLocks noChangeArrowheads="1"/>
          </p:cNvSpPr>
          <p:nvPr/>
        </p:nvSpPr>
        <p:spPr bwMode="auto">
          <a:xfrm>
            <a:off x="1644629" y="2144702"/>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61" name="Text Box 45"/>
          <p:cNvSpPr txBox="1">
            <a:spLocks noChangeArrowheads="1"/>
          </p:cNvSpPr>
          <p:nvPr/>
        </p:nvSpPr>
        <p:spPr bwMode="auto">
          <a:xfrm>
            <a:off x="928687" y="2074850"/>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4" name="Text Box 48"/>
          <p:cNvSpPr txBox="1">
            <a:spLocks noChangeArrowheads="1"/>
          </p:cNvSpPr>
          <p:nvPr/>
        </p:nvSpPr>
        <p:spPr bwMode="auto">
          <a:xfrm>
            <a:off x="869606" y="18430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65" name="Text Box 49"/>
          <p:cNvSpPr txBox="1">
            <a:spLocks noChangeArrowheads="1"/>
          </p:cNvSpPr>
          <p:nvPr/>
        </p:nvSpPr>
        <p:spPr bwMode="auto">
          <a:xfrm>
            <a:off x="798168" y="11842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84" name="Rectangle 68"/>
          <p:cNvSpPr>
            <a:spLocks noChangeArrowheads="1"/>
          </p:cNvSpPr>
          <p:nvPr/>
        </p:nvSpPr>
        <p:spPr bwMode="auto">
          <a:xfrm>
            <a:off x="790546" y="3063881"/>
            <a:ext cx="1571636" cy="1357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85" name="Rectangle 69"/>
          <p:cNvSpPr>
            <a:spLocks noChangeArrowheads="1"/>
          </p:cNvSpPr>
          <p:nvPr/>
        </p:nvSpPr>
        <p:spPr bwMode="auto">
          <a:xfrm>
            <a:off x="861983" y="3702064"/>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91" name="Text Box 75"/>
          <p:cNvSpPr txBox="1">
            <a:spLocks noChangeArrowheads="1"/>
          </p:cNvSpPr>
          <p:nvPr/>
        </p:nvSpPr>
        <p:spPr bwMode="auto">
          <a:xfrm>
            <a:off x="869606" y="3700477"/>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92" name="Text Box 76"/>
          <p:cNvSpPr txBox="1">
            <a:spLocks noChangeArrowheads="1"/>
          </p:cNvSpPr>
          <p:nvPr/>
        </p:nvSpPr>
        <p:spPr bwMode="auto">
          <a:xfrm>
            <a:off x="798168" y="3063880"/>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94" name="AutoShape 78"/>
          <p:cNvSpPr>
            <a:spLocks noChangeArrowheads="1"/>
          </p:cNvSpPr>
          <p:nvPr/>
        </p:nvSpPr>
        <p:spPr bwMode="auto">
          <a:xfrm>
            <a:off x="1012825" y="2635252"/>
            <a:ext cx="288925" cy="350847"/>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vert="eaVert" wrap="none" anchor="ctr"/>
          <a:lstStyle/>
          <a:p>
            <a:endParaRPr lang="ja-JP" altLang="en-US" sz="1200" dirty="0"/>
          </a:p>
        </p:txBody>
      </p:sp>
      <p:sp>
        <p:nvSpPr>
          <p:cNvPr id="9315" name="Text Box 99"/>
          <p:cNvSpPr txBox="1">
            <a:spLocks noChangeArrowheads="1"/>
          </p:cNvSpPr>
          <p:nvPr/>
        </p:nvSpPr>
        <p:spPr bwMode="auto">
          <a:xfrm>
            <a:off x="828675" y="3286947"/>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317" name="Text Box 101"/>
          <p:cNvSpPr txBox="1">
            <a:spLocks noChangeArrowheads="1"/>
          </p:cNvSpPr>
          <p:nvPr/>
        </p:nvSpPr>
        <p:spPr bwMode="auto">
          <a:xfrm>
            <a:off x="928687" y="3914791"/>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30" name="Rectangle 98"/>
          <p:cNvSpPr>
            <a:spLocks noChangeArrowheads="1"/>
          </p:cNvSpPr>
          <p:nvPr/>
        </p:nvSpPr>
        <p:spPr bwMode="auto">
          <a:xfrm>
            <a:off x="1504925" y="3348046"/>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1" name="Rectangle 100"/>
          <p:cNvSpPr>
            <a:spLocks noChangeArrowheads="1"/>
          </p:cNvSpPr>
          <p:nvPr/>
        </p:nvSpPr>
        <p:spPr bwMode="auto">
          <a:xfrm>
            <a:off x="1635100" y="3984643"/>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25" name="Rectangle 66"/>
          <p:cNvSpPr>
            <a:spLocks noChangeArrowheads="1"/>
          </p:cNvSpPr>
          <p:nvPr/>
        </p:nvSpPr>
        <p:spPr bwMode="auto">
          <a:xfrm>
            <a:off x="2706681" y="1420806"/>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 2, 3}</a:t>
            </a:r>
            <a:endParaRPr lang="en-US" altLang="ja-JP" sz="1200" dirty="0"/>
          </a:p>
        </p:txBody>
      </p:sp>
      <p:sp>
        <p:nvSpPr>
          <p:cNvPr id="29" name="Text Box 69"/>
          <p:cNvSpPr txBox="1">
            <a:spLocks noChangeArrowheads="1"/>
          </p:cNvSpPr>
          <p:nvPr/>
        </p:nvSpPr>
        <p:spPr bwMode="auto">
          <a:xfrm>
            <a:off x="1290611" y="2635252"/>
            <a:ext cx="877163"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a[0] = 5;</a:t>
            </a:r>
            <a:endParaRPr lang="en-US" altLang="ja-JP" sz="1200" dirty="0">
              <a:latin typeface="ＭＳ ゴシック" pitchFamily="49" charset="-128"/>
              <a:ea typeface="ＭＳ ゴシック" pitchFamily="49" charset="-128"/>
            </a:endParaRPr>
          </a:p>
        </p:txBody>
      </p:sp>
      <p:sp>
        <p:nvSpPr>
          <p:cNvPr id="32" name="Rectangle 79"/>
          <p:cNvSpPr>
            <a:spLocks noChangeArrowheads="1"/>
          </p:cNvSpPr>
          <p:nvPr/>
        </p:nvSpPr>
        <p:spPr bwMode="auto">
          <a:xfrm>
            <a:off x="2706681" y="3489335"/>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smtClean="0">
                <a:latin typeface="ＭＳ ゴシック" pitchFamily="49" charset="-128"/>
                <a:ea typeface="ＭＳ ゴシック" pitchFamily="49" charset="-128"/>
              </a:rPr>
              <a:t>{</a:t>
            </a:r>
            <a:r>
              <a:rPr lang="en-US" altLang="ja-JP" sz="1200" b="1" dirty="0" smtClean="0">
                <a:solidFill>
                  <a:srgbClr val="C00000"/>
                </a:solidFill>
                <a:latin typeface="ＭＳ ゴシック" pitchFamily="49" charset="-128"/>
                <a:ea typeface="ＭＳ ゴシック" pitchFamily="49" charset="-128"/>
              </a:rPr>
              <a:t>5</a:t>
            </a:r>
            <a:r>
              <a:rPr lang="en-US" altLang="ja-JP" sz="1200" dirty="0" smtClean="0">
                <a:latin typeface="ＭＳ ゴシック" pitchFamily="49" charset="-128"/>
                <a:ea typeface="ＭＳ ゴシック" pitchFamily="49" charset="-128"/>
              </a:rPr>
              <a:t>, 2, </a:t>
            </a:r>
            <a:r>
              <a:rPr lang="en-US" altLang="ja-JP" sz="1200" dirty="0">
                <a:latin typeface="ＭＳ ゴシック" pitchFamily="49" charset="-128"/>
                <a:ea typeface="ＭＳ ゴシック" pitchFamily="49" charset="-128"/>
              </a:rPr>
              <a:t>3}</a:t>
            </a:r>
            <a:endParaRPr lang="en-US" altLang="ja-JP" sz="1200" dirty="0"/>
          </a:p>
        </p:txBody>
      </p:sp>
      <p:cxnSp>
        <p:nvCxnSpPr>
          <p:cNvPr id="39" name="直線矢印コネクタ 38"/>
          <p:cNvCxnSpPr>
            <a:stCxn id="9255" idx="3"/>
            <a:endCxn id="25" idx="1"/>
          </p:cNvCxnSpPr>
          <p:nvPr/>
        </p:nvCxnSpPr>
        <p:spPr>
          <a:xfrm>
            <a:off x="1936725" y="1598608"/>
            <a:ext cx="769956" cy="2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線矢印コネクタ 41"/>
          <p:cNvCxnSpPr>
            <a:stCxn id="30" idx="3"/>
            <a:endCxn id="32" idx="1"/>
          </p:cNvCxnSpPr>
          <p:nvPr/>
        </p:nvCxnSpPr>
        <p:spPr>
          <a:xfrm>
            <a:off x="1936725" y="3455996"/>
            <a:ext cx="769956" cy="2135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直線矢印コネクタ 44"/>
          <p:cNvCxnSpPr>
            <a:stCxn id="31" idx="3"/>
            <a:endCxn id="32" idx="1"/>
          </p:cNvCxnSpPr>
          <p:nvPr/>
        </p:nvCxnSpPr>
        <p:spPr>
          <a:xfrm flipV="1">
            <a:off x="2066900" y="3669517"/>
            <a:ext cx="639781" cy="4230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線矢印コネクタ 49"/>
          <p:cNvCxnSpPr>
            <a:stCxn id="9255" idx="2"/>
            <a:endCxn id="9260" idx="0"/>
          </p:cNvCxnSpPr>
          <p:nvPr/>
        </p:nvCxnSpPr>
        <p:spPr>
          <a:xfrm rot="16200000" flipH="1">
            <a:off x="1571605" y="1855778"/>
            <a:ext cx="438144" cy="1397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9260" idx="3"/>
            <a:endCxn id="25" idx="1"/>
          </p:cNvCxnSpPr>
          <p:nvPr/>
        </p:nvCxnSpPr>
        <p:spPr>
          <a:xfrm flipV="1">
            <a:off x="2076429" y="1600988"/>
            <a:ext cx="630252" cy="6516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6" name="角丸四角形吹き出し 35"/>
          <p:cNvSpPr/>
          <p:nvPr/>
        </p:nvSpPr>
        <p:spPr>
          <a:xfrm>
            <a:off x="2428860" y="2857496"/>
            <a:ext cx="995373" cy="500066"/>
          </a:xfrm>
          <a:prstGeom prst="wedgeRoundRectCallout">
            <a:avLst>
              <a:gd name="adj1" fmla="val -757"/>
              <a:gd name="adj2" fmla="val 87261"/>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a:t>参照先</a:t>
            </a:r>
            <a:r>
              <a:rPr lang="ja-JP" altLang="en-US" sz="1200" dirty="0" smtClean="0"/>
              <a:t>が</a:t>
            </a:r>
            <a:endParaRPr lang="en-US" altLang="ja-JP" sz="1200" dirty="0" smtClean="0"/>
          </a:p>
          <a:p>
            <a:pPr algn="ctr"/>
            <a:r>
              <a:rPr lang="ja-JP" altLang="en-US" sz="1200" dirty="0" smtClean="0"/>
              <a:t>書き換わる</a:t>
            </a:r>
            <a:endParaRPr kumimoji="1" lang="ja-JP" altLang="en-US" sz="1200" dirty="0"/>
          </a:p>
        </p:txBody>
      </p:sp>
      <p:sp>
        <p:nvSpPr>
          <p:cNvPr id="40" name="角丸四角形吹き出し 39"/>
          <p:cNvSpPr/>
          <p:nvPr/>
        </p:nvSpPr>
        <p:spPr>
          <a:xfrm>
            <a:off x="2571736" y="1928802"/>
            <a:ext cx="1000132" cy="436558"/>
          </a:xfrm>
          <a:prstGeom prst="wedgeRoundRectCallout">
            <a:avLst>
              <a:gd name="adj1" fmla="val -125391"/>
              <a:gd name="adj2" fmla="val -5604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a:t>参照情報</a:t>
            </a:r>
            <a:r>
              <a:rPr lang="ja-JP" altLang="en-US" sz="1200" dirty="0" smtClean="0"/>
              <a:t>をコピー</a:t>
            </a:r>
            <a:endParaRPr kumimoji="1" lang="ja-JP" altLang="en-US" sz="1200" dirty="0"/>
          </a:p>
        </p:txBody>
      </p:sp>
      <p:sp>
        <p:nvSpPr>
          <p:cNvPr id="41" name="Rectangle 96"/>
          <p:cNvSpPr>
            <a:spLocks noChangeArrowheads="1"/>
          </p:cNvSpPr>
          <p:nvPr/>
        </p:nvSpPr>
        <p:spPr bwMode="auto">
          <a:xfrm>
            <a:off x="642910" y="1000108"/>
            <a:ext cx="3214710" cy="3571900"/>
          </a:xfrm>
          <a:prstGeom prst="rect">
            <a:avLst/>
          </a:prstGeom>
          <a:noFill/>
          <a:ln w="9525">
            <a:solidFill>
              <a:srgbClr val="C0C0C0"/>
            </a:solidFill>
            <a:miter lim="800000"/>
            <a:headEnd/>
            <a:tailEnd/>
          </a:ln>
          <a:effectLst/>
        </p:spPr>
        <p:txBody>
          <a:bodyPr wrap="none" anchor="ctr"/>
          <a:lstStyle/>
          <a:p>
            <a:endParaRPr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3" name="Rectangle 37"/>
          <p:cNvSpPr>
            <a:spLocks noChangeArrowheads="1"/>
          </p:cNvSpPr>
          <p:nvPr/>
        </p:nvSpPr>
        <p:spPr bwMode="auto">
          <a:xfrm>
            <a:off x="790545" y="1184289"/>
            <a:ext cx="1571636" cy="13795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54" name="Rectangle 38"/>
          <p:cNvSpPr>
            <a:spLocks noChangeArrowheads="1"/>
          </p:cNvSpPr>
          <p:nvPr/>
        </p:nvSpPr>
        <p:spPr bwMode="auto">
          <a:xfrm>
            <a:off x="861983" y="1844676"/>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55" name="Rectangle 39"/>
          <p:cNvSpPr>
            <a:spLocks noChangeArrowheads="1"/>
          </p:cNvSpPr>
          <p:nvPr/>
        </p:nvSpPr>
        <p:spPr bwMode="auto">
          <a:xfrm>
            <a:off x="1504925" y="1490658"/>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100</a:t>
            </a:r>
          </a:p>
        </p:txBody>
      </p:sp>
      <p:sp>
        <p:nvSpPr>
          <p:cNvPr id="9257" name="Text Box 41"/>
          <p:cNvSpPr txBox="1">
            <a:spLocks noChangeArrowheads="1"/>
          </p:cNvSpPr>
          <p:nvPr/>
        </p:nvSpPr>
        <p:spPr bwMode="auto">
          <a:xfrm>
            <a:off x="828675" y="1424803"/>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0" name="Rectangle 44"/>
          <p:cNvSpPr>
            <a:spLocks noChangeArrowheads="1"/>
          </p:cNvSpPr>
          <p:nvPr/>
        </p:nvSpPr>
        <p:spPr bwMode="auto">
          <a:xfrm>
            <a:off x="1644629" y="2144702"/>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61" name="Text Box 45"/>
          <p:cNvSpPr txBox="1">
            <a:spLocks noChangeArrowheads="1"/>
          </p:cNvSpPr>
          <p:nvPr/>
        </p:nvSpPr>
        <p:spPr bwMode="auto">
          <a:xfrm>
            <a:off x="928687" y="2074850"/>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264" name="Text Box 48"/>
          <p:cNvSpPr txBox="1">
            <a:spLocks noChangeArrowheads="1"/>
          </p:cNvSpPr>
          <p:nvPr/>
        </p:nvSpPr>
        <p:spPr bwMode="auto">
          <a:xfrm>
            <a:off x="869606" y="18430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65" name="Text Box 49"/>
          <p:cNvSpPr txBox="1">
            <a:spLocks noChangeArrowheads="1"/>
          </p:cNvSpPr>
          <p:nvPr/>
        </p:nvSpPr>
        <p:spPr bwMode="auto">
          <a:xfrm>
            <a:off x="798168" y="11842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83" name="Text Box 67"/>
          <p:cNvSpPr txBox="1">
            <a:spLocks noChangeArrowheads="1"/>
          </p:cNvSpPr>
          <p:nvPr/>
        </p:nvSpPr>
        <p:spPr bwMode="auto">
          <a:xfrm>
            <a:off x="1301750" y="2644005"/>
            <a:ext cx="723275"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a = 10;</a:t>
            </a:r>
          </a:p>
        </p:txBody>
      </p:sp>
      <p:sp>
        <p:nvSpPr>
          <p:cNvPr id="9284" name="Rectangle 68"/>
          <p:cNvSpPr>
            <a:spLocks noChangeArrowheads="1"/>
          </p:cNvSpPr>
          <p:nvPr/>
        </p:nvSpPr>
        <p:spPr bwMode="auto">
          <a:xfrm>
            <a:off x="790546" y="3063881"/>
            <a:ext cx="1571636" cy="1357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85" name="Rectangle 69"/>
          <p:cNvSpPr>
            <a:spLocks noChangeArrowheads="1"/>
          </p:cNvSpPr>
          <p:nvPr/>
        </p:nvSpPr>
        <p:spPr bwMode="auto">
          <a:xfrm>
            <a:off x="861983" y="3702064"/>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91" name="Text Box 75"/>
          <p:cNvSpPr txBox="1">
            <a:spLocks noChangeArrowheads="1"/>
          </p:cNvSpPr>
          <p:nvPr/>
        </p:nvSpPr>
        <p:spPr bwMode="auto">
          <a:xfrm>
            <a:off x="869606" y="3700477"/>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92" name="Text Box 76"/>
          <p:cNvSpPr txBox="1">
            <a:spLocks noChangeArrowheads="1"/>
          </p:cNvSpPr>
          <p:nvPr/>
        </p:nvSpPr>
        <p:spPr bwMode="auto">
          <a:xfrm>
            <a:off x="798168" y="3063880"/>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94" name="AutoShape 78"/>
          <p:cNvSpPr>
            <a:spLocks noChangeArrowheads="1"/>
          </p:cNvSpPr>
          <p:nvPr/>
        </p:nvSpPr>
        <p:spPr bwMode="auto">
          <a:xfrm>
            <a:off x="1012825" y="2635252"/>
            <a:ext cx="288925" cy="350847"/>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vert="eaVert" wrap="none" anchor="ctr"/>
          <a:lstStyle/>
          <a:p>
            <a:endParaRPr lang="ja-JP" altLang="en-US" sz="1200" dirty="0"/>
          </a:p>
        </p:txBody>
      </p:sp>
      <p:sp>
        <p:nvSpPr>
          <p:cNvPr id="9315" name="Text Box 99"/>
          <p:cNvSpPr txBox="1">
            <a:spLocks noChangeArrowheads="1"/>
          </p:cNvSpPr>
          <p:nvPr/>
        </p:nvSpPr>
        <p:spPr bwMode="auto">
          <a:xfrm>
            <a:off x="828675" y="3286947"/>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9317" name="Text Box 101"/>
          <p:cNvSpPr txBox="1">
            <a:spLocks noChangeArrowheads="1"/>
          </p:cNvSpPr>
          <p:nvPr/>
        </p:nvSpPr>
        <p:spPr bwMode="auto">
          <a:xfrm>
            <a:off x="928687" y="3914791"/>
            <a:ext cx="569387"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int a</a:t>
            </a:r>
          </a:p>
        </p:txBody>
      </p:sp>
      <p:sp>
        <p:nvSpPr>
          <p:cNvPr id="27" name="角丸四角形吹き出し 26"/>
          <p:cNvSpPr/>
          <p:nvPr/>
        </p:nvSpPr>
        <p:spPr>
          <a:xfrm>
            <a:off x="2428860" y="1857364"/>
            <a:ext cx="1143008" cy="357190"/>
          </a:xfrm>
          <a:prstGeom prst="wedgeRoundRectCallout">
            <a:avLst>
              <a:gd name="adj1" fmla="val -98333"/>
              <a:gd name="adj2" fmla="val -22832"/>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smtClean="0"/>
              <a:t>値を参照する</a:t>
            </a:r>
            <a:endParaRPr kumimoji="1" lang="ja-JP" altLang="en-US" sz="1200" dirty="0"/>
          </a:p>
        </p:txBody>
      </p:sp>
      <p:sp>
        <p:nvSpPr>
          <p:cNvPr id="30" name="Rectangle 98"/>
          <p:cNvSpPr>
            <a:spLocks noChangeArrowheads="1"/>
          </p:cNvSpPr>
          <p:nvPr/>
        </p:nvSpPr>
        <p:spPr bwMode="auto">
          <a:xfrm>
            <a:off x="1504925" y="3348046"/>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ja-JP" sz="1200" dirty="0" smtClean="0">
                <a:latin typeface="ＭＳ ゴシック" pitchFamily="49" charset="-128"/>
                <a:ea typeface="ＭＳ ゴシック" pitchFamily="49" charset="-128"/>
              </a:rPr>
              <a:t>10</a:t>
            </a:r>
            <a:endParaRPr lang="en-US" altLang="ja-JP" sz="1200" dirty="0">
              <a:latin typeface="ＭＳ ゴシック" pitchFamily="49" charset="-128"/>
              <a:ea typeface="ＭＳ ゴシック" pitchFamily="49" charset="-128"/>
            </a:endParaRPr>
          </a:p>
        </p:txBody>
      </p:sp>
      <p:sp>
        <p:nvSpPr>
          <p:cNvPr id="31" name="Rectangle 100"/>
          <p:cNvSpPr>
            <a:spLocks noChangeArrowheads="1"/>
          </p:cNvSpPr>
          <p:nvPr/>
        </p:nvSpPr>
        <p:spPr bwMode="auto">
          <a:xfrm>
            <a:off x="1635100" y="3984643"/>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6" name="角丸四角形吹き出し 35"/>
          <p:cNvSpPr/>
          <p:nvPr/>
        </p:nvSpPr>
        <p:spPr>
          <a:xfrm>
            <a:off x="2428860" y="3286124"/>
            <a:ext cx="1143008" cy="500066"/>
          </a:xfrm>
          <a:prstGeom prst="wedgeRoundRectCallout">
            <a:avLst>
              <a:gd name="adj1" fmla="val -89165"/>
              <a:gd name="adj2" fmla="val -1178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こっちの値が変わる</a:t>
            </a:r>
            <a:endParaRPr kumimoji="1" lang="ja-JP" altLang="en-US" sz="1200" dirty="0"/>
          </a:p>
        </p:txBody>
      </p:sp>
      <p:cxnSp>
        <p:nvCxnSpPr>
          <p:cNvPr id="40" name="直線矢印コネクタ 39"/>
          <p:cNvCxnSpPr>
            <a:stCxn id="9260" idx="0"/>
            <a:endCxn id="9255" idx="2"/>
          </p:cNvCxnSpPr>
          <p:nvPr/>
        </p:nvCxnSpPr>
        <p:spPr>
          <a:xfrm rot="16200000" flipV="1">
            <a:off x="1571605" y="1855778"/>
            <a:ext cx="438144" cy="1397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直線矢印コネクタ 25"/>
          <p:cNvCxnSpPr>
            <a:stCxn id="31" idx="0"/>
            <a:endCxn id="30" idx="2"/>
          </p:cNvCxnSpPr>
          <p:nvPr/>
        </p:nvCxnSpPr>
        <p:spPr>
          <a:xfrm rot="16200000" flipV="1">
            <a:off x="1575565" y="3709207"/>
            <a:ext cx="420697" cy="130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Rectangle 96"/>
          <p:cNvSpPr>
            <a:spLocks noChangeArrowheads="1"/>
          </p:cNvSpPr>
          <p:nvPr/>
        </p:nvSpPr>
        <p:spPr bwMode="auto">
          <a:xfrm>
            <a:off x="642910" y="1000108"/>
            <a:ext cx="3214710" cy="3571900"/>
          </a:xfrm>
          <a:prstGeom prst="rect">
            <a:avLst/>
          </a:prstGeom>
          <a:noFill/>
          <a:ln w="9525">
            <a:solidFill>
              <a:srgbClr val="C0C0C0"/>
            </a:solidFill>
            <a:miter lim="800000"/>
            <a:headEnd/>
            <a:tailEnd/>
          </a:ln>
          <a:effectLst/>
        </p:spPr>
        <p:txBody>
          <a:bodyPr wrap="none" anchor="ctr"/>
          <a:lstStyle/>
          <a:p>
            <a:endParaRPr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3" name="Rectangle 37"/>
          <p:cNvSpPr>
            <a:spLocks noChangeArrowheads="1"/>
          </p:cNvSpPr>
          <p:nvPr/>
        </p:nvSpPr>
        <p:spPr bwMode="auto">
          <a:xfrm>
            <a:off x="790545" y="1184289"/>
            <a:ext cx="1571636" cy="13795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54" name="Rectangle 38"/>
          <p:cNvSpPr>
            <a:spLocks noChangeArrowheads="1"/>
          </p:cNvSpPr>
          <p:nvPr/>
        </p:nvSpPr>
        <p:spPr bwMode="auto">
          <a:xfrm>
            <a:off x="861983" y="1844676"/>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55" name="Rectangle 39"/>
          <p:cNvSpPr>
            <a:spLocks noChangeArrowheads="1"/>
          </p:cNvSpPr>
          <p:nvPr/>
        </p:nvSpPr>
        <p:spPr bwMode="auto">
          <a:xfrm>
            <a:off x="1504925" y="1490658"/>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57" name="Text Box 41"/>
          <p:cNvSpPr txBox="1">
            <a:spLocks noChangeArrowheads="1"/>
          </p:cNvSpPr>
          <p:nvPr/>
        </p:nvSpPr>
        <p:spPr bwMode="auto">
          <a:xfrm>
            <a:off x="828675" y="1424803"/>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260" name="Rectangle 44"/>
          <p:cNvSpPr>
            <a:spLocks noChangeArrowheads="1"/>
          </p:cNvSpPr>
          <p:nvPr/>
        </p:nvSpPr>
        <p:spPr bwMode="auto">
          <a:xfrm>
            <a:off x="1644629" y="2144702"/>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9261" name="Text Box 45"/>
          <p:cNvSpPr txBox="1">
            <a:spLocks noChangeArrowheads="1"/>
          </p:cNvSpPr>
          <p:nvPr/>
        </p:nvSpPr>
        <p:spPr bwMode="auto">
          <a:xfrm>
            <a:off x="928687" y="2074850"/>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264" name="Text Box 48"/>
          <p:cNvSpPr txBox="1">
            <a:spLocks noChangeArrowheads="1"/>
          </p:cNvSpPr>
          <p:nvPr/>
        </p:nvSpPr>
        <p:spPr bwMode="auto">
          <a:xfrm>
            <a:off x="869606" y="18430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65" name="Text Box 49"/>
          <p:cNvSpPr txBox="1">
            <a:spLocks noChangeArrowheads="1"/>
          </p:cNvSpPr>
          <p:nvPr/>
        </p:nvSpPr>
        <p:spPr bwMode="auto">
          <a:xfrm>
            <a:off x="798168" y="1184289"/>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84" name="Rectangle 68"/>
          <p:cNvSpPr>
            <a:spLocks noChangeArrowheads="1"/>
          </p:cNvSpPr>
          <p:nvPr/>
        </p:nvSpPr>
        <p:spPr bwMode="auto">
          <a:xfrm>
            <a:off x="790546" y="3063881"/>
            <a:ext cx="1571636" cy="1357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endParaRPr lang="ja-JP" altLang="ja-JP" dirty="0"/>
          </a:p>
        </p:txBody>
      </p:sp>
      <p:sp>
        <p:nvSpPr>
          <p:cNvPr id="9285" name="Rectangle 69"/>
          <p:cNvSpPr>
            <a:spLocks noChangeArrowheads="1"/>
          </p:cNvSpPr>
          <p:nvPr/>
        </p:nvSpPr>
        <p:spPr bwMode="auto">
          <a:xfrm>
            <a:off x="861983" y="3702064"/>
            <a:ext cx="1428760" cy="647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200" dirty="0"/>
          </a:p>
        </p:txBody>
      </p:sp>
      <p:sp>
        <p:nvSpPr>
          <p:cNvPr id="9291" name="Text Box 75"/>
          <p:cNvSpPr txBox="1">
            <a:spLocks noChangeArrowheads="1"/>
          </p:cNvSpPr>
          <p:nvPr/>
        </p:nvSpPr>
        <p:spPr bwMode="auto">
          <a:xfrm>
            <a:off x="869606" y="3700477"/>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Test</a:t>
            </a:r>
          </a:p>
        </p:txBody>
      </p:sp>
      <p:sp>
        <p:nvSpPr>
          <p:cNvPr id="9292" name="Text Box 76"/>
          <p:cNvSpPr txBox="1">
            <a:spLocks noChangeArrowheads="1"/>
          </p:cNvSpPr>
          <p:nvPr/>
        </p:nvSpPr>
        <p:spPr bwMode="auto">
          <a:xfrm>
            <a:off x="798168" y="3063880"/>
            <a:ext cx="492443"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Main</a:t>
            </a:r>
          </a:p>
        </p:txBody>
      </p:sp>
      <p:sp>
        <p:nvSpPr>
          <p:cNvPr id="9294" name="AutoShape 78"/>
          <p:cNvSpPr>
            <a:spLocks noChangeArrowheads="1"/>
          </p:cNvSpPr>
          <p:nvPr/>
        </p:nvSpPr>
        <p:spPr bwMode="auto">
          <a:xfrm>
            <a:off x="1012825" y="2635252"/>
            <a:ext cx="288925" cy="350847"/>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vert="eaVert" wrap="none" anchor="ctr"/>
          <a:lstStyle/>
          <a:p>
            <a:endParaRPr lang="ja-JP" altLang="en-US" sz="1200" dirty="0"/>
          </a:p>
        </p:txBody>
      </p:sp>
      <p:sp>
        <p:nvSpPr>
          <p:cNvPr id="9315" name="Text Box 99"/>
          <p:cNvSpPr txBox="1">
            <a:spLocks noChangeArrowheads="1"/>
          </p:cNvSpPr>
          <p:nvPr/>
        </p:nvSpPr>
        <p:spPr bwMode="auto">
          <a:xfrm>
            <a:off x="828675" y="3286947"/>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9317" name="Text Box 101"/>
          <p:cNvSpPr txBox="1">
            <a:spLocks noChangeArrowheads="1"/>
          </p:cNvSpPr>
          <p:nvPr/>
        </p:nvSpPr>
        <p:spPr bwMode="auto">
          <a:xfrm>
            <a:off x="928687" y="3914791"/>
            <a:ext cx="723275" cy="276999"/>
          </a:xfrm>
          <a:prstGeom prst="rect">
            <a:avLst/>
          </a:prstGeom>
          <a:noFill/>
          <a:ln w="9525">
            <a:noFill/>
            <a:miter lim="800000"/>
            <a:headEnd/>
            <a:tailEnd/>
          </a:ln>
          <a:effectLst/>
        </p:spPr>
        <p:txBody>
          <a:bodyPr wrap="none">
            <a:spAutoFit/>
          </a:bodyPr>
          <a:lstStyle/>
          <a:p>
            <a:r>
              <a:rPr lang="en-US" altLang="ja-JP" sz="1200" dirty="0" smtClean="0">
                <a:latin typeface="ＭＳ ゴシック" pitchFamily="49" charset="-128"/>
                <a:ea typeface="ＭＳ ゴシック" pitchFamily="49" charset="-128"/>
              </a:rPr>
              <a:t>int[] </a:t>
            </a:r>
            <a:r>
              <a:rPr lang="en-US" altLang="ja-JP" sz="1200" dirty="0">
                <a:latin typeface="ＭＳ ゴシック" pitchFamily="49" charset="-128"/>
                <a:ea typeface="ＭＳ ゴシック" pitchFamily="49" charset="-128"/>
              </a:rPr>
              <a:t>a</a:t>
            </a:r>
          </a:p>
        </p:txBody>
      </p:sp>
      <p:sp>
        <p:nvSpPr>
          <p:cNvPr id="30" name="Rectangle 98"/>
          <p:cNvSpPr>
            <a:spLocks noChangeArrowheads="1"/>
          </p:cNvSpPr>
          <p:nvPr/>
        </p:nvSpPr>
        <p:spPr bwMode="auto">
          <a:xfrm>
            <a:off x="1504925" y="3348046"/>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1" name="Rectangle 100"/>
          <p:cNvSpPr>
            <a:spLocks noChangeArrowheads="1"/>
          </p:cNvSpPr>
          <p:nvPr/>
        </p:nvSpPr>
        <p:spPr bwMode="auto">
          <a:xfrm>
            <a:off x="1635100" y="3984643"/>
            <a:ext cx="431800" cy="2159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altLang="ja-JP" sz="1200" dirty="0">
              <a:latin typeface="ＭＳ ゴシック" pitchFamily="49" charset="-128"/>
              <a:ea typeface="ＭＳ ゴシック" pitchFamily="49" charset="-128"/>
            </a:endParaRPr>
          </a:p>
        </p:txBody>
      </p:sp>
      <p:sp>
        <p:nvSpPr>
          <p:cNvPr id="36" name="角丸四角形吹き出し 35"/>
          <p:cNvSpPr/>
          <p:nvPr/>
        </p:nvSpPr>
        <p:spPr>
          <a:xfrm>
            <a:off x="2433619" y="2921004"/>
            <a:ext cx="1143008" cy="500066"/>
          </a:xfrm>
          <a:prstGeom prst="wedgeRoundRectCallout">
            <a:avLst>
              <a:gd name="adj1" fmla="val -83332"/>
              <a:gd name="adj2" fmla="val 64404"/>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参照情報が書き換わる</a:t>
            </a:r>
            <a:endParaRPr kumimoji="1" lang="ja-JP" altLang="en-US" sz="1200" dirty="0"/>
          </a:p>
        </p:txBody>
      </p:sp>
      <p:sp>
        <p:nvSpPr>
          <p:cNvPr id="25" name="Rectangle 66"/>
          <p:cNvSpPr>
            <a:spLocks noChangeArrowheads="1"/>
          </p:cNvSpPr>
          <p:nvPr/>
        </p:nvSpPr>
        <p:spPr bwMode="auto">
          <a:xfrm>
            <a:off x="2706681" y="1420806"/>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 2, 3}</a:t>
            </a:r>
            <a:endParaRPr lang="en-US" altLang="ja-JP" sz="1200" dirty="0"/>
          </a:p>
        </p:txBody>
      </p:sp>
      <p:sp>
        <p:nvSpPr>
          <p:cNvPr id="29" name="Text Box 69"/>
          <p:cNvSpPr txBox="1">
            <a:spLocks noChangeArrowheads="1"/>
          </p:cNvSpPr>
          <p:nvPr/>
        </p:nvSpPr>
        <p:spPr bwMode="auto">
          <a:xfrm>
            <a:off x="1290611" y="2635252"/>
            <a:ext cx="1954381" cy="276999"/>
          </a:xfrm>
          <a:prstGeom prst="rect">
            <a:avLst/>
          </a:prstGeom>
          <a:noFill/>
          <a:ln w="9525">
            <a:noFill/>
            <a:miter lim="800000"/>
            <a:headEnd/>
            <a:tailEnd/>
          </a:ln>
          <a:effectLst/>
        </p:spPr>
        <p:txBody>
          <a:bodyPr wrap="none">
            <a:spAutoFit/>
          </a:bodyPr>
          <a:lstStyle/>
          <a:p>
            <a:r>
              <a:rPr lang="en-US" altLang="ja-JP" sz="1200" dirty="0">
                <a:latin typeface="ＭＳ ゴシック" pitchFamily="49" charset="-128"/>
                <a:ea typeface="ＭＳ ゴシック" pitchFamily="49" charset="-128"/>
              </a:rPr>
              <a:t>a = new int[]{2, 4, 8};</a:t>
            </a:r>
          </a:p>
        </p:txBody>
      </p:sp>
      <p:sp>
        <p:nvSpPr>
          <p:cNvPr id="32" name="Rectangle 79"/>
          <p:cNvSpPr>
            <a:spLocks noChangeArrowheads="1"/>
          </p:cNvSpPr>
          <p:nvPr/>
        </p:nvSpPr>
        <p:spPr bwMode="auto">
          <a:xfrm>
            <a:off x="2706681" y="3489335"/>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{1, 2, 3}</a:t>
            </a:r>
            <a:endParaRPr lang="en-US" altLang="ja-JP" sz="1200" dirty="0"/>
          </a:p>
        </p:txBody>
      </p:sp>
      <p:sp>
        <p:nvSpPr>
          <p:cNvPr id="35" name="Rectangle 82"/>
          <p:cNvSpPr>
            <a:spLocks noChangeArrowheads="1"/>
          </p:cNvSpPr>
          <p:nvPr/>
        </p:nvSpPr>
        <p:spPr bwMode="auto">
          <a:xfrm>
            <a:off x="2706681" y="3917963"/>
            <a:ext cx="10080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ja-JP" sz="1200" dirty="0">
                <a:latin typeface="ＭＳ ゴシック" pitchFamily="49" charset="-128"/>
                <a:ea typeface="ＭＳ ゴシック" pitchFamily="49" charset="-128"/>
              </a:rPr>
              <a:t>{2, 4, 8}</a:t>
            </a:r>
            <a:endParaRPr lang="en-US" altLang="ja-JP" sz="1200" dirty="0"/>
          </a:p>
        </p:txBody>
      </p:sp>
      <p:cxnSp>
        <p:nvCxnSpPr>
          <p:cNvPr id="39" name="直線矢印コネクタ 38"/>
          <p:cNvCxnSpPr>
            <a:stCxn id="9255" idx="3"/>
            <a:endCxn id="25" idx="1"/>
          </p:cNvCxnSpPr>
          <p:nvPr/>
        </p:nvCxnSpPr>
        <p:spPr>
          <a:xfrm>
            <a:off x="1936725" y="1598608"/>
            <a:ext cx="769956" cy="2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線矢印コネクタ 41"/>
          <p:cNvCxnSpPr>
            <a:stCxn id="30" idx="3"/>
            <a:endCxn id="35" idx="1"/>
          </p:cNvCxnSpPr>
          <p:nvPr/>
        </p:nvCxnSpPr>
        <p:spPr>
          <a:xfrm>
            <a:off x="1936725" y="3455996"/>
            <a:ext cx="769956" cy="6421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直線矢印コネクタ 44"/>
          <p:cNvCxnSpPr>
            <a:stCxn id="31" idx="0"/>
            <a:endCxn id="30" idx="2"/>
          </p:cNvCxnSpPr>
          <p:nvPr/>
        </p:nvCxnSpPr>
        <p:spPr>
          <a:xfrm rot="16200000" flipV="1">
            <a:off x="1575565" y="3709207"/>
            <a:ext cx="420697" cy="130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Rectangle 96"/>
          <p:cNvSpPr>
            <a:spLocks noChangeArrowheads="1"/>
          </p:cNvSpPr>
          <p:nvPr/>
        </p:nvSpPr>
        <p:spPr bwMode="auto">
          <a:xfrm>
            <a:off x="642910" y="1000108"/>
            <a:ext cx="3214710" cy="3571900"/>
          </a:xfrm>
          <a:prstGeom prst="rect">
            <a:avLst/>
          </a:prstGeom>
          <a:noFill/>
          <a:ln w="9525">
            <a:solidFill>
              <a:srgbClr val="C0C0C0"/>
            </a:solidFill>
            <a:miter lim="800000"/>
            <a:headEnd/>
            <a:tailEnd/>
          </a:ln>
          <a:effectLst/>
        </p:spPr>
        <p:txBody>
          <a:bodyPr wrap="none" anchor="ctr"/>
          <a:lstStyle/>
          <a:p>
            <a:endParaRPr lang="ja-JP" altLang="en-US" dirty="0"/>
          </a:p>
        </p:txBody>
      </p:sp>
      <p:cxnSp>
        <p:nvCxnSpPr>
          <p:cNvPr id="51" name="直線矢印コネクタ 50"/>
          <p:cNvCxnSpPr>
            <a:stCxn id="9260" idx="0"/>
            <a:endCxn id="9255" idx="2"/>
          </p:cNvCxnSpPr>
          <p:nvPr/>
        </p:nvCxnSpPr>
        <p:spPr>
          <a:xfrm rot="16200000" flipV="1">
            <a:off x="1571605" y="1855778"/>
            <a:ext cx="438144" cy="1397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7" name="角丸四角形吹き出し 26"/>
          <p:cNvSpPr/>
          <p:nvPr/>
        </p:nvSpPr>
        <p:spPr>
          <a:xfrm>
            <a:off x="2571736" y="1928802"/>
            <a:ext cx="1000132" cy="436558"/>
          </a:xfrm>
          <a:prstGeom prst="wedgeRoundRectCallout">
            <a:avLst>
              <a:gd name="adj1" fmla="val -125391"/>
              <a:gd name="adj2" fmla="val -5604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a:t>参照情報</a:t>
            </a:r>
            <a:r>
              <a:rPr lang="ja-JP" altLang="en-US" sz="1200" dirty="0" smtClean="0"/>
              <a:t>をさらに参照</a:t>
            </a:r>
            <a:endParaRPr kumimoji="1" lang="ja-JP"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07" name="Group 95"/>
          <p:cNvGrpSpPr>
            <a:grpSpLocks/>
          </p:cNvGrpSpPr>
          <p:nvPr/>
        </p:nvGrpSpPr>
        <p:grpSpPr bwMode="auto">
          <a:xfrm>
            <a:off x="1116013" y="1555750"/>
            <a:ext cx="3600450" cy="2449513"/>
            <a:chOff x="703" y="980"/>
            <a:chExt cx="2268" cy="1543"/>
          </a:xfrm>
        </p:grpSpPr>
        <p:sp>
          <p:nvSpPr>
            <p:cNvPr id="13406" name="Rectangle 94"/>
            <p:cNvSpPr>
              <a:spLocks noChangeArrowheads="1"/>
            </p:cNvSpPr>
            <p:nvPr/>
          </p:nvSpPr>
          <p:spPr bwMode="auto">
            <a:xfrm>
              <a:off x="703" y="980"/>
              <a:ext cx="2268" cy="1543"/>
            </a:xfrm>
            <a:prstGeom prst="rect">
              <a:avLst/>
            </a:prstGeom>
            <a:solidFill>
              <a:schemeClr val="bg1"/>
            </a:solidFill>
            <a:ln w="9525" algn="ctr">
              <a:noFill/>
              <a:miter lim="800000"/>
              <a:headEnd/>
              <a:tailEnd/>
            </a:ln>
            <a:effectLst/>
          </p:spPr>
          <p:txBody>
            <a:bodyPr wrap="none" anchor="ctr"/>
            <a:lstStyle/>
            <a:p>
              <a:endParaRPr lang="ja-JP" altLang="en-US" dirty="0"/>
            </a:p>
          </p:txBody>
        </p:sp>
        <p:sp>
          <p:nvSpPr>
            <p:cNvPr id="13348" name="Rectangle 36"/>
            <p:cNvSpPr>
              <a:spLocks noChangeArrowheads="1"/>
            </p:cNvSpPr>
            <p:nvPr/>
          </p:nvSpPr>
          <p:spPr bwMode="auto">
            <a:xfrm>
              <a:off x="1882" y="1300"/>
              <a:ext cx="1089" cy="67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3350" name="Line 38"/>
            <p:cNvSpPr>
              <a:spLocks noChangeShapeType="1"/>
            </p:cNvSpPr>
            <p:nvPr/>
          </p:nvSpPr>
          <p:spPr bwMode="auto">
            <a:xfrm>
              <a:off x="1882" y="1481"/>
              <a:ext cx="1089" cy="0"/>
            </a:xfrm>
            <a:prstGeom prst="line">
              <a:avLst/>
            </a:prstGeom>
            <a:noFill/>
            <a:ln w="12700">
              <a:solidFill>
                <a:schemeClr val="tx1"/>
              </a:solidFill>
              <a:round/>
              <a:headEnd/>
              <a:tailEnd/>
            </a:ln>
            <a:effectLst/>
          </p:spPr>
          <p:txBody>
            <a:bodyPr/>
            <a:lstStyle/>
            <a:p>
              <a:endParaRPr lang="ja-JP" altLang="en-US" dirty="0"/>
            </a:p>
          </p:txBody>
        </p:sp>
        <p:sp>
          <p:nvSpPr>
            <p:cNvPr id="13360" name="Rectangle 48"/>
            <p:cNvSpPr>
              <a:spLocks noChangeArrowheads="1"/>
            </p:cNvSpPr>
            <p:nvPr/>
          </p:nvSpPr>
          <p:spPr bwMode="auto">
            <a:xfrm>
              <a:off x="703" y="1298"/>
              <a:ext cx="727" cy="68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3361" name="Text Box 49"/>
            <p:cNvSpPr txBox="1">
              <a:spLocks noChangeArrowheads="1"/>
            </p:cNvSpPr>
            <p:nvPr/>
          </p:nvSpPr>
          <p:spPr bwMode="auto">
            <a:xfrm>
              <a:off x="793" y="1300"/>
              <a:ext cx="560"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Form1 form</a:t>
              </a:r>
            </a:p>
          </p:txBody>
        </p:sp>
        <p:sp>
          <p:nvSpPr>
            <p:cNvPr id="13362" name="Line 50"/>
            <p:cNvSpPr>
              <a:spLocks noChangeShapeType="1"/>
            </p:cNvSpPr>
            <p:nvPr/>
          </p:nvSpPr>
          <p:spPr bwMode="auto">
            <a:xfrm>
              <a:off x="704" y="1479"/>
              <a:ext cx="726" cy="0"/>
            </a:xfrm>
            <a:prstGeom prst="line">
              <a:avLst/>
            </a:prstGeom>
            <a:noFill/>
            <a:ln w="12700">
              <a:solidFill>
                <a:schemeClr val="tx1"/>
              </a:solidFill>
              <a:round/>
              <a:headEnd/>
              <a:tailEnd/>
            </a:ln>
            <a:effectLst/>
          </p:spPr>
          <p:txBody>
            <a:bodyPr/>
            <a:lstStyle/>
            <a:p>
              <a:endParaRPr lang="ja-JP" altLang="en-US" dirty="0"/>
            </a:p>
          </p:txBody>
        </p:sp>
        <p:sp>
          <p:nvSpPr>
            <p:cNvPr id="13376" name="Rectangle 64"/>
            <p:cNvSpPr>
              <a:spLocks noChangeArrowheads="1"/>
            </p:cNvSpPr>
            <p:nvPr/>
          </p:nvSpPr>
          <p:spPr bwMode="auto">
            <a:xfrm>
              <a:off x="839" y="982"/>
              <a:ext cx="453" cy="18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dirty="0"/>
            </a:p>
          </p:txBody>
        </p:sp>
        <p:sp>
          <p:nvSpPr>
            <p:cNvPr id="13377" name="Text Box 65"/>
            <p:cNvSpPr txBox="1">
              <a:spLocks noChangeArrowheads="1"/>
            </p:cNvSpPr>
            <p:nvPr/>
          </p:nvSpPr>
          <p:spPr bwMode="auto">
            <a:xfrm>
              <a:off x="922" y="984"/>
              <a:ext cx="224"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Form</a:t>
              </a:r>
            </a:p>
          </p:txBody>
        </p:sp>
        <p:sp>
          <p:nvSpPr>
            <p:cNvPr id="13379" name="AutoShape 67"/>
            <p:cNvSpPr>
              <a:spLocks noChangeArrowheads="1"/>
            </p:cNvSpPr>
            <p:nvPr/>
          </p:nvSpPr>
          <p:spPr bwMode="auto">
            <a:xfrm>
              <a:off x="1021" y="1163"/>
              <a:ext cx="91" cy="90"/>
            </a:xfrm>
            <a:prstGeom prst="triangle">
              <a:avLst>
                <a:gd name="adj" fmla="val 50000"/>
              </a:avLst>
            </a:prstGeom>
            <a:solidFill>
              <a:schemeClr val="bg1"/>
            </a:solidFill>
            <a:ln w="12700" algn="ctr">
              <a:solidFill>
                <a:schemeClr val="tx1"/>
              </a:solidFill>
              <a:miter lim="800000"/>
              <a:headEnd/>
              <a:tailEnd/>
            </a:ln>
            <a:effectLst/>
          </p:spPr>
          <p:txBody>
            <a:bodyPr wrap="none" anchor="ctr"/>
            <a:lstStyle/>
            <a:p>
              <a:endParaRPr lang="ja-JP" altLang="en-US" dirty="0"/>
            </a:p>
          </p:txBody>
        </p:sp>
        <p:sp>
          <p:nvSpPr>
            <p:cNvPr id="13380" name="Line 68"/>
            <p:cNvSpPr>
              <a:spLocks noChangeShapeType="1"/>
            </p:cNvSpPr>
            <p:nvPr/>
          </p:nvSpPr>
          <p:spPr bwMode="auto">
            <a:xfrm>
              <a:off x="1066" y="1253"/>
              <a:ext cx="0" cy="45"/>
            </a:xfrm>
            <a:prstGeom prst="line">
              <a:avLst/>
            </a:prstGeom>
            <a:noFill/>
            <a:ln w="19050">
              <a:solidFill>
                <a:schemeClr val="tx1"/>
              </a:solidFill>
              <a:round/>
              <a:headEnd/>
              <a:tailEnd/>
            </a:ln>
            <a:effectLst/>
          </p:spPr>
          <p:txBody>
            <a:bodyPr/>
            <a:lstStyle/>
            <a:p>
              <a:endParaRPr lang="ja-JP" altLang="en-US" dirty="0"/>
            </a:p>
          </p:txBody>
        </p:sp>
        <p:pic>
          <p:nvPicPr>
            <p:cNvPr id="13385" name="Picture 73" descr="a"/>
            <p:cNvPicPr>
              <a:picLocks noChangeAspect="1" noChangeArrowheads="1"/>
            </p:cNvPicPr>
            <p:nvPr/>
          </p:nvPicPr>
          <p:blipFill>
            <a:blip r:embed="rId2" cstate="print"/>
            <a:srcRect/>
            <a:stretch>
              <a:fillRect/>
            </a:stretch>
          </p:blipFill>
          <p:spPr bwMode="auto">
            <a:xfrm>
              <a:off x="714" y="1495"/>
              <a:ext cx="126" cy="120"/>
            </a:xfrm>
            <a:prstGeom prst="rect">
              <a:avLst/>
            </a:prstGeom>
            <a:noFill/>
          </p:spPr>
        </p:pic>
        <p:sp>
          <p:nvSpPr>
            <p:cNvPr id="13387" name="Text Box 75"/>
            <p:cNvSpPr txBox="1">
              <a:spLocks noChangeArrowheads="1"/>
            </p:cNvSpPr>
            <p:nvPr/>
          </p:nvSpPr>
          <p:spPr bwMode="auto">
            <a:xfrm>
              <a:off x="884" y="1479"/>
              <a:ext cx="504"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Width=200</a:t>
              </a:r>
            </a:p>
          </p:txBody>
        </p:sp>
        <p:sp>
          <p:nvSpPr>
            <p:cNvPr id="13388" name="Text Box 76"/>
            <p:cNvSpPr txBox="1">
              <a:spLocks noChangeArrowheads="1"/>
            </p:cNvSpPr>
            <p:nvPr/>
          </p:nvSpPr>
          <p:spPr bwMode="auto">
            <a:xfrm>
              <a:off x="884" y="1615"/>
              <a:ext cx="504"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Height=80</a:t>
              </a:r>
            </a:p>
          </p:txBody>
        </p:sp>
        <p:sp>
          <p:nvSpPr>
            <p:cNvPr id="13390" name="Text Box 78"/>
            <p:cNvSpPr txBox="1">
              <a:spLocks noChangeArrowheads="1"/>
            </p:cNvSpPr>
            <p:nvPr/>
          </p:nvSpPr>
          <p:spPr bwMode="auto">
            <a:xfrm>
              <a:off x="2005" y="1302"/>
              <a:ext cx="784"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Button button1</a:t>
              </a:r>
            </a:p>
          </p:txBody>
        </p:sp>
        <p:sp>
          <p:nvSpPr>
            <p:cNvPr id="13393" name="Line 81"/>
            <p:cNvSpPr>
              <a:spLocks noChangeShapeType="1"/>
            </p:cNvSpPr>
            <p:nvPr/>
          </p:nvSpPr>
          <p:spPr bwMode="auto">
            <a:xfrm flipV="1">
              <a:off x="1882" y="1798"/>
              <a:ext cx="1089" cy="0"/>
            </a:xfrm>
            <a:prstGeom prst="line">
              <a:avLst/>
            </a:prstGeom>
            <a:noFill/>
            <a:ln w="12700">
              <a:solidFill>
                <a:schemeClr val="tx1"/>
              </a:solidFill>
              <a:round/>
              <a:headEnd/>
              <a:tailEnd/>
            </a:ln>
            <a:effectLst/>
          </p:spPr>
          <p:txBody>
            <a:bodyPr/>
            <a:lstStyle/>
            <a:p>
              <a:endParaRPr lang="ja-JP" altLang="en-US" dirty="0"/>
            </a:p>
          </p:txBody>
        </p:sp>
        <p:pic>
          <p:nvPicPr>
            <p:cNvPr id="13394" name="Picture 82" descr="a"/>
            <p:cNvPicPr>
              <a:picLocks noChangeAspect="1" noChangeArrowheads="1"/>
            </p:cNvPicPr>
            <p:nvPr/>
          </p:nvPicPr>
          <p:blipFill>
            <a:blip r:embed="rId2" cstate="print"/>
            <a:srcRect/>
            <a:stretch>
              <a:fillRect/>
            </a:stretch>
          </p:blipFill>
          <p:spPr bwMode="auto">
            <a:xfrm>
              <a:off x="1892" y="1497"/>
              <a:ext cx="126" cy="120"/>
            </a:xfrm>
            <a:prstGeom prst="rect">
              <a:avLst/>
            </a:prstGeom>
            <a:noFill/>
          </p:spPr>
        </p:pic>
        <p:sp>
          <p:nvSpPr>
            <p:cNvPr id="13395" name="Text Box 83"/>
            <p:cNvSpPr txBox="1">
              <a:spLocks noChangeArrowheads="1"/>
            </p:cNvSpPr>
            <p:nvPr/>
          </p:nvSpPr>
          <p:spPr bwMode="auto">
            <a:xfrm>
              <a:off x="2064" y="1481"/>
              <a:ext cx="896"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Location=(10,10)</a:t>
              </a:r>
            </a:p>
          </p:txBody>
        </p:sp>
        <p:sp>
          <p:nvSpPr>
            <p:cNvPr id="13396" name="Text Box 84"/>
            <p:cNvSpPr txBox="1">
              <a:spLocks noChangeArrowheads="1"/>
            </p:cNvSpPr>
            <p:nvPr/>
          </p:nvSpPr>
          <p:spPr bwMode="auto">
            <a:xfrm>
              <a:off x="2064" y="1617"/>
              <a:ext cx="728"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Size=(170,30)</a:t>
              </a:r>
            </a:p>
          </p:txBody>
        </p:sp>
        <p:pic>
          <p:nvPicPr>
            <p:cNvPr id="13397" name="Picture 85" descr="b"/>
            <p:cNvPicPr>
              <a:picLocks noChangeAspect="1" noChangeArrowheads="1"/>
            </p:cNvPicPr>
            <p:nvPr/>
          </p:nvPicPr>
          <p:blipFill>
            <a:blip r:embed="rId3" cstate="print"/>
            <a:srcRect/>
            <a:stretch>
              <a:fillRect/>
            </a:stretch>
          </p:blipFill>
          <p:spPr bwMode="auto">
            <a:xfrm>
              <a:off x="1892" y="1814"/>
              <a:ext cx="126" cy="120"/>
            </a:xfrm>
            <a:prstGeom prst="rect">
              <a:avLst/>
            </a:prstGeom>
            <a:noFill/>
          </p:spPr>
        </p:pic>
        <p:sp>
          <p:nvSpPr>
            <p:cNvPr id="13398" name="Text Box 86"/>
            <p:cNvSpPr txBox="1">
              <a:spLocks noChangeArrowheads="1"/>
            </p:cNvSpPr>
            <p:nvPr/>
          </p:nvSpPr>
          <p:spPr bwMode="auto">
            <a:xfrm>
              <a:off x="2064" y="1798"/>
              <a:ext cx="280"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Click</a:t>
              </a:r>
            </a:p>
          </p:txBody>
        </p:sp>
        <p:sp>
          <p:nvSpPr>
            <p:cNvPr id="13399" name="Text Box 87"/>
            <p:cNvSpPr txBox="1">
              <a:spLocks noChangeArrowheads="1"/>
            </p:cNvSpPr>
            <p:nvPr/>
          </p:nvSpPr>
          <p:spPr bwMode="auto">
            <a:xfrm>
              <a:off x="884" y="1799"/>
              <a:ext cx="448"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Controls</a:t>
              </a:r>
            </a:p>
          </p:txBody>
        </p:sp>
        <p:sp>
          <p:nvSpPr>
            <p:cNvPr id="13400" name="AutoShape 88"/>
            <p:cNvSpPr>
              <a:spLocks noChangeArrowheads="1"/>
            </p:cNvSpPr>
            <p:nvPr/>
          </p:nvSpPr>
          <p:spPr bwMode="auto">
            <a:xfrm>
              <a:off x="1383" y="1797"/>
              <a:ext cx="454" cy="136"/>
            </a:xfrm>
            <a:prstGeom prst="leftArrow">
              <a:avLst>
                <a:gd name="adj1" fmla="val 50000"/>
                <a:gd name="adj2" fmla="val 83456"/>
              </a:avLst>
            </a:prstGeom>
            <a:solidFill>
              <a:srgbClr val="FFCCFF"/>
            </a:solidFill>
            <a:ln w="9525" algn="ctr">
              <a:solidFill>
                <a:schemeClr val="tx1"/>
              </a:solidFill>
              <a:miter lim="800000"/>
              <a:headEnd/>
              <a:tailEnd/>
            </a:ln>
            <a:effectLst/>
          </p:spPr>
          <p:txBody>
            <a:bodyPr wrap="none" anchor="ctr"/>
            <a:lstStyle/>
            <a:p>
              <a:endParaRPr lang="ja-JP" altLang="en-US" dirty="0"/>
            </a:p>
          </p:txBody>
        </p:sp>
        <p:sp>
          <p:nvSpPr>
            <p:cNvPr id="13401" name="Text Box 89"/>
            <p:cNvSpPr txBox="1">
              <a:spLocks noChangeArrowheads="1"/>
            </p:cNvSpPr>
            <p:nvPr/>
          </p:nvSpPr>
          <p:spPr bwMode="auto">
            <a:xfrm>
              <a:off x="1565" y="1661"/>
              <a:ext cx="168" cy="134"/>
            </a:xfrm>
            <a:prstGeom prst="rect">
              <a:avLst/>
            </a:prstGeom>
            <a:noFill/>
            <a:ln w="9525" algn="ctr">
              <a:noFill/>
              <a:miter lim="800000"/>
              <a:headEnd/>
              <a:tailEnd/>
            </a:ln>
            <a:effectLst/>
          </p:spPr>
          <p:txBody>
            <a:bodyPr wrap="none" lIns="0" tIns="0" rIns="0" bIns="0">
              <a:spAutoFit/>
            </a:bodyPr>
            <a:lstStyle/>
            <a:p>
              <a:r>
                <a:rPr lang="en-US" altLang="ja-JP" sz="1400" dirty="0">
                  <a:latin typeface="ＭＳ ゴシック" pitchFamily="49" charset="-128"/>
                  <a:ea typeface="ＭＳ ゴシック" pitchFamily="49" charset="-128"/>
                </a:rPr>
                <a:t>Add</a:t>
              </a:r>
            </a:p>
          </p:txBody>
        </p:sp>
        <p:sp>
          <p:nvSpPr>
            <p:cNvPr id="13404" name="Rectangle 92"/>
            <p:cNvSpPr>
              <a:spLocks noChangeArrowheads="1"/>
            </p:cNvSpPr>
            <p:nvPr/>
          </p:nvSpPr>
          <p:spPr bwMode="auto">
            <a:xfrm>
              <a:off x="1020" y="2205"/>
              <a:ext cx="1950" cy="317"/>
            </a:xfrm>
            <a:prstGeom prst="rect">
              <a:avLst/>
            </a:prstGeom>
            <a:solidFill>
              <a:schemeClr val="bg1"/>
            </a:solidFill>
            <a:ln w="12700" algn="ctr">
              <a:solidFill>
                <a:schemeClr val="tx1"/>
              </a:solidFill>
              <a:miter lim="800000"/>
              <a:headEnd/>
              <a:tailEnd/>
            </a:ln>
            <a:effectLst/>
          </p:spPr>
          <p:txBody>
            <a:bodyPr wrap="none" anchor="ctr"/>
            <a:lstStyle/>
            <a:p>
              <a:r>
                <a:rPr lang="en-US" altLang="ja-JP" sz="1400" dirty="0">
                  <a:latin typeface="ＭＳ ゴシック" pitchFamily="49" charset="-128"/>
                  <a:ea typeface="ＭＳ ゴシック" pitchFamily="49" charset="-128"/>
                </a:rPr>
                <a:t>count++;</a:t>
              </a:r>
            </a:p>
            <a:p>
              <a:r>
                <a:rPr lang="en-US" altLang="ja-JP" sz="1400" dirty="0">
                  <a:latin typeface="ＭＳ ゴシック" pitchFamily="49" charset="-128"/>
                  <a:ea typeface="ＭＳ ゴシック" pitchFamily="49" charset="-128"/>
                </a:rPr>
                <a:t>button1.Text = </a:t>
              </a:r>
              <a:r>
                <a:rPr lang="en-US" altLang="ja-JP" sz="1400" dirty="0" err="1">
                  <a:latin typeface="ＭＳ ゴシック" pitchFamily="49" charset="-128"/>
                  <a:ea typeface="ＭＳ ゴシック" pitchFamily="49" charset="-128"/>
                </a:rPr>
                <a:t>count.ToString</a:t>
              </a:r>
              <a:r>
                <a:rPr lang="en-US" altLang="ja-JP" sz="1400" dirty="0">
                  <a:latin typeface="ＭＳ ゴシック" pitchFamily="49" charset="-128"/>
                  <a:ea typeface="ＭＳ ゴシック" pitchFamily="49" charset="-128"/>
                </a:rPr>
                <a:t>();</a:t>
              </a:r>
            </a:p>
          </p:txBody>
        </p:sp>
        <p:sp>
          <p:nvSpPr>
            <p:cNvPr id="13405" name="AutoShape 93"/>
            <p:cNvSpPr>
              <a:spLocks noChangeArrowheads="1"/>
            </p:cNvSpPr>
            <p:nvPr/>
          </p:nvSpPr>
          <p:spPr bwMode="auto">
            <a:xfrm>
              <a:off x="2109" y="1933"/>
              <a:ext cx="181" cy="227"/>
            </a:xfrm>
            <a:prstGeom prst="upArrow">
              <a:avLst>
                <a:gd name="adj1" fmla="val 43648"/>
                <a:gd name="adj2" fmla="val 44952"/>
              </a:avLst>
            </a:prstGeom>
            <a:solidFill>
              <a:srgbClr val="99FF99"/>
            </a:solidFill>
            <a:ln w="9525" algn="ctr">
              <a:solidFill>
                <a:schemeClr val="tx1"/>
              </a:solidFill>
              <a:miter lim="800000"/>
              <a:headEnd/>
              <a:tailEnd/>
            </a:ln>
            <a:effectLst/>
          </p:spPr>
          <p:txBody>
            <a:bodyPr vert="eaVert" wrap="none" anchor="ctr"/>
            <a:lstStyle/>
            <a:p>
              <a:endParaRPr lang="ja-JP"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29190" y="2928934"/>
            <a:ext cx="1428760"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sum = 0</a:t>
            </a:r>
            <a:endParaRPr kumimoji="1" lang="ja-JP" altLang="en-US" dirty="0">
              <a:latin typeface="Consolas" pitchFamily="49" charset="0"/>
              <a:cs typeface="Consolas" pitchFamily="49" charset="0"/>
            </a:endParaRPr>
          </a:p>
        </p:txBody>
      </p:sp>
      <p:sp>
        <p:nvSpPr>
          <p:cNvPr id="3" name="片側の 2 つの角を切り取った四角形 2"/>
          <p:cNvSpPr/>
          <p:nvPr/>
        </p:nvSpPr>
        <p:spPr>
          <a:xfrm>
            <a:off x="4786314" y="3429000"/>
            <a:ext cx="1714512"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x: </a:t>
            </a:r>
            <a:r>
              <a:rPr kumimoji="1" lang="en-US" altLang="ja-JP" dirty="0" smtClean="0">
                <a:latin typeface="Consolas" pitchFamily="49" charset="0"/>
                <a:cs typeface="Consolas" pitchFamily="49" charset="0"/>
              </a:rPr>
              <a:t>a</a:t>
            </a:r>
            <a:r>
              <a:rPr kumimoji="1" lang="ja-JP" altLang="en-US" dirty="0" smtClean="0">
                <a:latin typeface="Consolas" pitchFamily="49" charset="0"/>
                <a:cs typeface="Consolas" pitchFamily="49" charset="0"/>
              </a:rPr>
              <a:t>の要素</a:t>
            </a:r>
            <a:endParaRPr kumimoji="1" lang="ja-JP" altLang="en-US" dirty="0">
              <a:latin typeface="Consolas" pitchFamily="49" charset="0"/>
              <a:cs typeface="Consolas" pitchFamily="49" charset="0"/>
            </a:endParaRPr>
          </a:p>
        </p:txBody>
      </p:sp>
      <p:sp>
        <p:nvSpPr>
          <p:cNvPr id="4" name="角丸四角形 3"/>
          <p:cNvSpPr/>
          <p:nvPr/>
        </p:nvSpPr>
        <p:spPr>
          <a:xfrm>
            <a:off x="5143504" y="2357430"/>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開始</a:t>
            </a:r>
            <a:endParaRPr kumimoji="1" lang="en-US" altLang="ja-JP" dirty="0" smtClean="0"/>
          </a:p>
        </p:txBody>
      </p:sp>
      <p:sp>
        <p:nvSpPr>
          <p:cNvPr id="5" name="フローチャート : 判断 4"/>
          <p:cNvSpPr/>
          <p:nvPr/>
        </p:nvSpPr>
        <p:spPr>
          <a:xfrm>
            <a:off x="4786314" y="4000504"/>
            <a:ext cx="1714512" cy="42862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pred</a:t>
            </a:r>
            <a:endParaRPr kumimoji="1" lang="ja-JP" altLang="en-US" dirty="0">
              <a:latin typeface="Consolas" pitchFamily="49" charset="0"/>
              <a:cs typeface="Consolas" pitchFamily="49" charset="0"/>
            </a:endParaRPr>
          </a:p>
        </p:txBody>
      </p:sp>
      <p:sp>
        <p:nvSpPr>
          <p:cNvPr id="6" name="正方形/長方形 5"/>
          <p:cNvSpPr/>
          <p:nvPr/>
        </p:nvSpPr>
        <p:spPr>
          <a:xfrm>
            <a:off x="6572264" y="4429132"/>
            <a:ext cx="1214446"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sum</a:t>
            </a:r>
            <a:r>
              <a:rPr kumimoji="1" lang="en-US" altLang="ja-JP" dirty="0" smtClean="0">
                <a:latin typeface="Consolas" pitchFamily="49" charset="0"/>
                <a:cs typeface="Consolas" pitchFamily="49" charset="0"/>
              </a:rPr>
              <a:t> += x</a:t>
            </a:r>
            <a:endParaRPr kumimoji="1" lang="ja-JP" altLang="en-US" dirty="0">
              <a:latin typeface="Consolas" pitchFamily="49" charset="0"/>
              <a:cs typeface="Consolas" pitchFamily="49" charset="0"/>
            </a:endParaRPr>
          </a:p>
        </p:txBody>
      </p:sp>
      <p:sp>
        <p:nvSpPr>
          <p:cNvPr id="7" name="片側の 2 つの角を切り取った四角形 6"/>
          <p:cNvSpPr/>
          <p:nvPr/>
        </p:nvSpPr>
        <p:spPr>
          <a:xfrm rot="10800000">
            <a:off x="4786313" y="4714884"/>
            <a:ext cx="1705843"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cxnSp>
        <p:nvCxnSpPr>
          <p:cNvPr id="8" name="直線矢印コネクタ 7"/>
          <p:cNvCxnSpPr>
            <a:stCxn id="4" idx="2"/>
            <a:endCxn id="2" idx="0"/>
          </p:cNvCxnSpPr>
          <p:nvPr/>
        </p:nvCxnSpPr>
        <p:spPr>
          <a:xfrm rot="5400000">
            <a:off x="5536413" y="282177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線矢印コネクタ 8"/>
          <p:cNvCxnSpPr>
            <a:stCxn id="2" idx="2"/>
            <a:endCxn id="3" idx="3"/>
          </p:cNvCxnSpPr>
          <p:nvPr/>
        </p:nvCxnSpPr>
        <p:spPr>
          <a:xfrm rot="5400000">
            <a:off x="5536413" y="3321843"/>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a:stCxn id="3" idx="1"/>
            <a:endCxn id="5" idx="0"/>
          </p:cNvCxnSpPr>
          <p:nvPr/>
        </p:nvCxnSpPr>
        <p:spPr>
          <a:xfrm rot="5400000">
            <a:off x="5536413" y="389334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矢印コネクタ 10"/>
          <p:cNvCxnSpPr>
            <a:stCxn id="5" idx="2"/>
            <a:endCxn id="7" idx="1"/>
          </p:cNvCxnSpPr>
          <p:nvPr/>
        </p:nvCxnSpPr>
        <p:spPr>
          <a:xfrm rot="5400000">
            <a:off x="5498526" y="4569840"/>
            <a:ext cx="285752"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線矢印コネクタ 11"/>
          <p:cNvCxnSpPr>
            <a:stCxn id="7" idx="3"/>
            <a:endCxn id="13" idx="0"/>
          </p:cNvCxnSpPr>
          <p:nvPr/>
        </p:nvCxnSpPr>
        <p:spPr>
          <a:xfrm rot="16200000" flipH="1">
            <a:off x="5534245" y="5177063"/>
            <a:ext cx="214314"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角丸四角形 12"/>
          <p:cNvSpPr/>
          <p:nvPr/>
        </p:nvSpPr>
        <p:spPr>
          <a:xfrm>
            <a:off x="5143504" y="5286388"/>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終了</a:t>
            </a:r>
            <a:endParaRPr kumimoji="1" lang="en-US" altLang="ja-JP" dirty="0" smtClean="0"/>
          </a:p>
        </p:txBody>
      </p:sp>
      <p:cxnSp>
        <p:nvCxnSpPr>
          <p:cNvPr id="14" name="カギ線コネクタ 13"/>
          <p:cNvCxnSpPr>
            <a:stCxn id="7" idx="0"/>
            <a:endCxn id="3" idx="2"/>
          </p:cNvCxnSpPr>
          <p:nvPr/>
        </p:nvCxnSpPr>
        <p:spPr>
          <a:xfrm rot="10800000" flipH="1">
            <a:off x="4786312" y="3607595"/>
            <a:ext cx="1" cy="1285884"/>
          </a:xfrm>
          <a:prstGeom prst="bentConnector3">
            <a:avLst>
              <a:gd name="adj1" fmla="val -22860000000"/>
            </a:avLst>
          </a:prstGeom>
          <a:ln>
            <a:tailEnd type="arrow"/>
          </a:ln>
        </p:spPr>
        <p:style>
          <a:lnRef idx="2">
            <a:schemeClr val="dk1"/>
          </a:lnRef>
          <a:fillRef idx="0">
            <a:schemeClr val="dk1"/>
          </a:fillRef>
          <a:effectRef idx="1">
            <a:schemeClr val="dk1"/>
          </a:effectRef>
          <a:fontRef idx="minor">
            <a:schemeClr val="tx1"/>
          </a:fontRef>
        </p:style>
      </p:cxnSp>
      <p:cxnSp>
        <p:nvCxnSpPr>
          <p:cNvPr id="15" name="図形 14"/>
          <p:cNvCxnSpPr>
            <a:stCxn id="6" idx="2"/>
            <a:endCxn id="7" idx="2"/>
          </p:cNvCxnSpPr>
          <p:nvPr/>
        </p:nvCxnSpPr>
        <p:spPr>
          <a:xfrm rot="5400000">
            <a:off x="6746525" y="4460516"/>
            <a:ext cx="178595" cy="687331"/>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6" name="テキスト ボックス 15"/>
          <p:cNvSpPr txBox="1"/>
          <p:nvPr/>
        </p:nvSpPr>
        <p:spPr>
          <a:xfrm>
            <a:off x="6429388" y="3978479"/>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sp>
        <p:nvSpPr>
          <p:cNvPr id="17" name="テキスト ボックス 16"/>
          <p:cNvSpPr txBox="1"/>
          <p:nvPr/>
        </p:nvSpPr>
        <p:spPr>
          <a:xfrm>
            <a:off x="5715008" y="4357694"/>
            <a:ext cx="425116" cy="307777"/>
          </a:xfrm>
          <a:prstGeom prst="rect">
            <a:avLst/>
          </a:prstGeom>
          <a:noFill/>
        </p:spPr>
        <p:txBody>
          <a:bodyPr wrap="none" rtlCol="0">
            <a:spAutoFit/>
          </a:bodyPr>
          <a:lstStyle/>
          <a:p>
            <a:r>
              <a:rPr kumimoji="1" lang="en-US" altLang="ja-JP" sz="1400" dirty="0" smtClean="0"/>
              <a:t>No</a:t>
            </a:r>
            <a:endParaRPr kumimoji="1" lang="ja-JP" altLang="en-US" sz="1400" dirty="0"/>
          </a:p>
        </p:txBody>
      </p:sp>
      <p:sp>
        <p:nvSpPr>
          <p:cNvPr id="18" name="テキスト ボックス 17"/>
          <p:cNvSpPr txBox="1"/>
          <p:nvPr/>
        </p:nvSpPr>
        <p:spPr>
          <a:xfrm>
            <a:off x="500034" y="2714620"/>
            <a:ext cx="3571900" cy="26314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200"/>
              </a:lnSpc>
              <a:tabLst>
                <a:tab pos="268288" algn="l"/>
                <a:tab pos="538163" algn="l"/>
                <a:tab pos="806450" algn="l"/>
              </a:tabLst>
            </a:pPr>
            <a:r>
              <a:rPr lang="en-US" altLang="ja-JP" sz="2000" dirty="0" smtClean="0">
                <a:solidFill>
                  <a:srgbClr val="0000FF"/>
                </a:solidFill>
                <a:latin typeface="Consolas" pitchFamily="49" charset="0"/>
                <a:cs typeface="Consolas" pitchFamily="49" charset="0"/>
              </a:rPr>
              <a:t>int</a:t>
            </a:r>
            <a:r>
              <a:rPr lang="en-US" altLang="ja-JP" sz="2000" dirty="0" smtClean="0">
                <a:solidFill>
                  <a:schemeClr val="tx1"/>
                </a:solidFill>
                <a:latin typeface="Consolas" pitchFamily="49" charset="0"/>
                <a:cs typeface="Consolas" pitchFamily="49" charset="0"/>
              </a:rPr>
              <a:t> Sum(</a:t>
            </a:r>
            <a:r>
              <a:rPr lang="en-US" altLang="ja-JP" sz="2000" dirty="0" smtClean="0">
                <a:solidFill>
                  <a:srgbClr val="0000FF"/>
                </a:solidFill>
                <a:latin typeface="Consolas" pitchFamily="49" charset="0"/>
                <a:cs typeface="Consolas" pitchFamily="49" charset="0"/>
              </a:rPr>
              <a:t>int</a:t>
            </a:r>
            <a:r>
              <a:rPr lang="en-US" altLang="ja-JP" sz="2000" dirty="0" smtClean="0">
                <a:solidFill>
                  <a:schemeClr val="tx1"/>
                </a:solidFill>
                <a:latin typeface="Consolas" pitchFamily="49" charset="0"/>
                <a:cs typeface="Consolas" pitchFamily="49" charset="0"/>
              </a:rPr>
              <a:t>[] a,</a:t>
            </a: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	</a:t>
            </a:r>
            <a:r>
              <a:rPr lang="en-US" altLang="ja-JP" sz="2000" dirty="0" smtClean="0">
                <a:solidFill>
                  <a:srgbClr val="2B91AF"/>
                </a:solidFill>
                <a:latin typeface="Consolas" pitchFamily="49" charset="0"/>
                <a:cs typeface="Consolas" pitchFamily="49" charset="0"/>
              </a:rPr>
              <a:t>Func</a:t>
            </a:r>
            <a:r>
              <a:rPr lang="en-US" altLang="ja-JP" sz="2000" dirty="0" smtClean="0">
                <a:solidFill>
                  <a:schemeClr val="tx1"/>
                </a:solidFill>
                <a:latin typeface="Consolas" pitchFamily="49" charset="0"/>
                <a:cs typeface="Consolas" pitchFamily="49" charset="0"/>
              </a:rPr>
              <a:t>&lt;</a:t>
            </a:r>
            <a:r>
              <a:rPr lang="en-US" altLang="ja-JP" sz="2000" dirty="0" smtClean="0">
                <a:solidFill>
                  <a:srgbClr val="0000FF"/>
                </a:solidFill>
                <a:latin typeface="Consolas" pitchFamily="49" charset="0"/>
                <a:cs typeface="Consolas" pitchFamily="49" charset="0"/>
              </a:rPr>
              <a:t>int</a:t>
            </a:r>
            <a:r>
              <a:rPr lang="en-US" altLang="ja-JP" sz="2000" dirty="0" smtClean="0">
                <a:solidFill>
                  <a:schemeClr val="tx1"/>
                </a:solidFill>
                <a:latin typeface="Consolas" pitchFamily="49" charset="0"/>
                <a:cs typeface="Consolas" pitchFamily="49" charset="0"/>
              </a:rPr>
              <a:t>, </a:t>
            </a:r>
            <a:r>
              <a:rPr lang="en-US" altLang="ja-JP" sz="2000" dirty="0" smtClean="0">
                <a:solidFill>
                  <a:srgbClr val="0000FF"/>
                </a:solidFill>
                <a:latin typeface="Consolas" pitchFamily="49" charset="0"/>
                <a:cs typeface="Consolas" pitchFamily="49" charset="0"/>
              </a:rPr>
              <a:t>bool</a:t>
            </a:r>
            <a:r>
              <a:rPr lang="en-US" altLang="ja-JP" sz="2000" dirty="0" smtClean="0">
                <a:solidFill>
                  <a:schemeClr val="tx1"/>
                </a:solidFill>
                <a:latin typeface="Consolas" pitchFamily="49" charset="0"/>
                <a:cs typeface="Consolas" pitchFamily="49" charset="0"/>
              </a:rPr>
              <a:t>&gt; pred)</a:t>
            </a:r>
          </a:p>
          <a:p>
            <a:pPr>
              <a:lnSpc>
                <a:spcPts val="2200"/>
              </a:lnSpc>
              <a:tabLst>
                <a:tab pos="268288" algn="l"/>
                <a:tab pos="538163" algn="l"/>
                <a:tab pos="806450" algn="l"/>
              </a:tabLst>
            </a:pPr>
            <a:r>
              <a:rPr kumimoji="1" lang="en-US" altLang="ja-JP" sz="2000" dirty="0" smtClean="0">
                <a:solidFill>
                  <a:schemeClr val="tx1"/>
                </a:solidFill>
                <a:latin typeface="Consolas" pitchFamily="49" charset="0"/>
                <a:cs typeface="Consolas" pitchFamily="49" charset="0"/>
              </a:rPr>
              <a:t>{</a:t>
            </a:r>
          </a:p>
          <a:p>
            <a:pPr>
              <a:lnSpc>
                <a:spcPts val="2200"/>
              </a:lnSpc>
              <a:tabLst>
                <a:tab pos="268288" algn="l"/>
                <a:tab pos="538163" algn="l"/>
                <a:tab pos="806450" algn="l"/>
              </a:tabLst>
            </a:pPr>
            <a:r>
              <a:rPr kumimoji="1" lang="en-US" altLang="ja-JP" sz="2000" dirty="0" smtClean="0">
                <a:solidFill>
                  <a:srgbClr val="0000FF"/>
                </a:solidFill>
                <a:latin typeface="Consolas" pitchFamily="49" charset="0"/>
                <a:cs typeface="Consolas" pitchFamily="49" charset="0"/>
              </a:rPr>
              <a:t>	int</a:t>
            </a:r>
            <a:r>
              <a:rPr kumimoji="1" lang="en-US" altLang="ja-JP" sz="2000" dirty="0" smtClean="0">
                <a:solidFill>
                  <a:schemeClr val="tx1"/>
                </a:solidFill>
                <a:latin typeface="Consolas" pitchFamily="49" charset="0"/>
                <a:cs typeface="Consolas" pitchFamily="49" charset="0"/>
              </a:rPr>
              <a:t> sum = 0;</a:t>
            </a:r>
          </a:p>
          <a:p>
            <a:pPr>
              <a:lnSpc>
                <a:spcPts val="2200"/>
              </a:lnSpc>
              <a:tabLst>
                <a:tab pos="268288" algn="l"/>
                <a:tab pos="538163" algn="l"/>
                <a:tab pos="806450" algn="l"/>
              </a:tabLst>
            </a:pPr>
            <a:r>
              <a:rPr lang="en-US" altLang="ja-JP" sz="2000" dirty="0" smtClean="0">
                <a:solidFill>
                  <a:srgbClr val="0000FF"/>
                </a:solidFill>
                <a:latin typeface="Consolas" pitchFamily="49" charset="0"/>
                <a:cs typeface="Consolas" pitchFamily="49" charset="0"/>
              </a:rPr>
              <a:t>	foreach</a:t>
            </a:r>
            <a:r>
              <a:rPr kumimoji="1" lang="en-US" altLang="ja-JP" sz="2000" dirty="0" smtClean="0">
                <a:solidFill>
                  <a:schemeClr val="tx1"/>
                </a:solidFill>
                <a:latin typeface="Consolas" pitchFamily="49" charset="0"/>
                <a:cs typeface="Consolas" pitchFamily="49" charset="0"/>
              </a:rPr>
              <a:t> (</a:t>
            </a:r>
            <a:r>
              <a:rPr kumimoji="1" lang="en-US" altLang="ja-JP" sz="2000" dirty="0" smtClean="0">
                <a:solidFill>
                  <a:srgbClr val="0000FF"/>
                </a:solidFill>
                <a:latin typeface="Consolas" pitchFamily="49" charset="0"/>
                <a:cs typeface="Consolas" pitchFamily="49" charset="0"/>
              </a:rPr>
              <a:t>int</a:t>
            </a:r>
            <a:r>
              <a:rPr kumimoji="1" lang="en-US" altLang="ja-JP" sz="2000" dirty="0" smtClean="0">
                <a:solidFill>
                  <a:schemeClr val="tx1"/>
                </a:solidFill>
                <a:latin typeface="Consolas" pitchFamily="49" charset="0"/>
                <a:cs typeface="Consolas" pitchFamily="49" charset="0"/>
              </a:rPr>
              <a:t> x </a:t>
            </a:r>
            <a:r>
              <a:rPr kumimoji="1" lang="en-US" altLang="ja-JP" sz="2000" dirty="0" smtClean="0">
                <a:solidFill>
                  <a:srgbClr val="0000FF"/>
                </a:solidFill>
                <a:latin typeface="Consolas" pitchFamily="49" charset="0"/>
                <a:cs typeface="Consolas" pitchFamily="49" charset="0"/>
              </a:rPr>
              <a:t>in</a:t>
            </a:r>
            <a:r>
              <a:rPr kumimoji="1" lang="en-US" altLang="ja-JP" sz="2000" dirty="0" smtClean="0">
                <a:solidFill>
                  <a:schemeClr val="tx1"/>
                </a:solidFill>
                <a:latin typeface="Consolas" pitchFamily="49" charset="0"/>
                <a:cs typeface="Consolas" pitchFamily="49" charset="0"/>
              </a:rPr>
              <a:t> a)</a:t>
            </a: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		</a:t>
            </a:r>
            <a:r>
              <a:rPr lang="en-US" altLang="ja-JP" sz="2000" dirty="0" smtClean="0">
                <a:solidFill>
                  <a:srgbClr val="0000FF"/>
                </a:solidFill>
                <a:latin typeface="Consolas" pitchFamily="49" charset="0"/>
                <a:cs typeface="Consolas" pitchFamily="49" charset="0"/>
              </a:rPr>
              <a:t>if</a:t>
            </a:r>
            <a:r>
              <a:rPr lang="en-US" altLang="ja-JP" sz="2000" dirty="0" smtClean="0">
                <a:solidFill>
                  <a:schemeClr val="tx1"/>
                </a:solidFill>
                <a:latin typeface="Consolas" pitchFamily="49" charset="0"/>
                <a:cs typeface="Consolas" pitchFamily="49" charset="0"/>
              </a:rPr>
              <a:t> (pred(x))</a:t>
            </a: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			sum += x;</a:t>
            </a: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	</a:t>
            </a:r>
            <a:r>
              <a:rPr lang="en-US" altLang="ja-JP" sz="2000" dirty="0" smtClean="0">
                <a:solidFill>
                  <a:srgbClr val="0000FF"/>
                </a:solidFill>
                <a:latin typeface="Consolas" pitchFamily="49" charset="0"/>
                <a:cs typeface="Consolas" pitchFamily="49" charset="0"/>
              </a:rPr>
              <a:t>return</a:t>
            </a:r>
            <a:r>
              <a:rPr lang="en-US" altLang="ja-JP" sz="2000" dirty="0" smtClean="0">
                <a:solidFill>
                  <a:schemeClr val="tx1"/>
                </a:solidFill>
                <a:latin typeface="Consolas" pitchFamily="49" charset="0"/>
                <a:cs typeface="Consolas" pitchFamily="49" charset="0"/>
              </a:rPr>
              <a:t> sum;</a:t>
            </a:r>
            <a:endParaRPr kumimoji="1" lang="en-US" altLang="ja-JP" sz="2000" dirty="0" smtClean="0">
              <a:solidFill>
                <a:schemeClr val="tx1"/>
              </a:solidFill>
              <a:latin typeface="Consolas" pitchFamily="49" charset="0"/>
              <a:cs typeface="Consolas" pitchFamily="49" charset="0"/>
            </a:endParaRP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a:t>
            </a:r>
            <a:endParaRPr kumimoji="1" lang="ja-JP" altLang="en-US" sz="2000" dirty="0">
              <a:solidFill>
                <a:schemeClr val="tx1"/>
              </a:solidFill>
              <a:latin typeface="Consolas" pitchFamily="49" charset="0"/>
              <a:cs typeface="Consolas" pitchFamily="49" charset="0"/>
            </a:endParaRPr>
          </a:p>
        </p:txBody>
      </p:sp>
      <p:cxnSp>
        <p:nvCxnSpPr>
          <p:cNvPr id="19" name="図形 18"/>
          <p:cNvCxnSpPr>
            <a:stCxn id="5" idx="3"/>
            <a:endCxn id="6" idx="0"/>
          </p:cNvCxnSpPr>
          <p:nvPr/>
        </p:nvCxnSpPr>
        <p:spPr>
          <a:xfrm>
            <a:off x="6500826" y="4214818"/>
            <a:ext cx="678661" cy="214314"/>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500034" y="1071546"/>
            <a:ext cx="3571900" cy="9387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200"/>
              </a:lnSpc>
              <a:tabLst>
                <a:tab pos="268288" algn="l"/>
                <a:tab pos="538163" algn="l"/>
                <a:tab pos="806450" algn="l"/>
              </a:tabLst>
            </a:pPr>
            <a:r>
              <a:rPr kumimoji="1" lang="en-US" altLang="ja-JP" sz="2000" dirty="0" smtClean="0">
                <a:solidFill>
                  <a:schemeClr val="tx1"/>
                </a:solidFill>
                <a:latin typeface="Consolas" pitchFamily="49" charset="0"/>
                <a:cs typeface="Consolas" pitchFamily="49" charset="0"/>
              </a:rPr>
              <a:t>Sum(</a:t>
            </a:r>
          </a:p>
          <a:p>
            <a:pPr>
              <a:lnSpc>
                <a:spcPts val="2200"/>
              </a:lnSpc>
              <a:tabLst>
                <a:tab pos="268288" algn="l"/>
                <a:tab pos="538163" algn="l"/>
                <a:tab pos="806450" algn="l"/>
              </a:tabLst>
            </a:pPr>
            <a:r>
              <a:rPr lang="en-US" altLang="ja-JP" sz="2000" dirty="0" smtClean="0">
                <a:solidFill>
                  <a:schemeClr val="tx1"/>
                </a:solidFill>
                <a:latin typeface="Consolas" pitchFamily="49" charset="0"/>
                <a:cs typeface="Consolas" pitchFamily="49" charset="0"/>
              </a:rPr>
              <a:t>	</a:t>
            </a:r>
            <a:r>
              <a:rPr kumimoji="1" lang="en-US" altLang="ja-JP" sz="2000" dirty="0" smtClean="0">
                <a:solidFill>
                  <a:srgbClr val="0000FF"/>
                </a:solidFill>
                <a:latin typeface="Consolas" pitchFamily="49" charset="0"/>
                <a:cs typeface="Consolas" pitchFamily="49" charset="0"/>
              </a:rPr>
              <a:t>new</a:t>
            </a:r>
            <a:r>
              <a:rPr kumimoji="1" lang="en-US" altLang="ja-JP" sz="2000" dirty="0" smtClean="0">
                <a:solidFill>
                  <a:schemeClr val="tx1"/>
                </a:solidFill>
                <a:latin typeface="Consolas" pitchFamily="49" charset="0"/>
                <a:cs typeface="Consolas" pitchFamily="49" charset="0"/>
              </a:rPr>
              <a:t>[] { 1, 5, 3, 8 }</a:t>
            </a:r>
          </a:p>
          <a:p>
            <a:pPr>
              <a:lnSpc>
                <a:spcPts val="2200"/>
              </a:lnSpc>
              <a:tabLst>
                <a:tab pos="268288" algn="l"/>
                <a:tab pos="538163" algn="l"/>
                <a:tab pos="806450" algn="l"/>
              </a:tabLst>
            </a:pPr>
            <a:r>
              <a:rPr kumimoji="1" lang="en-US" altLang="ja-JP" sz="2000" dirty="0" smtClean="0">
                <a:solidFill>
                  <a:schemeClr val="tx1"/>
                </a:solidFill>
                <a:latin typeface="Consolas" pitchFamily="49" charset="0"/>
                <a:cs typeface="Consolas" pitchFamily="49" charset="0"/>
              </a:rPr>
              <a:t>	x =&gt; x &lt; 5);</a:t>
            </a:r>
          </a:p>
        </p:txBody>
      </p:sp>
      <p:sp>
        <p:nvSpPr>
          <p:cNvPr id="28" name="正方形/長方形 27"/>
          <p:cNvSpPr/>
          <p:nvPr/>
        </p:nvSpPr>
        <p:spPr>
          <a:xfrm>
            <a:off x="1000100" y="2928934"/>
            <a:ext cx="1428760"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sum = 0</a:t>
            </a:r>
            <a:endParaRPr kumimoji="1" lang="ja-JP" altLang="en-US" dirty="0">
              <a:latin typeface="Consolas" pitchFamily="49" charset="0"/>
              <a:cs typeface="Consolas" pitchFamily="49" charset="0"/>
            </a:endParaRPr>
          </a:p>
        </p:txBody>
      </p:sp>
      <p:sp>
        <p:nvSpPr>
          <p:cNvPr id="29" name="片側の 2 つの角を切り取った四角形 28"/>
          <p:cNvSpPr/>
          <p:nvPr/>
        </p:nvSpPr>
        <p:spPr>
          <a:xfrm>
            <a:off x="857224" y="3429000"/>
            <a:ext cx="1714512"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x: </a:t>
            </a:r>
            <a:r>
              <a:rPr kumimoji="1" lang="en-US" altLang="ja-JP" dirty="0" smtClean="0">
                <a:latin typeface="Consolas" pitchFamily="49" charset="0"/>
                <a:cs typeface="Consolas" pitchFamily="49" charset="0"/>
              </a:rPr>
              <a:t>a</a:t>
            </a:r>
            <a:r>
              <a:rPr kumimoji="1" lang="ja-JP" altLang="en-US" dirty="0" smtClean="0">
                <a:latin typeface="Consolas" pitchFamily="49" charset="0"/>
                <a:cs typeface="Consolas" pitchFamily="49" charset="0"/>
              </a:rPr>
              <a:t>の要素</a:t>
            </a:r>
            <a:endParaRPr kumimoji="1" lang="ja-JP" altLang="en-US" dirty="0">
              <a:latin typeface="Consolas" pitchFamily="49" charset="0"/>
              <a:cs typeface="Consolas" pitchFamily="49" charset="0"/>
            </a:endParaRPr>
          </a:p>
        </p:txBody>
      </p:sp>
      <p:sp>
        <p:nvSpPr>
          <p:cNvPr id="30" name="角丸四角形 29"/>
          <p:cNvSpPr/>
          <p:nvPr/>
        </p:nvSpPr>
        <p:spPr>
          <a:xfrm>
            <a:off x="1214414" y="2357430"/>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開始</a:t>
            </a:r>
            <a:endParaRPr kumimoji="1" lang="en-US" altLang="ja-JP" dirty="0" smtClean="0"/>
          </a:p>
        </p:txBody>
      </p:sp>
      <p:sp>
        <p:nvSpPr>
          <p:cNvPr id="31" name="フローチャート : 判断 30"/>
          <p:cNvSpPr/>
          <p:nvPr/>
        </p:nvSpPr>
        <p:spPr>
          <a:xfrm>
            <a:off x="857224" y="4000504"/>
            <a:ext cx="1714512" cy="42862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sp>
        <p:nvSpPr>
          <p:cNvPr id="32" name="正方形/長方形 31"/>
          <p:cNvSpPr/>
          <p:nvPr/>
        </p:nvSpPr>
        <p:spPr>
          <a:xfrm>
            <a:off x="2643174" y="4429132"/>
            <a:ext cx="1214446"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sum</a:t>
            </a:r>
            <a:r>
              <a:rPr kumimoji="1" lang="en-US" altLang="ja-JP" dirty="0" smtClean="0">
                <a:latin typeface="Consolas" pitchFamily="49" charset="0"/>
                <a:cs typeface="Consolas" pitchFamily="49" charset="0"/>
              </a:rPr>
              <a:t> += x</a:t>
            </a:r>
            <a:endParaRPr kumimoji="1" lang="ja-JP" altLang="en-US" dirty="0">
              <a:latin typeface="Consolas" pitchFamily="49" charset="0"/>
              <a:cs typeface="Consolas" pitchFamily="49" charset="0"/>
            </a:endParaRPr>
          </a:p>
        </p:txBody>
      </p:sp>
      <p:sp>
        <p:nvSpPr>
          <p:cNvPr id="33" name="片側の 2 つの角を切り取った四角形 32"/>
          <p:cNvSpPr/>
          <p:nvPr/>
        </p:nvSpPr>
        <p:spPr>
          <a:xfrm rot="10800000">
            <a:off x="857223" y="4714884"/>
            <a:ext cx="1705843"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cxnSp>
        <p:nvCxnSpPr>
          <p:cNvPr id="34" name="直線矢印コネクタ 33"/>
          <p:cNvCxnSpPr>
            <a:stCxn id="30" idx="2"/>
            <a:endCxn id="28" idx="0"/>
          </p:cNvCxnSpPr>
          <p:nvPr/>
        </p:nvCxnSpPr>
        <p:spPr>
          <a:xfrm rot="5400000">
            <a:off x="1607323" y="282177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線矢印コネクタ 34"/>
          <p:cNvCxnSpPr>
            <a:stCxn id="28" idx="2"/>
            <a:endCxn id="29" idx="3"/>
          </p:cNvCxnSpPr>
          <p:nvPr/>
        </p:nvCxnSpPr>
        <p:spPr>
          <a:xfrm rot="5400000">
            <a:off x="1607323" y="3321843"/>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29" idx="1"/>
            <a:endCxn id="31" idx="0"/>
          </p:cNvCxnSpPr>
          <p:nvPr/>
        </p:nvCxnSpPr>
        <p:spPr>
          <a:xfrm rot="5400000">
            <a:off x="1607323" y="389334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31" idx="2"/>
            <a:endCxn id="33" idx="1"/>
          </p:cNvCxnSpPr>
          <p:nvPr/>
        </p:nvCxnSpPr>
        <p:spPr>
          <a:xfrm rot="5400000">
            <a:off x="1569436" y="4569840"/>
            <a:ext cx="285752"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33" idx="3"/>
            <a:endCxn id="39" idx="0"/>
          </p:cNvCxnSpPr>
          <p:nvPr/>
        </p:nvCxnSpPr>
        <p:spPr>
          <a:xfrm rot="16200000" flipH="1">
            <a:off x="1605155" y="5177063"/>
            <a:ext cx="214314"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角丸四角形 38"/>
          <p:cNvSpPr/>
          <p:nvPr/>
        </p:nvSpPr>
        <p:spPr>
          <a:xfrm>
            <a:off x="1214414" y="5286388"/>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終了</a:t>
            </a:r>
            <a:endParaRPr kumimoji="1" lang="en-US" altLang="ja-JP" dirty="0" smtClean="0"/>
          </a:p>
        </p:txBody>
      </p:sp>
      <p:cxnSp>
        <p:nvCxnSpPr>
          <p:cNvPr id="40" name="カギ線コネクタ 39"/>
          <p:cNvCxnSpPr>
            <a:stCxn id="33" idx="0"/>
            <a:endCxn id="29" idx="2"/>
          </p:cNvCxnSpPr>
          <p:nvPr/>
        </p:nvCxnSpPr>
        <p:spPr>
          <a:xfrm rot="10800000" flipH="1">
            <a:off x="857222" y="3607595"/>
            <a:ext cx="1" cy="1285884"/>
          </a:xfrm>
          <a:prstGeom prst="bentConnector3">
            <a:avLst>
              <a:gd name="adj1" fmla="val -22860000000"/>
            </a:avLst>
          </a:prstGeom>
          <a:ln>
            <a:tailEnd type="arrow"/>
          </a:ln>
        </p:spPr>
        <p:style>
          <a:lnRef idx="2">
            <a:schemeClr val="dk1"/>
          </a:lnRef>
          <a:fillRef idx="0">
            <a:schemeClr val="dk1"/>
          </a:fillRef>
          <a:effectRef idx="1">
            <a:schemeClr val="dk1"/>
          </a:effectRef>
          <a:fontRef idx="minor">
            <a:schemeClr val="tx1"/>
          </a:fontRef>
        </p:style>
      </p:cxnSp>
      <p:cxnSp>
        <p:nvCxnSpPr>
          <p:cNvPr id="41" name="図形 40"/>
          <p:cNvCxnSpPr>
            <a:stCxn id="32" idx="2"/>
            <a:endCxn id="33" idx="2"/>
          </p:cNvCxnSpPr>
          <p:nvPr/>
        </p:nvCxnSpPr>
        <p:spPr>
          <a:xfrm rot="5400000">
            <a:off x="2817435" y="4460516"/>
            <a:ext cx="178595" cy="687331"/>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42" name="テキスト ボックス 41"/>
          <p:cNvSpPr txBox="1"/>
          <p:nvPr/>
        </p:nvSpPr>
        <p:spPr>
          <a:xfrm>
            <a:off x="2500298" y="3978479"/>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sp>
        <p:nvSpPr>
          <p:cNvPr id="43" name="テキスト ボックス 42"/>
          <p:cNvSpPr txBox="1"/>
          <p:nvPr/>
        </p:nvSpPr>
        <p:spPr>
          <a:xfrm>
            <a:off x="1785918" y="4357694"/>
            <a:ext cx="425116" cy="307777"/>
          </a:xfrm>
          <a:prstGeom prst="rect">
            <a:avLst/>
          </a:prstGeom>
          <a:noFill/>
        </p:spPr>
        <p:txBody>
          <a:bodyPr wrap="none" rtlCol="0">
            <a:spAutoFit/>
          </a:bodyPr>
          <a:lstStyle/>
          <a:p>
            <a:r>
              <a:rPr kumimoji="1" lang="en-US" altLang="ja-JP" sz="1400" dirty="0" smtClean="0"/>
              <a:t>No</a:t>
            </a:r>
            <a:endParaRPr kumimoji="1" lang="ja-JP" altLang="en-US" sz="1400" dirty="0"/>
          </a:p>
        </p:txBody>
      </p:sp>
      <p:cxnSp>
        <p:nvCxnSpPr>
          <p:cNvPr id="44" name="図形 43"/>
          <p:cNvCxnSpPr>
            <a:stCxn id="31" idx="3"/>
            <a:endCxn id="32" idx="0"/>
          </p:cNvCxnSpPr>
          <p:nvPr/>
        </p:nvCxnSpPr>
        <p:spPr>
          <a:xfrm>
            <a:off x="2571736" y="4214818"/>
            <a:ext cx="678661" cy="214314"/>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2" name="正方形/長方形 21"/>
          <p:cNvSpPr/>
          <p:nvPr/>
        </p:nvSpPr>
        <p:spPr>
          <a:xfrm>
            <a:off x="2786050" y="2643182"/>
            <a:ext cx="1071570" cy="2857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latin typeface="Consolas" pitchFamily="49" charset="0"/>
                <a:cs typeface="Consolas" pitchFamily="49" charset="0"/>
              </a:rPr>
              <a:t>x &lt; 5</a:t>
            </a:r>
            <a:endParaRPr kumimoji="1" lang="ja-JP" altLang="en-US" dirty="0">
              <a:latin typeface="Consolas" pitchFamily="49" charset="0"/>
              <a:cs typeface="Consolas" pitchFamily="49" charset="0"/>
            </a:endParaRPr>
          </a:p>
        </p:txBody>
      </p:sp>
      <p:cxnSp>
        <p:nvCxnSpPr>
          <p:cNvPr id="24" name="直線矢印コネクタ 23"/>
          <p:cNvCxnSpPr>
            <a:stCxn id="22" idx="2"/>
          </p:cNvCxnSpPr>
          <p:nvPr/>
        </p:nvCxnSpPr>
        <p:spPr>
          <a:xfrm rot="5400000">
            <a:off x="2089529" y="2982514"/>
            <a:ext cx="1285886" cy="117872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a:xfrm>
            <a:off x="5214943" y="2928934"/>
            <a:ext cx="1428760"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sum = 0</a:t>
            </a:r>
            <a:endParaRPr kumimoji="1" lang="ja-JP" altLang="en-US" dirty="0">
              <a:latin typeface="Consolas" pitchFamily="49" charset="0"/>
              <a:cs typeface="Consolas" pitchFamily="49" charset="0"/>
            </a:endParaRPr>
          </a:p>
        </p:txBody>
      </p:sp>
      <p:sp>
        <p:nvSpPr>
          <p:cNvPr id="48" name="片側の 2 つの角を切り取った四角形 47"/>
          <p:cNvSpPr/>
          <p:nvPr/>
        </p:nvSpPr>
        <p:spPr>
          <a:xfrm>
            <a:off x="5072067" y="3429000"/>
            <a:ext cx="1714512"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x: </a:t>
            </a:r>
            <a:r>
              <a:rPr kumimoji="1" lang="en-US" altLang="ja-JP" dirty="0" smtClean="0">
                <a:latin typeface="Consolas" pitchFamily="49" charset="0"/>
                <a:cs typeface="Consolas" pitchFamily="49" charset="0"/>
              </a:rPr>
              <a:t>a</a:t>
            </a:r>
            <a:r>
              <a:rPr kumimoji="1" lang="ja-JP" altLang="en-US" dirty="0" smtClean="0">
                <a:latin typeface="Consolas" pitchFamily="49" charset="0"/>
                <a:cs typeface="Consolas" pitchFamily="49" charset="0"/>
              </a:rPr>
              <a:t>の要素</a:t>
            </a:r>
            <a:endParaRPr kumimoji="1" lang="ja-JP" altLang="en-US" dirty="0">
              <a:latin typeface="Consolas" pitchFamily="49" charset="0"/>
              <a:cs typeface="Consolas" pitchFamily="49" charset="0"/>
            </a:endParaRPr>
          </a:p>
        </p:txBody>
      </p:sp>
      <p:sp>
        <p:nvSpPr>
          <p:cNvPr id="49" name="角丸四角形 48"/>
          <p:cNvSpPr/>
          <p:nvPr/>
        </p:nvSpPr>
        <p:spPr>
          <a:xfrm>
            <a:off x="5429257" y="2357430"/>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開始</a:t>
            </a:r>
            <a:endParaRPr kumimoji="1" lang="en-US" altLang="ja-JP" dirty="0" smtClean="0"/>
          </a:p>
        </p:txBody>
      </p:sp>
      <p:sp>
        <p:nvSpPr>
          <p:cNvPr id="50" name="フローチャート : 判断 49"/>
          <p:cNvSpPr/>
          <p:nvPr/>
        </p:nvSpPr>
        <p:spPr>
          <a:xfrm>
            <a:off x="5072067" y="4000504"/>
            <a:ext cx="1714512" cy="428628"/>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Consolas" pitchFamily="49" charset="0"/>
                <a:cs typeface="Consolas" pitchFamily="49" charset="0"/>
              </a:rPr>
              <a:t>x &lt; 5</a:t>
            </a:r>
            <a:endParaRPr kumimoji="1" lang="ja-JP" altLang="en-US" dirty="0">
              <a:latin typeface="Consolas" pitchFamily="49" charset="0"/>
              <a:cs typeface="Consolas" pitchFamily="49" charset="0"/>
            </a:endParaRPr>
          </a:p>
        </p:txBody>
      </p:sp>
      <p:sp>
        <p:nvSpPr>
          <p:cNvPr id="51" name="正方形/長方形 50"/>
          <p:cNvSpPr/>
          <p:nvPr/>
        </p:nvSpPr>
        <p:spPr>
          <a:xfrm>
            <a:off x="6858017" y="4429132"/>
            <a:ext cx="1214446"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sum</a:t>
            </a:r>
            <a:r>
              <a:rPr kumimoji="1" lang="en-US" altLang="ja-JP" dirty="0" smtClean="0">
                <a:latin typeface="Consolas" pitchFamily="49" charset="0"/>
                <a:cs typeface="Consolas" pitchFamily="49" charset="0"/>
              </a:rPr>
              <a:t> += x</a:t>
            </a:r>
            <a:endParaRPr kumimoji="1" lang="ja-JP" altLang="en-US" dirty="0">
              <a:latin typeface="Consolas" pitchFamily="49" charset="0"/>
              <a:cs typeface="Consolas" pitchFamily="49" charset="0"/>
            </a:endParaRPr>
          </a:p>
        </p:txBody>
      </p:sp>
      <p:sp>
        <p:nvSpPr>
          <p:cNvPr id="52" name="片側の 2 つの角を切り取った四角形 51"/>
          <p:cNvSpPr/>
          <p:nvPr/>
        </p:nvSpPr>
        <p:spPr>
          <a:xfrm rot="10800000">
            <a:off x="5072066" y="4714884"/>
            <a:ext cx="1705843" cy="357190"/>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cxnSp>
        <p:nvCxnSpPr>
          <p:cNvPr id="53" name="直線矢印コネクタ 52"/>
          <p:cNvCxnSpPr>
            <a:stCxn id="49" idx="2"/>
            <a:endCxn id="47" idx="0"/>
          </p:cNvCxnSpPr>
          <p:nvPr/>
        </p:nvCxnSpPr>
        <p:spPr>
          <a:xfrm rot="5400000">
            <a:off x="5822166" y="282177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線矢印コネクタ 53"/>
          <p:cNvCxnSpPr>
            <a:stCxn id="47" idx="2"/>
            <a:endCxn id="48" idx="3"/>
          </p:cNvCxnSpPr>
          <p:nvPr/>
        </p:nvCxnSpPr>
        <p:spPr>
          <a:xfrm rot="5400000">
            <a:off x="5822166" y="3321843"/>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48" idx="1"/>
            <a:endCxn id="50" idx="0"/>
          </p:cNvCxnSpPr>
          <p:nvPr/>
        </p:nvCxnSpPr>
        <p:spPr>
          <a:xfrm rot="5400000">
            <a:off x="5822166" y="3893347"/>
            <a:ext cx="2143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線矢印コネクタ 55"/>
          <p:cNvCxnSpPr>
            <a:stCxn id="50" idx="2"/>
            <a:endCxn id="52" idx="1"/>
          </p:cNvCxnSpPr>
          <p:nvPr/>
        </p:nvCxnSpPr>
        <p:spPr>
          <a:xfrm rot="5400000">
            <a:off x="5784279" y="4569840"/>
            <a:ext cx="285752"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直線矢印コネクタ 56"/>
          <p:cNvCxnSpPr>
            <a:stCxn id="52" idx="3"/>
            <a:endCxn id="58" idx="0"/>
          </p:cNvCxnSpPr>
          <p:nvPr/>
        </p:nvCxnSpPr>
        <p:spPr>
          <a:xfrm rot="16200000" flipH="1">
            <a:off x="5819998" y="5177063"/>
            <a:ext cx="214314" cy="43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角丸四角形 57"/>
          <p:cNvSpPr/>
          <p:nvPr/>
        </p:nvSpPr>
        <p:spPr>
          <a:xfrm>
            <a:off x="5429257" y="5286388"/>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終了</a:t>
            </a:r>
            <a:endParaRPr kumimoji="1" lang="en-US" altLang="ja-JP" dirty="0" smtClean="0"/>
          </a:p>
        </p:txBody>
      </p:sp>
      <p:cxnSp>
        <p:nvCxnSpPr>
          <p:cNvPr id="59" name="カギ線コネクタ 58"/>
          <p:cNvCxnSpPr>
            <a:stCxn id="52" idx="0"/>
            <a:endCxn id="48" idx="2"/>
          </p:cNvCxnSpPr>
          <p:nvPr/>
        </p:nvCxnSpPr>
        <p:spPr>
          <a:xfrm rot="10800000" flipH="1">
            <a:off x="5072065" y="3607595"/>
            <a:ext cx="1" cy="1285884"/>
          </a:xfrm>
          <a:prstGeom prst="bentConnector3">
            <a:avLst>
              <a:gd name="adj1" fmla="val -22860000000"/>
            </a:avLst>
          </a:prstGeom>
          <a:ln>
            <a:tailEnd type="arrow"/>
          </a:ln>
        </p:spPr>
        <p:style>
          <a:lnRef idx="2">
            <a:schemeClr val="dk1"/>
          </a:lnRef>
          <a:fillRef idx="0">
            <a:schemeClr val="dk1"/>
          </a:fillRef>
          <a:effectRef idx="1">
            <a:schemeClr val="dk1"/>
          </a:effectRef>
          <a:fontRef idx="minor">
            <a:schemeClr val="tx1"/>
          </a:fontRef>
        </p:style>
      </p:cxnSp>
      <p:cxnSp>
        <p:nvCxnSpPr>
          <p:cNvPr id="60" name="図形 59"/>
          <p:cNvCxnSpPr>
            <a:stCxn id="51" idx="2"/>
            <a:endCxn id="52" idx="2"/>
          </p:cNvCxnSpPr>
          <p:nvPr/>
        </p:nvCxnSpPr>
        <p:spPr>
          <a:xfrm rot="5400000">
            <a:off x="7032278" y="4460516"/>
            <a:ext cx="178595" cy="687331"/>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61" name="テキスト ボックス 60"/>
          <p:cNvSpPr txBox="1"/>
          <p:nvPr/>
        </p:nvSpPr>
        <p:spPr>
          <a:xfrm>
            <a:off x="6715141" y="3978479"/>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sp>
        <p:nvSpPr>
          <p:cNvPr id="62" name="テキスト ボックス 61"/>
          <p:cNvSpPr txBox="1"/>
          <p:nvPr/>
        </p:nvSpPr>
        <p:spPr>
          <a:xfrm>
            <a:off x="6000761" y="4357694"/>
            <a:ext cx="425116" cy="307777"/>
          </a:xfrm>
          <a:prstGeom prst="rect">
            <a:avLst/>
          </a:prstGeom>
          <a:noFill/>
        </p:spPr>
        <p:txBody>
          <a:bodyPr wrap="none" rtlCol="0">
            <a:spAutoFit/>
          </a:bodyPr>
          <a:lstStyle/>
          <a:p>
            <a:r>
              <a:rPr kumimoji="1" lang="en-US" altLang="ja-JP" sz="1400" dirty="0" smtClean="0"/>
              <a:t>No</a:t>
            </a:r>
            <a:endParaRPr kumimoji="1" lang="ja-JP" altLang="en-US" sz="1400" dirty="0"/>
          </a:p>
        </p:txBody>
      </p:sp>
      <p:cxnSp>
        <p:nvCxnSpPr>
          <p:cNvPr id="63" name="図形 62"/>
          <p:cNvCxnSpPr>
            <a:stCxn id="50" idx="3"/>
            <a:endCxn id="51" idx="0"/>
          </p:cNvCxnSpPr>
          <p:nvPr/>
        </p:nvCxnSpPr>
        <p:spPr>
          <a:xfrm>
            <a:off x="6786579" y="4214818"/>
            <a:ext cx="678661" cy="214314"/>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64" name="右矢印 63"/>
          <p:cNvSpPr/>
          <p:nvPr/>
        </p:nvSpPr>
        <p:spPr>
          <a:xfrm>
            <a:off x="4071934" y="3929066"/>
            <a:ext cx="500066"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2195736" y="1727230"/>
            <a:ext cx="1031051" cy="261610"/>
          </a:xfrm>
          <a:prstGeom prst="rect">
            <a:avLst/>
          </a:prstGeom>
          <a:noFill/>
        </p:spPr>
        <p:txBody>
          <a:bodyPr wrap="none" rtlCol="0">
            <a:spAutoFit/>
          </a:bodyPr>
          <a:lstStyle/>
          <a:p>
            <a:r>
              <a:rPr kumimoji="1" lang="ja-JP" altLang="en-US" sz="1100" dirty="0" smtClean="0">
                <a:latin typeface="+mn-ea"/>
                <a:ea typeface="+mn-ea"/>
              </a:rPr>
              <a:t>スレッド作成</a:t>
            </a:r>
            <a:endParaRPr kumimoji="1" lang="ja-JP" altLang="en-US" sz="1100" dirty="0">
              <a:latin typeface="+mn-ea"/>
              <a:ea typeface="+mn-ea"/>
            </a:endParaRPr>
          </a:p>
        </p:txBody>
      </p:sp>
      <p:cxnSp>
        <p:nvCxnSpPr>
          <p:cNvPr id="6" name="直線矢印​​コネクタ 5"/>
          <p:cNvCxnSpPr>
            <a:stCxn id="3" idx="2"/>
          </p:cNvCxnSpPr>
          <p:nvPr/>
        </p:nvCxnSpPr>
        <p:spPr>
          <a:xfrm>
            <a:off x="3790792" y="2132856"/>
            <a:ext cx="9894" cy="33123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線矢印​​コネクタ 10"/>
          <p:cNvCxnSpPr/>
          <p:nvPr/>
        </p:nvCxnSpPr>
        <p:spPr>
          <a:xfrm>
            <a:off x="2123728" y="1962150"/>
            <a:ext cx="1224136" cy="0"/>
          </a:xfrm>
          <a:prstGeom prst="straightConnector1">
            <a:avLst/>
          </a:prstGeom>
          <a:ln>
            <a:tailEnd type="none"/>
          </a:ln>
        </p:spPr>
        <p:style>
          <a:lnRef idx="2">
            <a:schemeClr val="accent5"/>
          </a:lnRef>
          <a:fillRef idx="0">
            <a:schemeClr val="accent5"/>
          </a:fillRef>
          <a:effectRef idx="1">
            <a:schemeClr val="accent5"/>
          </a:effectRef>
          <a:fontRef idx="minor">
            <a:schemeClr val="tx1"/>
          </a:fontRef>
        </p:style>
      </p:cxnSp>
      <p:sp>
        <p:nvSpPr>
          <p:cNvPr id="17" name="正方形/長方形 16"/>
          <p:cNvSpPr/>
          <p:nvPr/>
        </p:nvSpPr>
        <p:spPr>
          <a:xfrm>
            <a:off x="3728678" y="2276872"/>
            <a:ext cx="144016" cy="2435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347864" y="2276872"/>
            <a:ext cx="898003" cy="261610"/>
          </a:xfrm>
          <a:prstGeom prst="rect">
            <a:avLst/>
          </a:prstGeom>
          <a:noFill/>
        </p:spPr>
        <p:txBody>
          <a:bodyPr wrap="none" rtlCol="0">
            <a:spAutoFit/>
          </a:bodyPr>
          <a:lstStyle/>
          <a:p>
            <a:r>
              <a:rPr kumimoji="1" lang="en-US" altLang="ja-JP" sz="1100" dirty="0" smtClean="0"/>
              <a:t>AsyncWork</a:t>
            </a:r>
            <a:endParaRPr kumimoji="1" lang="ja-JP" altLang="en-US" sz="1100" dirty="0"/>
          </a:p>
        </p:txBody>
      </p:sp>
      <p:sp>
        <p:nvSpPr>
          <p:cNvPr id="14" name="正方形/長方形 13"/>
          <p:cNvSpPr/>
          <p:nvPr/>
        </p:nvSpPr>
        <p:spPr>
          <a:xfrm>
            <a:off x="2123728" y="1412777"/>
            <a:ext cx="14401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a:endCxn id="3" idx="1"/>
          </p:cNvCxnSpPr>
          <p:nvPr/>
        </p:nvCxnSpPr>
        <p:spPr>
          <a:xfrm>
            <a:off x="3166880" y="1813611"/>
            <a:ext cx="57742" cy="139225"/>
          </a:xfrm>
          <a:prstGeom prst="straightConnector1">
            <a:avLst/>
          </a:prstGeom>
          <a:ln>
            <a:tailEnd type="none"/>
          </a:ln>
        </p:spPr>
        <p:style>
          <a:lnRef idx="2">
            <a:schemeClr val="accent5"/>
          </a:lnRef>
          <a:fillRef idx="0">
            <a:schemeClr val="accent5"/>
          </a:fillRef>
          <a:effectRef idx="1">
            <a:schemeClr val="accent5"/>
          </a:effectRef>
          <a:fontRef idx="minor">
            <a:schemeClr val="tx1"/>
          </a:fontRef>
        </p:style>
      </p:cxnSp>
      <p:sp>
        <p:nvSpPr>
          <p:cNvPr id="16" name="テキスト ボックス 15"/>
          <p:cNvSpPr txBox="1"/>
          <p:nvPr/>
        </p:nvSpPr>
        <p:spPr>
          <a:xfrm>
            <a:off x="1583527" y="1412776"/>
            <a:ext cx="1260281" cy="261610"/>
          </a:xfrm>
          <a:prstGeom prst="rect">
            <a:avLst/>
          </a:prstGeom>
          <a:noFill/>
        </p:spPr>
        <p:txBody>
          <a:bodyPr wrap="none" rtlCol="0">
            <a:spAutoFit/>
          </a:bodyPr>
          <a:lstStyle/>
          <a:p>
            <a:r>
              <a:rPr kumimoji="1" lang="en-US" altLang="ja-JP" sz="1100" dirty="0" smtClean="0"/>
              <a:t>BeginAsyncWork</a:t>
            </a:r>
            <a:endParaRPr kumimoji="1" lang="ja-JP" altLang="en-US" sz="1100" dirty="0"/>
          </a:p>
        </p:txBody>
      </p:sp>
      <p:sp>
        <p:nvSpPr>
          <p:cNvPr id="28" name="テキスト ボックス 27"/>
          <p:cNvSpPr txBox="1"/>
          <p:nvPr/>
        </p:nvSpPr>
        <p:spPr>
          <a:xfrm>
            <a:off x="3872694" y="2545564"/>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0</a:t>
            </a:r>
            <a:endParaRPr kumimoji="1" lang="ja-JP" altLang="en-US" sz="1100" dirty="0">
              <a:latin typeface="+mn-ea"/>
              <a:ea typeface="+mn-ea"/>
            </a:endParaRPr>
          </a:p>
        </p:txBody>
      </p:sp>
      <p:sp>
        <p:nvSpPr>
          <p:cNvPr id="29" name="テキスト ボックス 28"/>
          <p:cNvSpPr txBox="1"/>
          <p:nvPr/>
        </p:nvSpPr>
        <p:spPr>
          <a:xfrm>
            <a:off x="3872694" y="2976576"/>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1</a:t>
            </a:r>
            <a:endParaRPr kumimoji="1" lang="ja-JP" altLang="en-US" sz="1100" dirty="0">
              <a:latin typeface="+mn-ea"/>
              <a:ea typeface="+mn-ea"/>
            </a:endParaRPr>
          </a:p>
        </p:txBody>
      </p:sp>
      <p:sp>
        <p:nvSpPr>
          <p:cNvPr id="30" name="テキスト ボックス 29"/>
          <p:cNvSpPr txBox="1"/>
          <p:nvPr/>
        </p:nvSpPr>
        <p:spPr>
          <a:xfrm>
            <a:off x="3872694" y="3406207"/>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2</a:t>
            </a:r>
            <a:endParaRPr kumimoji="1" lang="ja-JP" altLang="en-US" sz="1100" dirty="0">
              <a:latin typeface="+mn-ea"/>
              <a:ea typeface="+mn-ea"/>
            </a:endParaRPr>
          </a:p>
        </p:txBody>
      </p:sp>
      <p:sp>
        <p:nvSpPr>
          <p:cNvPr id="31" name="テキスト ボックス 30"/>
          <p:cNvSpPr txBox="1"/>
          <p:nvPr/>
        </p:nvSpPr>
        <p:spPr>
          <a:xfrm>
            <a:off x="3872694" y="3848978"/>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3</a:t>
            </a:r>
            <a:endParaRPr kumimoji="1" lang="ja-JP" altLang="en-US" sz="1100" dirty="0">
              <a:latin typeface="+mn-ea"/>
              <a:ea typeface="+mn-ea"/>
            </a:endParaRPr>
          </a:p>
        </p:txBody>
      </p:sp>
      <p:sp>
        <p:nvSpPr>
          <p:cNvPr id="32" name="テキスト ボックス 31"/>
          <p:cNvSpPr txBox="1"/>
          <p:nvPr/>
        </p:nvSpPr>
        <p:spPr>
          <a:xfrm>
            <a:off x="3872694" y="4293096"/>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4</a:t>
            </a:r>
            <a:endParaRPr kumimoji="1" lang="ja-JP" altLang="en-US" sz="1100" dirty="0">
              <a:latin typeface="+mn-ea"/>
              <a:ea typeface="+mn-ea"/>
            </a:endParaRPr>
          </a:p>
        </p:txBody>
      </p:sp>
      <p:sp>
        <p:nvSpPr>
          <p:cNvPr id="40" name="正方形/長方形 39"/>
          <p:cNvSpPr/>
          <p:nvPr/>
        </p:nvSpPr>
        <p:spPr>
          <a:xfrm>
            <a:off x="3734222" y="4842738"/>
            <a:ext cx="144016" cy="261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n-ea"/>
            </a:endParaRPr>
          </a:p>
        </p:txBody>
      </p:sp>
      <p:sp>
        <p:nvSpPr>
          <p:cNvPr id="41" name="テキスト ボックス 40"/>
          <p:cNvSpPr txBox="1"/>
          <p:nvPr/>
        </p:nvSpPr>
        <p:spPr>
          <a:xfrm>
            <a:off x="3830286" y="4842738"/>
            <a:ext cx="728084" cy="261610"/>
          </a:xfrm>
          <a:prstGeom prst="rect">
            <a:avLst/>
          </a:prstGeom>
          <a:noFill/>
        </p:spPr>
        <p:txBody>
          <a:bodyPr wrap="none" rtlCol="0">
            <a:spAutoFit/>
          </a:bodyPr>
          <a:lstStyle/>
          <a:p>
            <a:r>
              <a:rPr kumimoji="1" lang="en-US" altLang="ja-JP" sz="1100" dirty="0" smtClean="0">
                <a:latin typeface="+mn-ea"/>
                <a:ea typeface="+mn-ea"/>
              </a:rPr>
              <a:t>callback</a:t>
            </a:r>
            <a:endParaRPr kumimoji="1" lang="ja-JP" altLang="en-US" sz="1100" dirty="0">
              <a:latin typeface="+mn-ea"/>
              <a:ea typeface="+mn-ea"/>
            </a:endParaRPr>
          </a:p>
        </p:txBody>
      </p:sp>
      <p:sp>
        <p:nvSpPr>
          <p:cNvPr id="3" name="正方形/長方形 2"/>
          <p:cNvSpPr/>
          <p:nvPr/>
        </p:nvSpPr>
        <p:spPr>
          <a:xfrm>
            <a:off x="3224622" y="1772816"/>
            <a:ext cx="1132339"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別スレッド</a:t>
            </a:r>
            <a:endParaRPr kumimoji="1" lang="ja-JP" altLang="en-US" sz="1400" dirty="0"/>
          </a:p>
        </p:txBody>
      </p:sp>
    </p:spTree>
    <p:extLst>
      <p:ext uri="{BB962C8B-B14F-4D97-AF65-F5344CB8AC3E}">
        <p14:creationId xmlns:p14="http://schemas.microsoft.com/office/powerpoint/2010/main" val="170075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13"/>
          <p:cNvSpPr/>
          <p:nvPr/>
        </p:nvSpPr>
        <p:spPr>
          <a:xfrm>
            <a:off x="539552" y="2132856"/>
            <a:ext cx="3960440" cy="1152128"/>
          </a:xfrm>
          <a:prstGeom prst="roundRect">
            <a:avLst>
              <a:gd name="adj" fmla="val 389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000">
              <a:latin typeface="+mj-lt"/>
            </a:endParaRPr>
          </a:p>
        </p:txBody>
      </p:sp>
      <p:sp>
        <p:nvSpPr>
          <p:cNvPr id="15" name="テキスト ボックス 14"/>
          <p:cNvSpPr txBox="1"/>
          <p:nvPr/>
        </p:nvSpPr>
        <p:spPr>
          <a:xfrm>
            <a:off x="539552" y="2132856"/>
            <a:ext cx="569387"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参照</a:t>
            </a:r>
            <a:r>
              <a:rPr kumimoji="1" lang="ja-JP" altLang="en-US" sz="1000" dirty="0" smtClean="0">
                <a:latin typeface="Meiryo UI" pitchFamily="50" charset="-128"/>
                <a:ea typeface="Meiryo UI" pitchFamily="50" charset="-128"/>
                <a:cs typeface="Meiryo UI" pitchFamily="50" charset="-128"/>
              </a:rPr>
              <a:t>型</a:t>
            </a:r>
            <a:endParaRPr kumimoji="1" lang="ja-JP" altLang="en-US" sz="1000" dirty="0">
              <a:latin typeface="Meiryo UI" pitchFamily="50" charset="-128"/>
              <a:ea typeface="Meiryo UI" pitchFamily="50" charset="-128"/>
              <a:cs typeface="Meiryo UI" pitchFamily="50" charset="-128"/>
            </a:endParaRPr>
          </a:p>
        </p:txBody>
      </p:sp>
      <p:sp>
        <p:nvSpPr>
          <p:cNvPr id="4" name="角丸四角形 3"/>
          <p:cNvSpPr/>
          <p:nvPr/>
        </p:nvSpPr>
        <p:spPr>
          <a:xfrm>
            <a:off x="539552" y="1268760"/>
            <a:ext cx="3960440" cy="792088"/>
          </a:xfrm>
          <a:prstGeom prst="roundRect">
            <a:avLst>
              <a:gd name="adj" fmla="val 56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000">
              <a:latin typeface="+mj-lt"/>
            </a:endParaRPr>
          </a:p>
        </p:txBody>
      </p:sp>
      <p:sp>
        <p:nvSpPr>
          <p:cNvPr id="6" name="角丸四角形 5"/>
          <p:cNvSpPr/>
          <p:nvPr/>
        </p:nvSpPr>
        <p:spPr>
          <a:xfrm>
            <a:off x="1043608"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
        <p:nvSpPr>
          <p:cNvPr id="7" name="テキスト ボックス 6"/>
          <p:cNvSpPr txBox="1"/>
          <p:nvPr/>
        </p:nvSpPr>
        <p:spPr>
          <a:xfrm>
            <a:off x="1043608" y="980728"/>
            <a:ext cx="825867" cy="246221"/>
          </a:xfrm>
          <a:prstGeom prst="rect">
            <a:avLst/>
          </a:prstGeom>
          <a:noFill/>
        </p:spPr>
        <p:txBody>
          <a:bodyPr wrap="none" rtlCol="0">
            <a:spAutoFit/>
          </a:bodyPr>
          <a:lstStyle/>
          <a:p>
            <a:r>
              <a:rPr kumimoji="1" lang="ja-JP" altLang="en-US" sz="1000" dirty="0" smtClean="0">
                <a:latin typeface="Meiryo UI" pitchFamily="50" charset="-128"/>
                <a:ea typeface="Meiryo UI" pitchFamily="50" charset="-128"/>
                <a:cs typeface="Meiryo UI" pitchFamily="50" charset="-128"/>
              </a:rPr>
              <a:t>組み込み型</a:t>
            </a:r>
            <a:endParaRPr kumimoji="1" lang="ja-JP" altLang="en-US" sz="1000" dirty="0">
              <a:latin typeface="Meiryo UI" pitchFamily="50" charset="-128"/>
              <a:ea typeface="Meiryo UI" pitchFamily="50" charset="-128"/>
              <a:cs typeface="Meiryo UI" pitchFamily="50" charset="-128"/>
            </a:endParaRPr>
          </a:p>
        </p:txBody>
      </p:sp>
      <p:sp>
        <p:nvSpPr>
          <p:cNvPr id="12" name="テキスト ボックス 11"/>
          <p:cNvSpPr txBox="1"/>
          <p:nvPr/>
        </p:nvSpPr>
        <p:spPr>
          <a:xfrm>
            <a:off x="2191936" y="980728"/>
            <a:ext cx="989373"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ユーザー定義</a:t>
            </a:r>
            <a:r>
              <a:rPr kumimoji="1" lang="ja-JP" altLang="en-US" sz="1000" dirty="0" smtClean="0">
                <a:latin typeface="Meiryo UI" pitchFamily="50" charset="-128"/>
                <a:ea typeface="Meiryo UI" pitchFamily="50" charset="-128"/>
                <a:cs typeface="Meiryo UI" pitchFamily="50" charset="-128"/>
              </a:rPr>
              <a:t>型</a:t>
            </a:r>
            <a:endParaRPr kumimoji="1" lang="ja-JP" altLang="en-US" sz="1000" dirty="0">
              <a:latin typeface="Meiryo UI" pitchFamily="50" charset="-128"/>
              <a:ea typeface="Meiryo UI" pitchFamily="50" charset="-128"/>
              <a:cs typeface="Meiryo UI" pitchFamily="50" charset="-128"/>
            </a:endParaRPr>
          </a:p>
        </p:txBody>
      </p:sp>
      <p:sp>
        <p:nvSpPr>
          <p:cNvPr id="13" name="テキスト ボックス 12"/>
          <p:cNvSpPr txBox="1"/>
          <p:nvPr/>
        </p:nvSpPr>
        <p:spPr>
          <a:xfrm>
            <a:off x="539552" y="1274385"/>
            <a:ext cx="441146" cy="246221"/>
          </a:xfrm>
          <a:prstGeom prst="rect">
            <a:avLst/>
          </a:prstGeom>
          <a:noFill/>
        </p:spPr>
        <p:txBody>
          <a:bodyPr wrap="none" rtlCol="0">
            <a:spAutoFit/>
          </a:bodyPr>
          <a:lstStyle/>
          <a:p>
            <a:r>
              <a:rPr kumimoji="1" lang="ja-JP" altLang="en-US" sz="1000" dirty="0" smtClean="0">
                <a:latin typeface="Meiryo UI" pitchFamily="50" charset="-128"/>
                <a:ea typeface="Meiryo UI" pitchFamily="50" charset="-128"/>
                <a:cs typeface="Meiryo UI" pitchFamily="50" charset="-128"/>
              </a:rPr>
              <a:t>値型</a:t>
            </a:r>
            <a:endParaRPr kumimoji="1" lang="ja-JP" altLang="en-US" sz="1000" dirty="0">
              <a:latin typeface="Meiryo UI" pitchFamily="50" charset="-128"/>
              <a:ea typeface="Meiryo UI" pitchFamily="50" charset="-128"/>
              <a:cs typeface="Meiryo UI" pitchFamily="50" charset="-128"/>
            </a:endParaRPr>
          </a:p>
        </p:txBody>
      </p:sp>
      <p:sp>
        <p:nvSpPr>
          <p:cNvPr id="17" name="角丸四角形 16"/>
          <p:cNvSpPr/>
          <p:nvPr/>
        </p:nvSpPr>
        <p:spPr>
          <a:xfrm>
            <a:off x="1115616"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単純型</a:t>
            </a:r>
            <a:endParaRPr kumimoji="1" lang="ja-JP" altLang="en-US" sz="1000" dirty="0">
              <a:latin typeface="+mj-lt"/>
            </a:endParaRPr>
          </a:p>
        </p:txBody>
      </p:sp>
      <p:sp>
        <p:nvSpPr>
          <p:cNvPr id="18" name="角丸四角形 17"/>
          <p:cNvSpPr/>
          <p:nvPr/>
        </p:nvSpPr>
        <p:spPr>
          <a:xfrm>
            <a:off x="1115616" y="220486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文字列型</a:t>
            </a:r>
            <a:endParaRPr kumimoji="1" lang="ja-JP" altLang="en-US" sz="1000" dirty="0">
              <a:latin typeface="+mj-lt"/>
            </a:endParaRPr>
          </a:p>
        </p:txBody>
      </p:sp>
      <p:sp>
        <p:nvSpPr>
          <p:cNvPr id="19" name="角丸四角形 18"/>
          <p:cNvSpPr/>
          <p:nvPr/>
        </p:nvSpPr>
        <p:spPr>
          <a:xfrm>
            <a:off x="1115616" y="2539171"/>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オブジェクト型</a:t>
            </a:r>
            <a:endParaRPr kumimoji="1" lang="ja-JP" altLang="en-US" sz="1000" dirty="0">
              <a:latin typeface="+mj-lt"/>
            </a:endParaRPr>
          </a:p>
        </p:txBody>
      </p:sp>
      <p:sp>
        <p:nvSpPr>
          <p:cNvPr id="21" name="角丸四角形 20"/>
          <p:cNvSpPr/>
          <p:nvPr/>
        </p:nvSpPr>
        <p:spPr>
          <a:xfrm>
            <a:off x="2267744"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構造体</a:t>
            </a:r>
            <a:endParaRPr kumimoji="1" lang="ja-JP" altLang="en-US" sz="1000" dirty="0">
              <a:latin typeface="+mj-lt"/>
            </a:endParaRPr>
          </a:p>
        </p:txBody>
      </p:sp>
      <p:sp>
        <p:nvSpPr>
          <p:cNvPr id="22" name="角丸四角形 21"/>
          <p:cNvSpPr/>
          <p:nvPr/>
        </p:nvSpPr>
        <p:spPr>
          <a:xfrm>
            <a:off x="2267744" y="220486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クラス</a:t>
            </a:r>
            <a:endParaRPr kumimoji="1" lang="ja-JP" altLang="en-US" sz="1000" dirty="0">
              <a:latin typeface="+mj-lt"/>
            </a:endParaRPr>
          </a:p>
        </p:txBody>
      </p:sp>
      <p:sp>
        <p:nvSpPr>
          <p:cNvPr id="23" name="角丸四角形 22"/>
          <p:cNvSpPr/>
          <p:nvPr/>
        </p:nvSpPr>
        <p:spPr>
          <a:xfrm>
            <a:off x="2267744" y="2539171"/>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kumimoji="1" lang="ja-JP" altLang="en-US" sz="1000" dirty="0" smtClean="0">
                <a:latin typeface="+mj-lt"/>
              </a:rPr>
              <a:t>インターフェイス</a:t>
            </a:r>
            <a:endParaRPr kumimoji="1" lang="ja-JP" altLang="en-US" sz="1000" dirty="0">
              <a:latin typeface="+mj-lt"/>
            </a:endParaRPr>
          </a:p>
        </p:txBody>
      </p:sp>
      <p:sp>
        <p:nvSpPr>
          <p:cNvPr id="24" name="角丸四角形 23"/>
          <p:cNvSpPr/>
          <p:nvPr/>
        </p:nvSpPr>
        <p:spPr>
          <a:xfrm>
            <a:off x="2267744" y="170080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列挙型</a:t>
            </a:r>
            <a:endParaRPr kumimoji="1" lang="ja-JP" altLang="en-US" sz="1000" dirty="0">
              <a:latin typeface="+mj-lt"/>
            </a:endParaRPr>
          </a:p>
        </p:txBody>
      </p:sp>
      <p:sp>
        <p:nvSpPr>
          <p:cNvPr id="25" name="角丸四角形 24"/>
          <p:cNvSpPr/>
          <p:nvPr/>
        </p:nvSpPr>
        <p:spPr>
          <a:xfrm>
            <a:off x="2267744" y="292494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デリゲート</a:t>
            </a:r>
            <a:endParaRPr kumimoji="1" lang="ja-JP" altLang="en-US" sz="1000" dirty="0">
              <a:latin typeface="+mj-lt"/>
            </a:endParaRPr>
          </a:p>
        </p:txBody>
      </p:sp>
      <p:sp>
        <p:nvSpPr>
          <p:cNvPr id="26" name="角丸四角形 25"/>
          <p:cNvSpPr/>
          <p:nvPr/>
        </p:nvSpPr>
        <p:spPr>
          <a:xfrm>
            <a:off x="3419872"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000" dirty="0" smtClean="0">
                <a:latin typeface="+mj-lt"/>
              </a:rPr>
              <a:t>Null</a:t>
            </a:r>
            <a:r>
              <a:rPr kumimoji="1" lang="ja-JP" altLang="en-US" sz="1000" dirty="0" smtClean="0">
                <a:latin typeface="+mj-lt"/>
              </a:rPr>
              <a:t>許容型</a:t>
            </a:r>
            <a:endParaRPr kumimoji="1" lang="ja-JP" altLang="en-US" sz="1000" dirty="0">
              <a:latin typeface="+mj-lt"/>
            </a:endParaRPr>
          </a:p>
        </p:txBody>
      </p:sp>
      <p:sp>
        <p:nvSpPr>
          <p:cNvPr id="27" name="角丸四角形 26"/>
          <p:cNvSpPr/>
          <p:nvPr/>
        </p:nvSpPr>
        <p:spPr>
          <a:xfrm>
            <a:off x="3419872" y="224551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配列</a:t>
            </a:r>
            <a:endParaRPr kumimoji="1" lang="ja-JP" altLang="en-US" sz="1000" dirty="0">
              <a:latin typeface="+mj-lt"/>
            </a:endParaRPr>
          </a:p>
        </p:txBody>
      </p:sp>
      <p:sp>
        <p:nvSpPr>
          <p:cNvPr id="28" name="テキスト ボックス 27"/>
          <p:cNvSpPr txBox="1"/>
          <p:nvPr/>
        </p:nvSpPr>
        <p:spPr>
          <a:xfrm>
            <a:off x="3347864" y="980728"/>
            <a:ext cx="994183"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他</a:t>
            </a:r>
            <a:r>
              <a:rPr lang="ja-JP" altLang="en-US" sz="1000" dirty="0" smtClean="0">
                <a:latin typeface="Meiryo UI" pitchFamily="50" charset="-128"/>
                <a:ea typeface="Meiryo UI" pitchFamily="50" charset="-128"/>
                <a:cs typeface="Meiryo UI" pitchFamily="50" charset="-128"/>
              </a:rPr>
              <a:t>の型から合成</a:t>
            </a:r>
            <a:endParaRPr kumimoji="1" lang="ja-JP" altLang="en-US" sz="1000" dirty="0">
              <a:latin typeface="Meiryo UI" pitchFamily="50" charset="-128"/>
              <a:ea typeface="Meiryo UI" pitchFamily="50" charset="-128"/>
              <a:cs typeface="Meiryo UI" pitchFamily="50" charset="-128"/>
            </a:endParaRPr>
          </a:p>
        </p:txBody>
      </p:sp>
      <p:sp>
        <p:nvSpPr>
          <p:cNvPr id="36" name="角丸四角形 35"/>
          <p:cNvSpPr/>
          <p:nvPr/>
        </p:nvSpPr>
        <p:spPr>
          <a:xfrm>
            <a:off x="2195736"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
        <p:nvSpPr>
          <p:cNvPr id="38" name="角丸四角形 37"/>
          <p:cNvSpPr/>
          <p:nvPr/>
        </p:nvSpPr>
        <p:spPr>
          <a:xfrm>
            <a:off x="3347864"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Tree>
    <p:extLst>
      <p:ext uri="{BB962C8B-B14F-4D97-AF65-F5344CB8AC3E}">
        <p14:creationId xmlns:p14="http://schemas.microsoft.com/office/powerpoint/2010/main" val="3311130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2195736" y="1727230"/>
            <a:ext cx="1031051" cy="261610"/>
          </a:xfrm>
          <a:prstGeom prst="rect">
            <a:avLst/>
          </a:prstGeom>
          <a:noFill/>
        </p:spPr>
        <p:txBody>
          <a:bodyPr wrap="none" rtlCol="0">
            <a:spAutoFit/>
          </a:bodyPr>
          <a:lstStyle/>
          <a:p>
            <a:r>
              <a:rPr kumimoji="1" lang="ja-JP" altLang="en-US" sz="1100" dirty="0" smtClean="0">
                <a:latin typeface="+mn-ea"/>
                <a:ea typeface="+mn-ea"/>
              </a:rPr>
              <a:t>スレッド作成</a:t>
            </a:r>
            <a:endParaRPr kumimoji="1" lang="ja-JP" altLang="en-US" sz="1100" dirty="0">
              <a:latin typeface="+mn-ea"/>
              <a:ea typeface="+mn-ea"/>
            </a:endParaRPr>
          </a:p>
        </p:txBody>
      </p:sp>
      <p:sp>
        <p:nvSpPr>
          <p:cNvPr id="2" name="正方形/長方形 1"/>
          <p:cNvSpPr/>
          <p:nvPr/>
        </p:nvSpPr>
        <p:spPr>
          <a:xfrm>
            <a:off x="1403648" y="836712"/>
            <a:ext cx="1440160"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メインスレッド</a:t>
            </a:r>
            <a:endParaRPr kumimoji="1" lang="ja-JP" altLang="en-US" sz="1400" dirty="0"/>
          </a:p>
        </p:txBody>
      </p:sp>
      <p:cxnSp>
        <p:nvCxnSpPr>
          <p:cNvPr id="5" name="直線矢印​​コネクタ 4"/>
          <p:cNvCxnSpPr>
            <a:stCxn id="2" idx="2"/>
          </p:cNvCxnSpPr>
          <p:nvPr/>
        </p:nvCxnSpPr>
        <p:spPr>
          <a:xfrm>
            <a:off x="2123728" y="1196752"/>
            <a:ext cx="0" cy="41764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直線矢印​​コネクタ 5"/>
          <p:cNvCxnSpPr>
            <a:stCxn id="3" idx="2"/>
          </p:cNvCxnSpPr>
          <p:nvPr/>
        </p:nvCxnSpPr>
        <p:spPr>
          <a:xfrm>
            <a:off x="3790792" y="2132856"/>
            <a:ext cx="9894" cy="33123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線矢印​​コネクタ 10"/>
          <p:cNvCxnSpPr/>
          <p:nvPr/>
        </p:nvCxnSpPr>
        <p:spPr>
          <a:xfrm>
            <a:off x="2123728" y="1962150"/>
            <a:ext cx="1224136" cy="0"/>
          </a:xfrm>
          <a:prstGeom prst="straightConnector1">
            <a:avLst/>
          </a:prstGeom>
          <a:ln>
            <a:tailEnd type="none"/>
          </a:ln>
        </p:spPr>
        <p:style>
          <a:lnRef idx="2">
            <a:schemeClr val="accent5"/>
          </a:lnRef>
          <a:fillRef idx="0">
            <a:schemeClr val="accent5"/>
          </a:fillRef>
          <a:effectRef idx="1">
            <a:schemeClr val="accent5"/>
          </a:effectRef>
          <a:fontRef idx="minor">
            <a:schemeClr val="tx1"/>
          </a:fontRef>
        </p:style>
      </p:cxnSp>
      <p:sp>
        <p:nvSpPr>
          <p:cNvPr id="17" name="正方形/長方形 16"/>
          <p:cNvSpPr/>
          <p:nvPr/>
        </p:nvSpPr>
        <p:spPr>
          <a:xfrm>
            <a:off x="3728678" y="2276872"/>
            <a:ext cx="144016" cy="2435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347864" y="2276872"/>
            <a:ext cx="898003" cy="261610"/>
          </a:xfrm>
          <a:prstGeom prst="rect">
            <a:avLst/>
          </a:prstGeom>
          <a:noFill/>
        </p:spPr>
        <p:txBody>
          <a:bodyPr wrap="none" rtlCol="0">
            <a:spAutoFit/>
          </a:bodyPr>
          <a:lstStyle/>
          <a:p>
            <a:r>
              <a:rPr kumimoji="1" lang="en-US" altLang="ja-JP" sz="1100" dirty="0" smtClean="0"/>
              <a:t>AsyncWork</a:t>
            </a:r>
            <a:endParaRPr kumimoji="1" lang="ja-JP" altLang="en-US" sz="1100" dirty="0"/>
          </a:p>
        </p:txBody>
      </p:sp>
      <p:sp>
        <p:nvSpPr>
          <p:cNvPr id="19" name="正方形/長方形 18"/>
          <p:cNvSpPr/>
          <p:nvPr/>
        </p:nvSpPr>
        <p:spPr>
          <a:xfrm>
            <a:off x="2051720" y="1335250"/>
            <a:ext cx="144016" cy="382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123728" y="1412777"/>
            <a:ext cx="14401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a:endCxn id="3" idx="1"/>
          </p:cNvCxnSpPr>
          <p:nvPr/>
        </p:nvCxnSpPr>
        <p:spPr>
          <a:xfrm>
            <a:off x="3166880" y="1813611"/>
            <a:ext cx="57742" cy="139225"/>
          </a:xfrm>
          <a:prstGeom prst="straightConnector1">
            <a:avLst/>
          </a:prstGeom>
          <a:ln>
            <a:tailEnd type="none"/>
          </a:ln>
        </p:spPr>
        <p:style>
          <a:lnRef idx="2">
            <a:schemeClr val="accent5"/>
          </a:lnRef>
          <a:fillRef idx="0">
            <a:schemeClr val="accent5"/>
          </a:fillRef>
          <a:effectRef idx="1">
            <a:schemeClr val="accent5"/>
          </a:effectRef>
          <a:fontRef idx="minor">
            <a:schemeClr val="tx1"/>
          </a:fontRef>
        </p:style>
      </p:cxnSp>
      <p:sp>
        <p:nvSpPr>
          <p:cNvPr id="16" name="テキスト ボックス 15"/>
          <p:cNvSpPr txBox="1"/>
          <p:nvPr/>
        </p:nvSpPr>
        <p:spPr>
          <a:xfrm>
            <a:off x="1583527" y="1412776"/>
            <a:ext cx="1260281" cy="261610"/>
          </a:xfrm>
          <a:prstGeom prst="rect">
            <a:avLst/>
          </a:prstGeom>
          <a:noFill/>
        </p:spPr>
        <p:txBody>
          <a:bodyPr wrap="none" rtlCol="0">
            <a:spAutoFit/>
          </a:bodyPr>
          <a:lstStyle/>
          <a:p>
            <a:r>
              <a:rPr kumimoji="1" lang="en-US" altLang="ja-JP" sz="1100" dirty="0" smtClean="0"/>
              <a:t>BeginAsyncWork</a:t>
            </a:r>
            <a:endParaRPr kumimoji="1" lang="ja-JP" altLang="en-US" sz="1100" dirty="0"/>
          </a:p>
        </p:txBody>
      </p:sp>
      <p:sp>
        <p:nvSpPr>
          <p:cNvPr id="28" name="テキスト ボックス 27"/>
          <p:cNvSpPr txBox="1"/>
          <p:nvPr/>
        </p:nvSpPr>
        <p:spPr>
          <a:xfrm>
            <a:off x="3872694" y="2545564"/>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0</a:t>
            </a:r>
            <a:endParaRPr kumimoji="1" lang="ja-JP" altLang="en-US" sz="1100" dirty="0">
              <a:latin typeface="+mn-ea"/>
              <a:ea typeface="+mn-ea"/>
            </a:endParaRPr>
          </a:p>
        </p:txBody>
      </p:sp>
      <p:sp>
        <p:nvSpPr>
          <p:cNvPr id="29" name="テキスト ボックス 28"/>
          <p:cNvSpPr txBox="1"/>
          <p:nvPr/>
        </p:nvSpPr>
        <p:spPr>
          <a:xfrm>
            <a:off x="3872694" y="2976576"/>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1</a:t>
            </a:r>
            <a:endParaRPr kumimoji="1" lang="ja-JP" altLang="en-US" sz="1100" dirty="0">
              <a:latin typeface="+mn-ea"/>
              <a:ea typeface="+mn-ea"/>
            </a:endParaRPr>
          </a:p>
        </p:txBody>
      </p:sp>
      <p:sp>
        <p:nvSpPr>
          <p:cNvPr id="30" name="テキスト ボックス 29"/>
          <p:cNvSpPr txBox="1"/>
          <p:nvPr/>
        </p:nvSpPr>
        <p:spPr>
          <a:xfrm>
            <a:off x="3872694" y="3406207"/>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2</a:t>
            </a:r>
            <a:endParaRPr kumimoji="1" lang="ja-JP" altLang="en-US" sz="1100" dirty="0">
              <a:latin typeface="+mn-ea"/>
              <a:ea typeface="+mn-ea"/>
            </a:endParaRPr>
          </a:p>
        </p:txBody>
      </p:sp>
      <p:sp>
        <p:nvSpPr>
          <p:cNvPr id="31" name="テキスト ボックス 30"/>
          <p:cNvSpPr txBox="1"/>
          <p:nvPr/>
        </p:nvSpPr>
        <p:spPr>
          <a:xfrm>
            <a:off x="3872694" y="3848978"/>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3</a:t>
            </a:r>
            <a:endParaRPr kumimoji="1" lang="ja-JP" altLang="en-US" sz="1100" dirty="0">
              <a:latin typeface="+mn-ea"/>
              <a:ea typeface="+mn-ea"/>
            </a:endParaRPr>
          </a:p>
        </p:txBody>
      </p:sp>
      <p:sp>
        <p:nvSpPr>
          <p:cNvPr id="32" name="テキスト ボックス 31"/>
          <p:cNvSpPr txBox="1"/>
          <p:nvPr/>
        </p:nvSpPr>
        <p:spPr>
          <a:xfrm>
            <a:off x="3872694" y="4293096"/>
            <a:ext cx="978153" cy="261610"/>
          </a:xfrm>
          <a:prstGeom prst="rect">
            <a:avLst/>
          </a:prstGeom>
          <a:noFill/>
        </p:spPr>
        <p:txBody>
          <a:bodyPr wrap="none" rtlCol="0">
            <a:spAutoFit/>
          </a:bodyPr>
          <a:lstStyle/>
          <a:p>
            <a:r>
              <a:rPr kumimoji="1" lang="ja-JP" altLang="en-US" sz="1100" dirty="0" smtClean="0">
                <a:latin typeface="+mn-ea"/>
                <a:ea typeface="+mn-ea"/>
              </a:rPr>
              <a:t>非同期処理</a:t>
            </a:r>
            <a:r>
              <a:rPr kumimoji="1" lang="en-US" altLang="ja-JP" sz="1100" dirty="0" smtClean="0">
                <a:latin typeface="+mn-ea"/>
                <a:ea typeface="+mn-ea"/>
              </a:rPr>
              <a:t>4</a:t>
            </a:r>
            <a:endParaRPr kumimoji="1" lang="ja-JP" altLang="en-US" sz="1100" dirty="0">
              <a:latin typeface="+mn-ea"/>
              <a:ea typeface="+mn-ea"/>
            </a:endParaRPr>
          </a:p>
        </p:txBody>
      </p:sp>
      <p:sp>
        <p:nvSpPr>
          <p:cNvPr id="33" name="テキスト ボックス 32"/>
          <p:cNvSpPr txBox="1"/>
          <p:nvPr/>
        </p:nvSpPr>
        <p:spPr>
          <a:xfrm>
            <a:off x="2159873" y="2420888"/>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0</a:t>
            </a:r>
            <a:endParaRPr kumimoji="1" lang="ja-JP" altLang="en-US" sz="1100" dirty="0">
              <a:latin typeface="+mn-ea"/>
              <a:ea typeface="+mn-ea"/>
            </a:endParaRPr>
          </a:p>
        </p:txBody>
      </p:sp>
      <p:sp>
        <p:nvSpPr>
          <p:cNvPr id="34" name="テキスト ボックス 33"/>
          <p:cNvSpPr txBox="1"/>
          <p:nvPr/>
        </p:nvSpPr>
        <p:spPr>
          <a:xfrm>
            <a:off x="2159873" y="2735342"/>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1</a:t>
            </a:r>
            <a:endParaRPr kumimoji="1" lang="ja-JP" altLang="en-US" sz="1100" dirty="0">
              <a:latin typeface="+mn-ea"/>
              <a:ea typeface="+mn-ea"/>
            </a:endParaRPr>
          </a:p>
        </p:txBody>
      </p:sp>
      <p:sp>
        <p:nvSpPr>
          <p:cNvPr id="35" name="テキスト ボックス 34"/>
          <p:cNvSpPr txBox="1"/>
          <p:nvPr/>
        </p:nvSpPr>
        <p:spPr>
          <a:xfrm>
            <a:off x="2159873" y="3068960"/>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2</a:t>
            </a:r>
            <a:endParaRPr kumimoji="1" lang="ja-JP" altLang="en-US" sz="1100" dirty="0">
              <a:latin typeface="+mn-ea"/>
              <a:ea typeface="+mn-ea"/>
            </a:endParaRPr>
          </a:p>
        </p:txBody>
      </p:sp>
      <p:sp>
        <p:nvSpPr>
          <p:cNvPr id="36" name="テキスト ボックス 35"/>
          <p:cNvSpPr txBox="1"/>
          <p:nvPr/>
        </p:nvSpPr>
        <p:spPr>
          <a:xfrm>
            <a:off x="2159873" y="3431417"/>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3</a:t>
            </a:r>
            <a:endParaRPr kumimoji="1" lang="ja-JP" altLang="en-US" sz="1100" dirty="0">
              <a:latin typeface="+mn-ea"/>
              <a:ea typeface="+mn-ea"/>
            </a:endParaRPr>
          </a:p>
        </p:txBody>
      </p:sp>
      <p:sp>
        <p:nvSpPr>
          <p:cNvPr id="37" name="テキスト ボックス 36"/>
          <p:cNvSpPr txBox="1"/>
          <p:nvPr/>
        </p:nvSpPr>
        <p:spPr>
          <a:xfrm>
            <a:off x="2159873" y="3791457"/>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4</a:t>
            </a:r>
            <a:endParaRPr kumimoji="1" lang="ja-JP" altLang="en-US" sz="1100" dirty="0">
              <a:latin typeface="+mn-ea"/>
              <a:ea typeface="+mn-ea"/>
            </a:endParaRPr>
          </a:p>
        </p:txBody>
      </p:sp>
      <p:sp>
        <p:nvSpPr>
          <p:cNvPr id="38" name="テキスト ボックス 37"/>
          <p:cNvSpPr txBox="1"/>
          <p:nvPr/>
        </p:nvSpPr>
        <p:spPr>
          <a:xfrm>
            <a:off x="2159873" y="4175502"/>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kumimoji="1" lang="en-US" altLang="ja-JP" sz="1100" dirty="0" smtClean="0">
                <a:latin typeface="+mn-ea"/>
                <a:ea typeface="+mn-ea"/>
              </a:rPr>
              <a:t>5</a:t>
            </a:r>
            <a:endParaRPr kumimoji="1" lang="ja-JP" altLang="en-US" sz="1100" dirty="0">
              <a:latin typeface="+mn-ea"/>
              <a:ea typeface="+mn-ea"/>
            </a:endParaRPr>
          </a:p>
        </p:txBody>
      </p:sp>
      <p:sp>
        <p:nvSpPr>
          <p:cNvPr id="39" name="テキスト ボックス 38"/>
          <p:cNvSpPr txBox="1"/>
          <p:nvPr/>
        </p:nvSpPr>
        <p:spPr>
          <a:xfrm>
            <a:off x="2163305" y="4581128"/>
            <a:ext cx="978153" cy="261610"/>
          </a:xfrm>
          <a:prstGeom prst="rect">
            <a:avLst/>
          </a:prstGeom>
          <a:noFill/>
        </p:spPr>
        <p:txBody>
          <a:bodyPr wrap="none" rtlCol="0">
            <a:spAutoFit/>
          </a:bodyPr>
          <a:lstStyle/>
          <a:p>
            <a:r>
              <a:rPr lang="ja-JP" altLang="en-US" sz="1100" dirty="0">
                <a:latin typeface="+mn-ea"/>
                <a:ea typeface="+mn-ea"/>
              </a:rPr>
              <a:t>メイン</a:t>
            </a:r>
            <a:r>
              <a:rPr kumimoji="1" lang="ja-JP" altLang="en-US" sz="1100" dirty="0" smtClean="0">
                <a:latin typeface="+mn-ea"/>
                <a:ea typeface="+mn-ea"/>
              </a:rPr>
              <a:t>処理</a:t>
            </a:r>
            <a:r>
              <a:rPr lang="en-US" altLang="ja-JP" sz="1100" dirty="0">
                <a:latin typeface="+mn-ea"/>
                <a:ea typeface="+mn-ea"/>
              </a:rPr>
              <a:t>6</a:t>
            </a:r>
            <a:endParaRPr kumimoji="1" lang="ja-JP" altLang="en-US" sz="1100" dirty="0">
              <a:latin typeface="+mn-ea"/>
              <a:ea typeface="+mn-ea"/>
            </a:endParaRPr>
          </a:p>
        </p:txBody>
      </p:sp>
      <p:sp>
        <p:nvSpPr>
          <p:cNvPr id="40" name="正方形/長方形 39"/>
          <p:cNvSpPr/>
          <p:nvPr/>
        </p:nvSpPr>
        <p:spPr>
          <a:xfrm>
            <a:off x="3728678" y="4842738"/>
            <a:ext cx="144016" cy="2616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1" name="テキスト ボックス 40"/>
          <p:cNvSpPr txBox="1"/>
          <p:nvPr/>
        </p:nvSpPr>
        <p:spPr>
          <a:xfrm>
            <a:off x="3824742" y="4842738"/>
            <a:ext cx="607859" cy="261610"/>
          </a:xfrm>
          <a:prstGeom prst="rect">
            <a:avLst/>
          </a:prstGeom>
          <a:noFill/>
        </p:spPr>
        <p:txBody>
          <a:bodyPr wrap="none" rtlCol="0">
            <a:spAutoFit/>
          </a:bodyPr>
          <a:lstStyle/>
          <a:p>
            <a:r>
              <a:rPr kumimoji="1" lang="ja-JP" altLang="en-US" sz="1100" dirty="0" smtClean="0">
                <a:latin typeface="+mn-ea"/>
                <a:ea typeface="+mn-ea"/>
              </a:rPr>
              <a:t>終了！</a:t>
            </a:r>
            <a:endParaRPr kumimoji="1" lang="ja-JP" altLang="en-US" sz="1100" dirty="0">
              <a:latin typeface="+mn-ea"/>
              <a:ea typeface="+mn-ea"/>
            </a:endParaRPr>
          </a:p>
        </p:txBody>
      </p:sp>
      <p:sp>
        <p:nvSpPr>
          <p:cNvPr id="3" name="正方形/長方形 2"/>
          <p:cNvSpPr/>
          <p:nvPr/>
        </p:nvSpPr>
        <p:spPr>
          <a:xfrm>
            <a:off x="3224622" y="1772816"/>
            <a:ext cx="1132339"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t>別スレッド</a:t>
            </a:r>
            <a:endParaRPr kumimoji="1" lang="ja-JP" altLang="en-US" sz="1400" dirty="0"/>
          </a:p>
        </p:txBody>
      </p:sp>
      <p:sp>
        <p:nvSpPr>
          <p:cNvPr id="42" name="テキスト ボックス 41"/>
          <p:cNvSpPr txBox="1"/>
          <p:nvPr/>
        </p:nvSpPr>
        <p:spPr>
          <a:xfrm>
            <a:off x="2381314" y="1983960"/>
            <a:ext cx="750526" cy="2616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100" dirty="0" smtClean="0"/>
              <a:t>Callback</a:t>
            </a:r>
            <a:endParaRPr kumimoji="1" lang="ja-JP" altLang="en-US" sz="1100" dirty="0"/>
          </a:p>
        </p:txBody>
      </p:sp>
    </p:spTree>
    <p:extLst>
      <p:ext uri="{BB962C8B-B14F-4D97-AF65-F5344CB8AC3E}">
        <p14:creationId xmlns:p14="http://schemas.microsoft.com/office/powerpoint/2010/main" val="130943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片側の 2 つの角を切り取った四角形 2"/>
          <p:cNvSpPr/>
          <p:nvPr/>
        </p:nvSpPr>
        <p:spPr>
          <a:xfrm>
            <a:off x="1262482" y="1448780"/>
            <a:ext cx="1714512" cy="373659"/>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GetMessage</a:t>
            </a:r>
            <a:endParaRPr kumimoji="1" lang="ja-JP" altLang="en-US" dirty="0">
              <a:latin typeface="Consolas" pitchFamily="49" charset="0"/>
              <a:cs typeface="Consolas" pitchFamily="49" charset="0"/>
            </a:endParaRPr>
          </a:p>
        </p:txBody>
      </p:sp>
      <p:sp>
        <p:nvSpPr>
          <p:cNvPr id="4" name="角丸四角形 3"/>
          <p:cNvSpPr/>
          <p:nvPr/>
        </p:nvSpPr>
        <p:spPr>
          <a:xfrm>
            <a:off x="1619672" y="908720"/>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開始</a:t>
            </a:r>
            <a:endParaRPr kumimoji="1" lang="en-US" altLang="ja-JP" dirty="0" smtClean="0"/>
          </a:p>
        </p:txBody>
      </p:sp>
      <p:sp>
        <p:nvSpPr>
          <p:cNvPr id="5" name="フローチャート : 判断 4"/>
          <p:cNvSpPr/>
          <p:nvPr/>
        </p:nvSpPr>
        <p:spPr>
          <a:xfrm>
            <a:off x="1262482" y="2036753"/>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smtClean="0">
                <a:latin typeface="Consolas" pitchFamily="49" charset="0"/>
                <a:cs typeface="Consolas" pitchFamily="49" charset="0"/>
              </a:rPr>
              <a:t>マウス</a:t>
            </a:r>
            <a:endParaRPr kumimoji="1" lang="en-US" altLang="ja-JP" sz="1200" dirty="0" smtClean="0">
              <a:latin typeface="Consolas" pitchFamily="49" charset="0"/>
              <a:cs typeface="Consolas" pitchFamily="49" charset="0"/>
            </a:endParaRPr>
          </a:p>
          <a:p>
            <a:pPr algn="ctr"/>
            <a:r>
              <a:rPr kumimoji="1" lang="ja-JP" altLang="en-US" sz="1200" dirty="0" smtClean="0">
                <a:latin typeface="Consolas" pitchFamily="49" charset="0"/>
                <a:cs typeface="Consolas" pitchFamily="49" charset="0"/>
              </a:rPr>
              <a:t>クリック</a:t>
            </a:r>
            <a:endParaRPr kumimoji="1" lang="ja-JP" altLang="en-US" sz="1200" dirty="0">
              <a:latin typeface="Consolas" pitchFamily="49" charset="0"/>
              <a:cs typeface="Consolas" pitchFamily="49" charset="0"/>
            </a:endParaRPr>
          </a:p>
        </p:txBody>
      </p:sp>
      <p:sp>
        <p:nvSpPr>
          <p:cNvPr id="6" name="正方形/長方形 5"/>
          <p:cNvSpPr/>
          <p:nvPr/>
        </p:nvSpPr>
        <p:spPr>
          <a:xfrm>
            <a:off x="3429562" y="2108191"/>
            <a:ext cx="1142438" cy="28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Click</a:t>
            </a:r>
            <a:endParaRPr kumimoji="1" lang="ja-JP" altLang="en-US" dirty="0">
              <a:latin typeface="Consolas" pitchFamily="49" charset="0"/>
              <a:cs typeface="Consolas" pitchFamily="49" charset="0"/>
            </a:endParaRPr>
          </a:p>
        </p:txBody>
      </p:sp>
      <p:sp>
        <p:nvSpPr>
          <p:cNvPr id="7" name="片側の 2 つの角を切り取った四角形 6"/>
          <p:cNvSpPr/>
          <p:nvPr/>
        </p:nvSpPr>
        <p:spPr>
          <a:xfrm rot="10800000">
            <a:off x="1262480" y="4509120"/>
            <a:ext cx="1705843" cy="216024"/>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cxnSp>
        <p:nvCxnSpPr>
          <p:cNvPr id="8" name="直線矢印コネクタ 52"/>
          <p:cNvCxnSpPr>
            <a:stCxn id="4" idx="2"/>
            <a:endCxn id="3" idx="3"/>
          </p:cNvCxnSpPr>
          <p:nvPr/>
        </p:nvCxnSpPr>
        <p:spPr>
          <a:xfrm>
            <a:off x="2119738" y="1265910"/>
            <a:ext cx="0" cy="1828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54"/>
          <p:cNvCxnSpPr>
            <a:stCxn id="3" idx="1"/>
            <a:endCxn id="5" idx="0"/>
          </p:cNvCxnSpPr>
          <p:nvPr/>
        </p:nvCxnSpPr>
        <p:spPr>
          <a:xfrm>
            <a:off x="2119738" y="1822439"/>
            <a:ext cx="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矢印コネクタ 55"/>
          <p:cNvCxnSpPr>
            <a:stCxn id="44" idx="2"/>
          </p:cNvCxnSpPr>
          <p:nvPr/>
        </p:nvCxnSpPr>
        <p:spPr>
          <a:xfrm>
            <a:off x="2119738" y="3810432"/>
            <a:ext cx="0" cy="2485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線矢印コネクタ 56"/>
          <p:cNvCxnSpPr>
            <a:stCxn id="7" idx="3"/>
            <a:endCxn id="13" idx="0"/>
          </p:cNvCxnSpPr>
          <p:nvPr/>
        </p:nvCxnSpPr>
        <p:spPr>
          <a:xfrm>
            <a:off x="2115401" y="4725144"/>
            <a:ext cx="4337"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角丸四角形 12"/>
          <p:cNvSpPr/>
          <p:nvPr/>
        </p:nvSpPr>
        <p:spPr>
          <a:xfrm>
            <a:off x="1619672" y="4941168"/>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終了</a:t>
            </a:r>
            <a:endParaRPr kumimoji="1" lang="en-US" altLang="ja-JP" dirty="0" smtClean="0"/>
          </a:p>
        </p:txBody>
      </p:sp>
      <p:cxnSp>
        <p:nvCxnSpPr>
          <p:cNvPr id="14" name="カギ線コネクタ 58"/>
          <p:cNvCxnSpPr>
            <a:stCxn id="7" idx="0"/>
            <a:endCxn id="3" idx="2"/>
          </p:cNvCxnSpPr>
          <p:nvPr/>
        </p:nvCxnSpPr>
        <p:spPr>
          <a:xfrm rot="10800000" flipH="1">
            <a:off x="1262480" y="1635610"/>
            <a:ext cx="2" cy="2981522"/>
          </a:xfrm>
          <a:prstGeom prst="bentConnector3">
            <a:avLst>
              <a:gd name="adj1" fmla="val -11430000000"/>
            </a:avLst>
          </a:prstGeom>
          <a:ln>
            <a:tailEnd type="arrow"/>
          </a:ln>
        </p:spPr>
        <p:style>
          <a:lnRef idx="2">
            <a:schemeClr val="dk1"/>
          </a:lnRef>
          <a:fillRef idx="0">
            <a:schemeClr val="dk1"/>
          </a:fillRef>
          <a:effectRef idx="1">
            <a:schemeClr val="dk1"/>
          </a:effectRef>
          <a:fontRef idx="minor">
            <a:schemeClr val="tx1"/>
          </a:fontRef>
        </p:style>
      </p:cxnSp>
      <p:cxnSp>
        <p:nvCxnSpPr>
          <p:cNvPr id="15" name="図形 59"/>
          <p:cNvCxnSpPr>
            <a:stCxn id="6" idx="3"/>
            <a:endCxn id="7" idx="2"/>
          </p:cNvCxnSpPr>
          <p:nvPr/>
        </p:nvCxnSpPr>
        <p:spPr>
          <a:xfrm flipH="1">
            <a:off x="2968323" y="2251067"/>
            <a:ext cx="1603677" cy="2366065"/>
          </a:xfrm>
          <a:prstGeom prst="bentConnector3">
            <a:avLst>
              <a:gd name="adj1" fmla="val -14255"/>
            </a:avLst>
          </a:prstGeom>
          <a:ln>
            <a:tailEnd type="arrow"/>
          </a:ln>
        </p:spPr>
        <p:style>
          <a:lnRef idx="2">
            <a:schemeClr val="dk1"/>
          </a:lnRef>
          <a:fillRef idx="0">
            <a:schemeClr val="dk1"/>
          </a:fillRef>
          <a:effectRef idx="1">
            <a:schemeClr val="dk1"/>
          </a:effectRef>
          <a:fontRef idx="minor">
            <a:schemeClr val="tx1"/>
          </a:fontRef>
        </p:style>
      </p:cxnSp>
      <p:sp>
        <p:nvSpPr>
          <p:cNvPr id="16" name="テキスト ボックス 15"/>
          <p:cNvSpPr txBox="1"/>
          <p:nvPr/>
        </p:nvSpPr>
        <p:spPr>
          <a:xfrm>
            <a:off x="2905556" y="2014728"/>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18" name="図形 62"/>
          <p:cNvCxnSpPr>
            <a:stCxn id="5" idx="3"/>
            <a:endCxn id="6" idx="1"/>
          </p:cNvCxnSpPr>
          <p:nvPr/>
        </p:nvCxnSpPr>
        <p:spPr>
          <a:xfrm>
            <a:off x="2976994" y="2251067"/>
            <a:ext cx="45256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8" name="フローチャート : 判断 37"/>
          <p:cNvSpPr/>
          <p:nvPr/>
        </p:nvSpPr>
        <p:spPr>
          <a:xfrm>
            <a:off x="1262482" y="2706416"/>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smtClean="0">
                <a:latin typeface="Consolas" pitchFamily="49" charset="0"/>
                <a:cs typeface="Consolas" pitchFamily="49" charset="0"/>
              </a:rPr>
              <a:t>キーを</a:t>
            </a:r>
            <a:endParaRPr lang="en-US" altLang="ja-JP" sz="1200" dirty="0" smtClean="0">
              <a:latin typeface="Consolas" pitchFamily="49" charset="0"/>
              <a:cs typeface="Consolas" pitchFamily="49" charset="0"/>
            </a:endParaRPr>
          </a:p>
          <a:p>
            <a:pPr algn="ctr"/>
            <a:r>
              <a:rPr lang="ja-JP" altLang="en-US" sz="1200" dirty="0">
                <a:latin typeface="Consolas" pitchFamily="49" charset="0"/>
                <a:cs typeface="Consolas" pitchFamily="49" charset="0"/>
              </a:rPr>
              <a:t>押した</a:t>
            </a:r>
            <a:endParaRPr lang="en-US" altLang="ja-JP" sz="1200" dirty="0" smtClean="0">
              <a:latin typeface="Consolas" pitchFamily="49" charset="0"/>
              <a:cs typeface="Consolas" pitchFamily="49" charset="0"/>
            </a:endParaRPr>
          </a:p>
        </p:txBody>
      </p:sp>
      <p:sp>
        <p:nvSpPr>
          <p:cNvPr id="39" name="正方形/長方形 38"/>
          <p:cNvSpPr/>
          <p:nvPr/>
        </p:nvSpPr>
        <p:spPr>
          <a:xfrm>
            <a:off x="3429562" y="2777854"/>
            <a:ext cx="1142438" cy="28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KeyDown</a:t>
            </a:r>
            <a:endParaRPr kumimoji="1" lang="ja-JP" altLang="en-US" dirty="0">
              <a:latin typeface="Consolas" pitchFamily="49" charset="0"/>
              <a:cs typeface="Consolas" pitchFamily="49" charset="0"/>
            </a:endParaRPr>
          </a:p>
        </p:txBody>
      </p:sp>
      <p:cxnSp>
        <p:nvCxnSpPr>
          <p:cNvPr id="40" name="直線矢印コネクタ 54"/>
          <p:cNvCxnSpPr>
            <a:stCxn id="5" idx="2"/>
            <a:endCxn id="38" idx="0"/>
          </p:cNvCxnSpPr>
          <p:nvPr/>
        </p:nvCxnSpPr>
        <p:spPr>
          <a:xfrm>
            <a:off x="2119738" y="2465381"/>
            <a:ext cx="0" cy="2410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2905556" y="2684391"/>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42" name="図形 62"/>
          <p:cNvCxnSpPr>
            <a:stCxn id="38" idx="3"/>
            <a:endCxn id="39" idx="1"/>
          </p:cNvCxnSpPr>
          <p:nvPr/>
        </p:nvCxnSpPr>
        <p:spPr>
          <a:xfrm>
            <a:off x="2976994" y="2920730"/>
            <a:ext cx="45256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4" name="フローチャート : 判断 43"/>
          <p:cNvSpPr/>
          <p:nvPr/>
        </p:nvSpPr>
        <p:spPr>
          <a:xfrm>
            <a:off x="1262482" y="3381804"/>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smtClean="0">
                <a:latin typeface="Consolas" pitchFamily="49" charset="0"/>
                <a:cs typeface="Consolas" pitchFamily="49" charset="0"/>
              </a:rPr>
              <a:t>キーを</a:t>
            </a:r>
            <a:endParaRPr lang="en-US" altLang="ja-JP" sz="1200" dirty="0" smtClean="0">
              <a:latin typeface="Consolas" pitchFamily="49" charset="0"/>
              <a:cs typeface="Consolas" pitchFamily="49" charset="0"/>
            </a:endParaRPr>
          </a:p>
          <a:p>
            <a:pPr algn="ctr"/>
            <a:r>
              <a:rPr kumimoji="1" lang="ja-JP" altLang="en-US" sz="1200" dirty="0">
                <a:latin typeface="Consolas" pitchFamily="49" charset="0"/>
                <a:cs typeface="Consolas" pitchFamily="49" charset="0"/>
              </a:rPr>
              <a:t>離した</a:t>
            </a:r>
            <a:endParaRPr kumimoji="1" lang="en-US" altLang="ja-JP" sz="1200" dirty="0" smtClean="0">
              <a:latin typeface="Consolas" pitchFamily="49" charset="0"/>
              <a:cs typeface="Consolas" pitchFamily="49" charset="0"/>
            </a:endParaRPr>
          </a:p>
        </p:txBody>
      </p:sp>
      <p:sp>
        <p:nvSpPr>
          <p:cNvPr id="45" name="正方形/長方形 44"/>
          <p:cNvSpPr/>
          <p:nvPr/>
        </p:nvSpPr>
        <p:spPr>
          <a:xfrm>
            <a:off x="3429562" y="3453242"/>
            <a:ext cx="1142438" cy="28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KeyUp</a:t>
            </a:r>
            <a:endParaRPr kumimoji="1" lang="ja-JP" altLang="en-US" dirty="0">
              <a:latin typeface="Consolas" pitchFamily="49" charset="0"/>
              <a:cs typeface="Consolas" pitchFamily="49" charset="0"/>
            </a:endParaRPr>
          </a:p>
        </p:txBody>
      </p:sp>
      <p:cxnSp>
        <p:nvCxnSpPr>
          <p:cNvPr id="46" name="直線矢印コネクタ 54"/>
          <p:cNvCxnSpPr>
            <a:stCxn id="38" idx="2"/>
            <a:endCxn id="44" idx="0"/>
          </p:cNvCxnSpPr>
          <p:nvPr/>
        </p:nvCxnSpPr>
        <p:spPr>
          <a:xfrm>
            <a:off x="2119738" y="3135044"/>
            <a:ext cx="0" cy="246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テキスト ボックス 46"/>
          <p:cNvSpPr txBox="1"/>
          <p:nvPr/>
        </p:nvSpPr>
        <p:spPr>
          <a:xfrm>
            <a:off x="2905556" y="3359779"/>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48" name="図形 62"/>
          <p:cNvCxnSpPr>
            <a:stCxn id="44" idx="3"/>
            <a:endCxn id="45" idx="1"/>
          </p:cNvCxnSpPr>
          <p:nvPr/>
        </p:nvCxnSpPr>
        <p:spPr>
          <a:xfrm>
            <a:off x="2976994" y="3596118"/>
            <a:ext cx="45256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56" name="直線矢印コネクタ 55"/>
          <p:cNvCxnSpPr>
            <a:endCxn id="7" idx="1"/>
          </p:cNvCxnSpPr>
          <p:nvPr/>
        </p:nvCxnSpPr>
        <p:spPr>
          <a:xfrm flipH="1">
            <a:off x="2115401" y="4238981"/>
            <a:ext cx="4337" cy="2701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テキスト ボックス 57"/>
          <p:cNvSpPr txBox="1"/>
          <p:nvPr/>
        </p:nvSpPr>
        <p:spPr>
          <a:xfrm rot="5400000">
            <a:off x="1917270" y="4045114"/>
            <a:ext cx="396262" cy="261610"/>
          </a:xfrm>
          <a:prstGeom prst="rect">
            <a:avLst/>
          </a:prstGeom>
          <a:noFill/>
        </p:spPr>
        <p:txBody>
          <a:bodyPr wrap="none" rtlCol="0">
            <a:spAutoFit/>
          </a:bodyPr>
          <a:lstStyle/>
          <a:p>
            <a:r>
              <a:rPr kumimoji="1" lang="ja-JP" altLang="en-US" sz="1100" dirty="0" smtClean="0"/>
              <a:t>・・・</a:t>
            </a:r>
            <a:endParaRPr kumimoji="1" lang="ja-JP" altLang="en-US" sz="1100" dirty="0"/>
          </a:p>
        </p:txBody>
      </p:sp>
      <p:cxnSp>
        <p:nvCxnSpPr>
          <p:cNvPr id="65" name="直線​​コネクタ 64"/>
          <p:cNvCxnSpPr>
            <a:stCxn id="39" idx="3"/>
          </p:cNvCxnSpPr>
          <p:nvPr/>
        </p:nvCxnSpPr>
        <p:spPr>
          <a:xfrm>
            <a:off x="4572000" y="2920730"/>
            <a:ext cx="216024" cy="1588"/>
          </a:xfrm>
          <a:prstGeom prst="line">
            <a:avLst/>
          </a:prstGeom>
        </p:spPr>
        <p:style>
          <a:lnRef idx="2">
            <a:schemeClr val="dk1"/>
          </a:lnRef>
          <a:fillRef idx="0">
            <a:schemeClr val="dk1"/>
          </a:fillRef>
          <a:effectRef idx="1">
            <a:schemeClr val="dk1"/>
          </a:effectRef>
          <a:fontRef idx="minor">
            <a:schemeClr val="tx1"/>
          </a:fontRef>
        </p:style>
      </p:cxnSp>
      <p:cxnSp>
        <p:nvCxnSpPr>
          <p:cNvPr id="66" name="直線​​コネクタ 65"/>
          <p:cNvCxnSpPr>
            <a:stCxn id="45" idx="3"/>
          </p:cNvCxnSpPr>
          <p:nvPr/>
        </p:nvCxnSpPr>
        <p:spPr>
          <a:xfrm>
            <a:off x="4572000" y="3596118"/>
            <a:ext cx="216024" cy="158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2789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片側の 2 つの角を切り取った四角形 2"/>
          <p:cNvSpPr/>
          <p:nvPr/>
        </p:nvSpPr>
        <p:spPr>
          <a:xfrm>
            <a:off x="1262482" y="1448780"/>
            <a:ext cx="1714512" cy="373659"/>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GetMessage</a:t>
            </a:r>
            <a:endParaRPr kumimoji="1" lang="ja-JP" altLang="en-US" dirty="0">
              <a:latin typeface="Consolas" pitchFamily="49" charset="0"/>
              <a:cs typeface="Consolas" pitchFamily="49" charset="0"/>
            </a:endParaRPr>
          </a:p>
        </p:txBody>
      </p:sp>
      <p:sp>
        <p:nvSpPr>
          <p:cNvPr id="4" name="角丸四角形 3"/>
          <p:cNvSpPr/>
          <p:nvPr/>
        </p:nvSpPr>
        <p:spPr>
          <a:xfrm>
            <a:off x="1619672" y="908720"/>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開始</a:t>
            </a:r>
            <a:endParaRPr kumimoji="1" lang="en-US" altLang="ja-JP" dirty="0" smtClean="0"/>
          </a:p>
        </p:txBody>
      </p:sp>
      <p:sp>
        <p:nvSpPr>
          <p:cNvPr id="5" name="フローチャート : 判断 4"/>
          <p:cNvSpPr/>
          <p:nvPr/>
        </p:nvSpPr>
        <p:spPr>
          <a:xfrm>
            <a:off x="1262482" y="2036753"/>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smtClean="0">
                <a:latin typeface="Consolas" pitchFamily="49" charset="0"/>
                <a:cs typeface="Consolas" pitchFamily="49" charset="0"/>
              </a:rPr>
              <a:t>マウス</a:t>
            </a:r>
            <a:endParaRPr kumimoji="1" lang="en-US" altLang="ja-JP" sz="1200" dirty="0" smtClean="0">
              <a:latin typeface="Consolas" pitchFamily="49" charset="0"/>
              <a:cs typeface="Consolas" pitchFamily="49" charset="0"/>
            </a:endParaRPr>
          </a:p>
          <a:p>
            <a:pPr algn="ctr"/>
            <a:r>
              <a:rPr kumimoji="1" lang="ja-JP" altLang="en-US" sz="1200" dirty="0" smtClean="0">
                <a:latin typeface="Consolas" pitchFamily="49" charset="0"/>
                <a:cs typeface="Consolas" pitchFamily="49" charset="0"/>
              </a:rPr>
              <a:t>クリック</a:t>
            </a:r>
            <a:endParaRPr kumimoji="1" lang="ja-JP" altLang="en-US" sz="1200" dirty="0">
              <a:latin typeface="Consolas" pitchFamily="49" charset="0"/>
              <a:cs typeface="Consolas" pitchFamily="49" charset="0"/>
            </a:endParaRPr>
          </a:p>
        </p:txBody>
      </p:sp>
      <p:sp>
        <p:nvSpPr>
          <p:cNvPr id="6" name="正方形/長方形 5"/>
          <p:cNvSpPr/>
          <p:nvPr/>
        </p:nvSpPr>
        <p:spPr>
          <a:xfrm>
            <a:off x="3429562" y="1929596"/>
            <a:ext cx="2510590" cy="6563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ja-JP" dirty="0" smtClean="0">
                <a:latin typeface="Consolas" pitchFamily="49" charset="0"/>
                <a:cs typeface="Consolas" pitchFamily="49" charset="0"/>
              </a:rPr>
              <a:t>Click</a:t>
            </a:r>
            <a:endParaRPr kumimoji="1" lang="ja-JP" altLang="en-US" dirty="0">
              <a:latin typeface="Consolas" pitchFamily="49" charset="0"/>
              <a:cs typeface="Consolas" pitchFamily="49" charset="0"/>
            </a:endParaRPr>
          </a:p>
        </p:txBody>
      </p:sp>
      <p:sp>
        <p:nvSpPr>
          <p:cNvPr id="7" name="片側の 2 つの角を切り取った四角形 6"/>
          <p:cNvSpPr/>
          <p:nvPr/>
        </p:nvSpPr>
        <p:spPr>
          <a:xfrm rot="10800000">
            <a:off x="1262480" y="4509120"/>
            <a:ext cx="1705843" cy="216024"/>
          </a:xfrm>
          <a:prstGeom prst="snip2SameRect">
            <a:avLst>
              <a:gd name="adj1" fmla="val 44902"/>
              <a:gd name="adj2"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Consolas" pitchFamily="49" charset="0"/>
              <a:cs typeface="Consolas" pitchFamily="49" charset="0"/>
            </a:endParaRPr>
          </a:p>
        </p:txBody>
      </p:sp>
      <p:cxnSp>
        <p:nvCxnSpPr>
          <p:cNvPr id="8" name="直線矢印コネクタ 52"/>
          <p:cNvCxnSpPr>
            <a:stCxn id="4" idx="2"/>
            <a:endCxn id="3" idx="3"/>
          </p:cNvCxnSpPr>
          <p:nvPr/>
        </p:nvCxnSpPr>
        <p:spPr>
          <a:xfrm>
            <a:off x="2119738" y="1265910"/>
            <a:ext cx="0" cy="1828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54"/>
          <p:cNvCxnSpPr>
            <a:stCxn id="3" idx="1"/>
            <a:endCxn id="5" idx="0"/>
          </p:cNvCxnSpPr>
          <p:nvPr/>
        </p:nvCxnSpPr>
        <p:spPr>
          <a:xfrm>
            <a:off x="2119738" y="1822439"/>
            <a:ext cx="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線矢印コネクタ 56"/>
          <p:cNvCxnSpPr>
            <a:stCxn id="7" idx="3"/>
            <a:endCxn id="13" idx="0"/>
          </p:cNvCxnSpPr>
          <p:nvPr/>
        </p:nvCxnSpPr>
        <p:spPr>
          <a:xfrm>
            <a:off x="2115401" y="4725144"/>
            <a:ext cx="4337"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角丸四角形 12"/>
          <p:cNvSpPr/>
          <p:nvPr/>
        </p:nvSpPr>
        <p:spPr>
          <a:xfrm>
            <a:off x="1619672" y="4941168"/>
            <a:ext cx="1000132" cy="357190"/>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終了</a:t>
            </a:r>
            <a:endParaRPr kumimoji="1" lang="en-US" altLang="ja-JP" dirty="0" smtClean="0"/>
          </a:p>
        </p:txBody>
      </p:sp>
      <p:cxnSp>
        <p:nvCxnSpPr>
          <p:cNvPr id="14" name="カギ線コネクタ 58"/>
          <p:cNvCxnSpPr>
            <a:stCxn id="7" idx="0"/>
            <a:endCxn id="3" idx="2"/>
          </p:cNvCxnSpPr>
          <p:nvPr/>
        </p:nvCxnSpPr>
        <p:spPr>
          <a:xfrm rot="10800000" flipH="1">
            <a:off x="1262480" y="1635610"/>
            <a:ext cx="2" cy="2981522"/>
          </a:xfrm>
          <a:prstGeom prst="bentConnector3">
            <a:avLst>
              <a:gd name="adj1" fmla="val -11430000000"/>
            </a:avLst>
          </a:prstGeom>
          <a:ln>
            <a:tailEnd type="arrow"/>
          </a:ln>
        </p:spPr>
        <p:style>
          <a:lnRef idx="2">
            <a:schemeClr val="dk1"/>
          </a:lnRef>
          <a:fillRef idx="0">
            <a:schemeClr val="dk1"/>
          </a:fillRef>
          <a:effectRef idx="1">
            <a:schemeClr val="dk1"/>
          </a:effectRef>
          <a:fontRef idx="minor">
            <a:schemeClr val="tx1"/>
          </a:fontRef>
        </p:style>
      </p:cxnSp>
      <p:cxnSp>
        <p:nvCxnSpPr>
          <p:cNvPr id="15" name="図形 59"/>
          <p:cNvCxnSpPr>
            <a:stCxn id="32" idx="2"/>
            <a:endCxn id="7" idx="2"/>
          </p:cNvCxnSpPr>
          <p:nvPr/>
        </p:nvCxnSpPr>
        <p:spPr>
          <a:xfrm rot="5400000">
            <a:off x="2976446" y="2517521"/>
            <a:ext cx="2091489" cy="210773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6" name="テキスト ボックス 15"/>
          <p:cNvSpPr txBox="1"/>
          <p:nvPr/>
        </p:nvSpPr>
        <p:spPr>
          <a:xfrm>
            <a:off x="2905556" y="2014728"/>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18" name="図形 62"/>
          <p:cNvCxnSpPr>
            <a:stCxn id="5" idx="3"/>
            <a:endCxn id="6" idx="1"/>
          </p:cNvCxnSpPr>
          <p:nvPr/>
        </p:nvCxnSpPr>
        <p:spPr>
          <a:xfrm>
            <a:off x="2976994" y="2251067"/>
            <a:ext cx="452568" cy="668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8" name="フローチャート : 判断 37"/>
          <p:cNvSpPr/>
          <p:nvPr/>
        </p:nvSpPr>
        <p:spPr>
          <a:xfrm>
            <a:off x="1262482" y="2706416"/>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smtClean="0">
                <a:latin typeface="Consolas" pitchFamily="49" charset="0"/>
                <a:cs typeface="Consolas" pitchFamily="49" charset="0"/>
              </a:rPr>
              <a:t>キーを</a:t>
            </a:r>
            <a:endParaRPr lang="en-US" altLang="ja-JP" sz="1200" dirty="0" smtClean="0">
              <a:latin typeface="Consolas" pitchFamily="49" charset="0"/>
              <a:cs typeface="Consolas" pitchFamily="49" charset="0"/>
            </a:endParaRPr>
          </a:p>
          <a:p>
            <a:pPr algn="ctr"/>
            <a:r>
              <a:rPr lang="ja-JP" altLang="en-US" sz="1200" dirty="0">
                <a:latin typeface="Consolas" pitchFamily="49" charset="0"/>
                <a:cs typeface="Consolas" pitchFamily="49" charset="0"/>
              </a:rPr>
              <a:t>押した</a:t>
            </a:r>
            <a:endParaRPr lang="en-US" altLang="ja-JP" sz="1200" dirty="0" smtClean="0">
              <a:latin typeface="Consolas" pitchFamily="49" charset="0"/>
              <a:cs typeface="Consolas" pitchFamily="49" charset="0"/>
            </a:endParaRPr>
          </a:p>
        </p:txBody>
      </p:sp>
      <p:sp>
        <p:nvSpPr>
          <p:cNvPr id="39" name="正方形/長方形 38"/>
          <p:cNvSpPr/>
          <p:nvPr/>
        </p:nvSpPr>
        <p:spPr>
          <a:xfrm>
            <a:off x="3429562" y="2777854"/>
            <a:ext cx="1142438" cy="28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KeyDown</a:t>
            </a:r>
            <a:endParaRPr kumimoji="1" lang="ja-JP" altLang="en-US" dirty="0">
              <a:latin typeface="Consolas" pitchFamily="49" charset="0"/>
              <a:cs typeface="Consolas" pitchFamily="49" charset="0"/>
            </a:endParaRPr>
          </a:p>
        </p:txBody>
      </p:sp>
      <p:cxnSp>
        <p:nvCxnSpPr>
          <p:cNvPr id="40" name="直線矢印コネクタ 54"/>
          <p:cNvCxnSpPr>
            <a:stCxn id="5" idx="2"/>
            <a:endCxn id="38" idx="0"/>
          </p:cNvCxnSpPr>
          <p:nvPr/>
        </p:nvCxnSpPr>
        <p:spPr>
          <a:xfrm>
            <a:off x="2119738" y="2465381"/>
            <a:ext cx="0" cy="2410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2905556" y="2684391"/>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42" name="図形 62"/>
          <p:cNvCxnSpPr>
            <a:stCxn id="38" idx="3"/>
            <a:endCxn id="39" idx="1"/>
          </p:cNvCxnSpPr>
          <p:nvPr/>
        </p:nvCxnSpPr>
        <p:spPr>
          <a:xfrm>
            <a:off x="2976994" y="2920730"/>
            <a:ext cx="45256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4" name="フローチャート : 判断 43"/>
          <p:cNvSpPr/>
          <p:nvPr/>
        </p:nvSpPr>
        <p:spPr>
          <a:xfrm>
            <a:off x="1262482" y="3381804"/>
            <a:ext cx="1714512" cy="42862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smtClean="0">
                <a:latin typeface="Consolas" pitchFamily="49" charset="0"/>
                <a:cs typeface="Consolas" pitchFamily="49" charset="0"/>
              </a:rPr>
              <a:t>キーを</a:t>
            </a:r>
            <a:endParaRPr lang="en-US" altLang="ja-JP" sz="1200" dirty="0" smtClean="0">
              <a:latin typeface="Consolas" pitchFamily="49" charset="0"/>
              <a:cs typeface="Consolas" pitchFamily="49" charset="0"/>
            </a:endParaRPr>
          </a:p>
          <a:p>
            <a:pPr algn="ctr"/>
            <a:r>
              <a:rPr kumimoji="1" lang="ja-JP" altLang="en-US" sz="1200" dirty="0">
                <a:latin typeface="Consolas" pitchFamily="49" charset="0"/>
                <a:cs typeface="Consolas" pitchFamily="49" charset="0"/>
              </a:rPr>
              <a:t>離した</a:t>
            </a:r>
            <a:endParaRPr kumimoji="1" lang="en-US" altLang="ja-JP" sz="1200" dirty="0" smtClean="0">
              <a:latin typeface="Consolas" pitchFamily="49" charset="0"/>
              <a:cs typeface="Consolas" pitchFamily="49" charset="0"/>
            </a:endParaRPr>
          </a:p>
        </p:txBody>
      </p:sp>
      <p:sp>
        <p:nvSpPr>
          <p:cNvPr id="45" name="正方形/長方形 44"/>
          <p:cNvSpPr/>
          <p:nvPr/>
        </p:nvSpPr>
        <p:spPr>
          <a:xfrm>
            <a:off x="3429562" y="3453242"/>
            <a:ext cx="1142438" cy="28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latin typeface="Consolas" pitchFamily="49" charset="0"/>
                <a:cs typeface="Consolas" pitchFamily="49" charset="0"/>
              </a:rPr>
              <a:t>KeyUp</a:t>
            </a:r>
            <a:endParaRPr kumimoji="1" lang="ja-JP" altLang="en-US" dirty="0">
              <a:latin typeface="Consolas" pitchFamily="49" charset="0"/>
              <a:cs typeface="Consolas" pitchFamily="49" charset="0"/>
            </a:endParaRPr>
          </a:p>
        </p:txBody>
      </p:sp>
      <p:cxnSp>
        <p:nvCxnSpPr>
          <p:cNvPr id="46" name="直線矢印コネクタ 54"/>
          <p:cNvCxnSpPr>
            <a:stCxn id="38" idx="2"/>
            <a:endCxn id="44" idx="0"/>
          </p:cNvCxnSpPr>
          <p:nvPr/>
        </p:nvCxnSpPr>
        <p:spPr>
          <a:xfrm>
            <a:off x="2119738" y="3135044"/>
            <a:ext cx="0" cy="246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テキスト ボックス 46"/>
          <p:cNvSpPr txBox="1"/>
          <p:nvPr/>
        </p:nvSpPr>
        <p:spPr>
          <a:xfrm>
            <a:off x="2905556" y="3359779"/>
            <a:ext cx="481157" cy="307777"/>
          </a:xfrm>
          <a:prstGeom prst="rect">
            <a:avLst/>
          </a:prstGeom>
          <a:noFill/>
        </p:spPr>
        <p:txBody>
          <a:bodyPr wrap="none" rtlCol="0">
            <a:spAutoFit/>
          </a:bodyPr>
          <a:lstStyle/>
          <a:p>
            <a:r>
              <a:rPr kumimoji="1" lang="en-US" altLang="ja-JP" sz="1400" dirty="0" smtClean="0"/>
              <a:t>Yes</a:t>
            </a:r>
            <a:endParaRPr kumimoji="1" lang="ja-JP" altLang="en-US" sz="1400" dirty="0"/>
          </a:p>
        </p:txBody>
      </p:sp>
      <p:cxnSp>
        <p:nvCxnSpPr>
          <p:cNvPr id="48" name="図形 62"/>
          <p:cNvCxnSpPr>
            <a:stCxn id="44" idx="3"/>
            <a:endCxn id="45" idx="1"/>
          </p:cNvCxnSpPr>
          <p:nvPr/>
        </p:nvCxnSpPr>
        <p:spPr>
          <a:xfrm>
            <a:off x="2976994" y="3596118"/>
            <a:ext cx="452568"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66" name="直線​​コネクタ 65"/>
          <p:cNvCxnSpPr>
            <a:stCxn id="45" idx="3"/>
          </p:cNvCxnSpPr>
          <p:nvPr/>
        </p:nvCxnSpPr>
        <p:spPr>
          <a:xfrm>
            <a:off x="4572000" y="3596118"/>
            <a:ext cx="504057" cy="0"/>
          </a:xfrm>
          <a:prstGeom prst="line">
            <a:avLst/>
          </a:prstGeom>
        </p:spPr>
        <p:style>
          <a:lnRef idx="2">
            <a:schemeClr val="dk1"/>
          </a:lnRef>
          <a:fillRef idx="0">
            <a:schemeClr val="dk1"/>
          </a:fillRef>
          <a:effectRef idx="1">
            <a:schemeClr val="dk1"/>
          </a:effectRef>
          <a:fontRef idx="minor">
            <a:schemeClr val="tx1"/>
          </a:fontRef>
        </p:style>
      </p:cxnSp>
      <p:sp>
        <p:nvSpPr>
          <p:cNvPr id="32" name="正方形/長方形 31"/>
          <p:cNvSpPr/>
          <p:nvPr/>
        </p:nvSpPr>
        <p:spPr>
          <a:xfrm>
            <a:off x="4283968" y="1979666"/>
            <a:ext cx="1584176" cy="5459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Consolas" pitchFamily="49" charset="0"/>
                <a:cs typeface="Consolas" pitchFamily="49" charset="0"/>
              </a:rPr>
              <a:t>MessageBox</a:t>
            </a:r>
            <a:endParaRPr lang="en-US" altLang="ja-JP" dirty="0">
              <a:latin typeface="Consolas" pitchFamily="49" charset="0"/>
              <a:cs typeface="Consolas" pitchFamily="49" charset="0"/>
            </a:endParaRPr>
          </a:p>
          <a:p>
            <a:pPr algn="ctr"/>
            <a:r>
              <a:rPr kumimoji="1" lang="en-US" altLang="ja-JP" dirty="0" smtClean="0">
                <a:latin typeface="Consolas" pitchFamily="49" charset="0"/>
                <a:cs typeface="Consolas" pitchFamily="49" charset="0"/>
              </a:rPr>
              <a:t>.Show</a:t>
            </a:r>
            <a:endParaRPr kumimoji="1" lang="ja-JP" altLang="en-US" dirty="0">
              <a:latin typeface="Consolas" pitchFamily="49" charset="0"/>
              <a:cs typeface="Consolas" pitchFamily="49" charset="0"/>
            </a:endParaRPr>
          </a:p>
        </p:txBody>
      </p:sp>
      <p:cxnSp>
        <p:nvCxnSpPr>
          <p:cNvPr id="49" name="直線​​コネクタ 48"/>
          <p:cNvCxnSpPr>
            <a:stCxn id="39" idx="3"/>
          </p:cNvCxnSpPr>
          <p:nvPr/>
        </p:nvCxnSpPr>
        <p:spPr>
          <a:xfrm>
            <a:off x="4572000" y="2920730"/>
            <a:ext cx="504057" cy="0"/>
          </a:xfrm>
          <a:prstGeom prst="line">
            <a:avLst/>
          </a:prstGeom>
        </p:spPr>
        <p:style>
          <a:lnRef idx="2">
            <a:schemeClr val="dk1"/>
          </a:lnRef>
          <a:fillRef idx="0">
            <a:schemeClr val="dk1"/>
          </a:fillRef>
          <a:effectRef idx="1">
            <a:schemeClr val="dk1"/>
          </a:effectRef>
          <a:fontRef idx="minor">
            <a:schemeClr val="tx1"/>
          </a:fontRef>
        </p:style>
      </p:cxnSp>
      <p:cxnSp>
        <p:nvCxnSpPr>
          <p:cNvPr id="59" name="直線矢印コネクタ 55"/>
          <p:cNvCxnSpPr/>
          <p:nvPr/>
        </p:nvCxnSpPr>
        <p:spPr>
          <a:xfrm>
            <a:off x="2119738" y="3810432"/>
            <a:ext cx="0" cy="2485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線矢印コネクタ 55"/>
          <p:cNvCxnSpPr/>
          <p:nvPr/>
        </p:nvCxnSpPr>
        <p:spPr>
          <a:xfrm flipH="1">
            <a:off x="2115401" y="4238981"/>
            <a:ext cx="4337" cy="2701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テキスト ボックス 60"/>
          <p:cNvSpPr txBox="1"/>
          <p:nvPr/>
        </p:nvSpPr>
        <p:spPr>
          <a:xfrm rot="5400000">
            <a:off x="1917270" y="4045114"/>
            <a:ext cx="396262" cy="261610"/>
          </a:xfrm>
          <a:prstGeom prst="rect">
            <a:avLst/>
          </a:prstGeom>
          <a:noFill/>
        </p:spPr>
        <p:txBody>
          <a:bodyPr wrap="none" rtlCol="0">
            <a:spAutoFit/>
          </a:bodyPr>
          <a:lstStyle/>
          <a:p>
            <a:r>
              <a:rPr kumimoji="1" lang="ja-JP" altLang="en-US" sz="1100" dirty="0" smtClean="0"/>
              <a:t>・・・</a:t>
            </a:r>
            <a:endParaRPr kumimoji="1" lang="ja-JP" altLang="en-US" sz="1100" dirty="0"/>
          </a:p>
        </p:txBody>
      </p:sp>
    </p:spTree>
    <p:extLst>
      <p:ext uri="{BB962C8B-B14F-4D97-AF65-F5344CB8AC3E}">
        <p14:creationId xmlns:p14="http://schemas.microsoft.com/office/powerpoint/2010/main" val="1409184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2000232" y="3357562"/>
            <a:ext cx="3929090" cy="1643074"/>
          </a:xfrm>
          <a:prstGeom prst="roundRect">
            <a:avLst>
              <a:gd name="adj" fmla="val 734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7" name="正方形/長方形 16"/>
          <p:cNvSpPr/>
          <p:nvPr/>
        </p:nvSpPr>
        <p:spPr>
          <a:xfrm>
            <a:off x="3357554" y="3714752"/>
            <a:ext cx="1214446" cy="12144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 name="角丸四角形 2"/>
          <p:cNvSpPr/>
          <p:nvPr/>
        </p:nvSpPr>
        <p:spPr>
          <a:xfrm>
            <a:off x="2000232" y="500042"/>
            <a:ext cx="3929090" cy="1214446"/>
          </a:xfrm>
          <a:prstGeom prst="roundRect">
            <a:avLst>
              <a:gd name="adj" fmla="val 97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 name="メモ 1"/>
          <p:cNvSpPr/>
          <p:nvPr/>
        </p:nvSpPr>
        <p:spPr>
          <a:xfrm>
            <a:off x="2143108" y="1071546"/>
            <a:ext cx="3643338" cy="571504"/>
          </a:xfrm>
          <a:prstGeom prst="foldedCorner">
            <a:avLst>
              <a:gd name="adj" fmla="val 31905"/>
            </a:avLst>
          </a:prstGeom>
        </p:spPr>
        <p:style>
          <a:lnRef idx="1">
            <a:schemeClr val="dk1"/>
          </a:lnRef>
          <a:fillRef idx="2">
            <a:schemeClr val="dk1"/>
          </a:fillRef>
          <a:effectRef idx="1">
            <a:schemeClr val="dk1"/>
          </a:effectRef>
          <a:fontRef idx="minor">
            <a:schemeClr val="dk1"/>
          </a:fontRef>
        </p:style>
        <p:txBody>
          <a:bodyPr tIns="72000" bIns="36000" rtlCol="0" anchor="t" anchorCtr="0"/>
          <a:lstStyle/>
          <a:p>
            <a:pPr>
              <a:tabLst>
                <a:tab pos="180975" algn="l"/>
                <a:tab pos="355600" algn="l"/>
              </a:tabLst>
            </a:pPr>
            <a:r>
              <a:rPr lang="en-US" altLang="ja-JP" sz="1200" dirty="0" smtClean="0">
                <a:solidFill>
                  <a:srgbClr val="0000C0"/>
                </a:solidFill>
                <a:latin typeface="ＭＳ ゴシック" pitchFamily="49" charset="-128"/>
                <a:ea typeface="ＭＳ ゴシック" pitchFamily="49" charset="-128"/>
              </a:rPr>
              <a:t>int</a:t>
            </a:r>
            <a:r>
              <a:rPr lang="en-US" altLang="ja-JP" sz="1200" dirty="0" smtClean="0">
                <a:latin typeface="ＭＳ ゴシック" pitchFamily="49" charset="-128"/>
                <a:ea typeface="ＭＳ ゴシック" pitchFamily="49" charset="-128"/>
              </a:rPr>
              <a:t>[] data = </a:t>
            </a:r>
            <a:r>
              <a:rPr lang="en-US" altLang="ja-JP" sz="1200" dirty="0" smtClean="0">
                <a:solidFill>
                  <a:srgbClr val="0000C0"/>
                </a:solidFill>
                <a:latin typeface="ＭＳ ゴシック" pitchFamily="49" charset="-128"/>
                <a:ea typeface="ＭＳ ゴシック" pitchFamily="49" charset="-128"/>
              </a:rPr>
              <a:t>new int</a:t>
            </a:r>
            <a:r>
              <a:rPr lang="en-US" altLang="ja-JP" sz="1200" dirty="0" smtClean="0">
                <a:latin typeface="ＭＳ ゴシック" pitchFamily="49" charset="-128"/>
                <a:ea typeface="ＭＳ ゴシック" pitchFamily="49" charset="-128"/>
              </a:rPr>
              <a:t>[]</a:t>
            </a:r>
            <a:r>
              <a:rPr lang="ja-JP" altLang="en-US" sz="1200" dirty="0" smtClean="0">
                <a:latin typeface="ＭＳ ゴシック" pitchFamily="49" charset="-128"/>
                <a:ea typeface="ＭＳ ゴシック" pitchFamily="49" charset="-128"/>
              </a:rPr>
              <a:t> </a:t>
            </a:r>
            <a:r>
              <a:rPr lang="en-US" altLang="ja-JP" sz="1200" dirty="0" smtClean="0">
                <a:latin typeface="ＭＳ ゴシック" pitchFamily="49" charset="-128"/>
                <a:ea typeface="ＭＳ ゴシック" pitchFamily="49" charset="-128"/>
              </a:rPr>
              <a:t>{1, 4, 2, 6, 3, 5 };</a:t>
            </a:r>
          </a:p>
          <a:p>
            <a:pPr>
              <a:tabLst>
                <a:tab pos="180975" algn="l"/>
                <a:tab pos="355600" algn="l"/>
              </a:tabLst>
            </a:pPr>
            <a:r>
              <a:rPr lang="en-US" altLang="ja-JP" sz="1200" dirty="0" smtClean="0">
                <a:solidFill>
                  <a:srgbClr val="0000C0"/>
                </a:solidFill>
                <a:latin typeface="ＭＳ ゴシック" pitchFamily="49" charset="-128"/>
                <a:ea typeface="ＭＳ ゴシック" pitchFamily="49" charset="-128"/>
              </a:rPr>
              <a:t>var</a:t>
            </a:r>
            <a:r>
              <a:rPr lang="en-US" altLang="ja-JP" sz="1200" dirty="0" smtClean="0">
                <a:latin typeface="ＭＳ ゴシック" pitchFamily="49" charset="-128"/>
                <a:ea typeface="ＭＳ ゴシック" pitchFamily="49" charset="-128"/>
              </a:rPr>
              <a:t> result =</a:t>
            </a:r>
            <a:r>
              <a:rPr lang="ja-JP" altLang="en-US" sz="1200" dirty="0" smtClean="0">
                <a:latin typeface="ＭＳ ゴシック" pitchFamily="49" charset="-128"/>
                <a:ea typeface="ＭＳ ゴシック" pitchFamily="49" charset="-128"/>
              </a:rPr>
              <a:t> </a:t>
            </a:r>
            <a:r>
              <a:rPr lang="en-US" altLang="ja-JP" sz="1200" dirty="0" smtClean="0">
                <a:solidFill>
                  <a:srgbClr val="0000C0"/>
                </a:solidFill>
                <a:latin typeface="ＭＳ ゴシック" pitchFamily="49" charset="-128"/>
                <a:ea typeface="ＭＳ ゴシック" pitchFamily="49" charset="-128"/>
              </a:rPr>
              <a:t>from</a:t>
            </a:r>
            <a:r>
              <a:rPr lang="en-US" altLang="ja-JP" sz="1200" dirty="0" smtClean="0">
                <a:latin typeface="ＭＳ ゴシック" pitchFamily="49" charset="-128"/>
                <a:ea typeface="ＭＳ ゴシック" pitchFamily="49" charset="-128"/>
              </a:rPr>
              <a:t> x </a:t>
            </a:r>
            <a:r>
              <a:rPr lang="en-US" altLang="ja-JP" sz="1200" dirty="0" smtClean="0">
                <a:solidFill>
                  <a:srgbClr val="0000C0"/>
                </a:solidFill>
                <a:latin typeface="ＭＳ ゴシック" pitchFamily="49" charset="-128"/>
                <a:ea typeface="ＭＳ ゴシック" pitchFamily="49" charset="-128"/>
              </a:rPr>
              <a:t>in</a:t>
            </a:r>
            <a:r>
              <a:rPr lang="en-US" altLang="ja-JP" sz="1200" dirty="0" smtClean="0">
                <a:latin typeface="ＭＳ ゴシック" pitchFamily="49" charset="-128"/>
                <a:ea typeface="ＭＳ ゴシック" pitchFamily="49" charset="-128"/>
              </a:rPr>
              <a:t> data</a:t>
            </a:r>
            <a:r>
              <a:rPr lang="ja-JP" altLang="en-US" sz="1200" dirty="0" smtClean="0">
                <a:latin typeface="ＭＳ ゴシック" pitchFamily="49" charset="-128"/>
                <a:ea typeface="ＭＳ ゴシック" pitchFamily="49" charset="-128"/>
              </a:rPr>
              <a:t> </a:t>
            </a:r>
            <a:r>
              <a:rPr lang="en-US" altLang="ja-JP" sz="1200" dirty="0" smtClean="0">
                <a:solidFill>
                  <a:srgbClr val="0000C0"/>
                </a:solidFill>
                <a:latin typeface="ＭＳ ゴシック" pitchFamily="49" charset="-128"/>
                <a:ea typeface="ＭＳ ゴシック" pitchFamily="49" charset="-128"/>
              </a:rPr>
              <a:t>select</a:t>
            </a:r>
            <a:r>
              <a:rPr lang="en-US" altLang="ja-JP" sz="1200" dirty="0" smtClean="0">
                <a:latin typeface="ＭＳ ゴシック" pitchFamily="49" charset="-128"/>
                <a:ea typeface="ＭＳ ゴシック" pitchFamily="49" charset="-128"/>
              </a:rPr>
              <a:t> x * x;</a:t>
            </a:r>
            <a:endParaRPr kumimoji="1" lang="ja-JP" altLang="en-US" sz="1100" dirty="0">
              <a:latin typeface="ＭＳ ゴシック" pitchFamily="49" charset="-128"/>
              <a:ea typeface="ＭＳ ゴシック" pitchFamily="49" charset="-128"/>
            </a:endParaRPr>
          </a:p>
        </p:txBody>
      </p:sp>
      <p:sp>
        <p:nvSpPr>
          <p:cNvPr id="4" name="テキスト ボックス 3"/>
          <p:cNvSpPr txBox="1"/>
          <p:nvPr/>
        </p:nvSpPr>
        <p:spPr>
          <a:xfrm>
            <a:off x="2000232" y="500042"/>
            <a:ext cx="1005403" cy="338554"/>
          </a:xfrm>
          <a:prstGeom prst="rect">
            <a:avLst/>
          </a:prstGeom>
          <a:noFill/>
        </p:spPr>
        <p:txBody>
          <a:bodyPr wrap="none" rtlCol="0">
            <a:spAutoFit/>
          </a:bodyPr>
          <a:lstStyle/>
          <a:p>
            <a:r>
              <a:rPr kumimoji="1" lang="ja-JP" altLang="en-US" sz="1600" dirty="0" smtClean="0"/>
              <a:t>言語拡張</a:t>
            </a:r>
            <a:endParaRPr kumimoji="1" lang="en-US" altLang="ja-JP" sz="1600" dirty="0" smtClean="0"/>
          </a:p>
        </p:txBody>
      </p:sp>
      <p:sp>
        <p:nvSpPr>
          <p:cNvPr id="5" name="テキスト ボックス 4"/>
          <p:cNvSpPr txBox="1"/>
          <p:nvPr/>
        </p:nvSpPr>
        <p:spPr>
          <a:xfrm>
            <a:off x="2071670" y="785794"/>
            <a:ext cx="2714644" cy="307777"/>
          </a:xfrm>
          <a:prstGeom prst="rect">
            <a:avLst/>
          </a:prstGeom>
          <a:noFill/>
        </p:spPr>
        <p:txBody>
          <a:bodyPr wrap="square" rtlCol="0">
            <a:spAutoFit/>
          </a:bodyPr>
          <a:lstStyle/>
          <a:p>
            <a:pPr marL="177800" indent="-177800">
              <a:buFont typeface="Wingdings" pitchFamily="2" charset="2"/>
              <a:buChar char="l"/>
            </a:pPr>
            <a:r>
              <a:rPr kumimoji="1" lang="en-US" altLang="ja-JP" sz="1400" dirty="0" smtClean="0"/>
              <a:t>C# 3.0</a:t>
            </a:r>
            <a:r>
              <a:rPr kumimoji="1" lang="ja-JP" altLang="en-US" sz="1400" dirty="0" smtClean="0"/>
              <a:t>、</a:t>
            </a:r>
            <a:r>
              <a:rPr lang="en-US" altLang="ja-JP" sz="1400" dirty="0" smtClean="0"/>
              <a:t>VB 9.0</a:t>
            </a:r>
            <a:r>
              <a:rPr lang="ja-JP" altLang="en-US" sz="1400" dirty="0" smtClean="0"/>
              <a:t> のクエリ式</a:t>
            </a:r>
            <a:endParaRPr kumimoji="1" lang="ja-JP" altLang="en-US" sz="1400" dirty="0"/>
          </a:p>
        </p:txBody>
      </p:sp>
      <p:sp>
        <p:nvSpPr>
          <p:cNvPr id="6" name="角丸四角形 5"/>
          <p:cNvSpPr/>
          <p:nvPr/>
        </p:nvSpPr>
        <p:spPr>
          <a:xfrm>
            <a:off x="2000232" y="2214554"/>
            <a:ext cx="3929090" cy="642942"/>
          </a:xfrm>
          <a:prstGeom prst="roundRect">
            <a:avLst>
              <a:gd name="adj" fmla="val 971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000232" y="2214554"/>
            <a:ext cx="1713931" cy="338554"/>
          </a:xfrm>
          <a:prstGeom prst="rect">
            <a:avLst/>
          </a:prstGeom>
          <a:noFill/>
        </p:spPr>
        <p:txBody>
          <a:bodyPr wrap="none" rtlCol="0">
            <a:spAutoFit/>
          </a:bodyPr>
          <a:lstStyle/>
          <a:p>
            <a:r>
              <a:rPr kumimoji="1" lang="ja-JP" altLang="en-US" sz="1600" dirty="0" smtClean="0"/>
              <a:t>標準クエリ演算子</a:t>
            </a:r>
            <a:endParaRPr kumimoji="1" lang="en-US" altLang="ja-JP" sz="1600" dirty="0" smtClean="0"/>
          </a:p>
        </p:txBody>
      </p:sp>
      <p:sp>
        <p:nvSpPr>
          <p:cNvPr id="8" name="テキスト ボックス 7"/>
          <p:cNvSpPr txBox="1"/>
          <p:nvPr/>
        </p:nvSpPr>
        <p:spPr>
          <a:xfrm>
            <a:off x="2071670" y="2500306"/>
            <a:ext cx="2857520" cy="307777"/>
          </a:xfrm>
          <a:prstGeom prst="rect">
            <a:avLst/>
          </a:prstGeom>
          <a:noFill/>
        </p:spPr>
        <p:txBody>
          <a:bodyPr wrap="square" rtlCol="0">
            <a:spAutoFit/>
          </a:bodyPr>
          <a:lstStyle/>
          <a:p>
            <a:pPr marL="177800" indent="-177800">
              <a:buFont typeface="Wingdings" pitchFamily="2" charset="2"/>
              <a:buChar char="l"/>
            </a:pPr>
            <a:r>
              <a:rPr kumimoji="1" lang="en-US" altLang="ja-JP" sz="1400" dirty="0" smtClean="0"/>
              <a:t>Where</a:t>
            </a:r>
            <a:r>
              <a:rPr kumimoji="1" lang="ja-JP" altLang="en-US" sz="1400" dirty="0" smtClean="0"/>
              <a:t>演算子、</a:t>
            </a:r>
            <a:r>
              <a:rPr kumimoji="1" lang="en-US" altLang="ja-JP" sz="1400" dirty="0" smtClean="0"/>
              <a:t>Select</a:t>
            </a:r>
            <a:r>
              <a:rPr kumimoji="1" lang="ja-JP" altLang="en-US" sz="1400" dirty="0" smtClean="0"/>
              <a:t>演算子・・・</a:t>
            </a:r>
            <a:endParaRPr kumimoji="1" lang="ja-JP" altLang="en-US" sz="1400" dirty="0"/>
          </a:p>
        </p:txBody>
      </p:sp>
      <p:sp>
        <p:nvSpPr>
          <p:cNvPr id="9" name="下矢印 8"/>
          <p:cNvSpPr/>
          <p:nvPr/>
        </p:nvSpPr>
        <p:spPr>
          <a:xfrm>
            <a:off x="2500298" y="1785926"/>
            <a:ext cx="357190"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928926" y="1785926"/>
            <a:ext cx="2162772" cy="338554"/>
          </a:xfrm>
          <a:prstGeom prst="rect">
            <a:avLst/>
          </a:prstGeom>
          <a:noFill/>
        </p:spPr>
        <p:txBody>
          <a:bodyPr wrap="none" rtlCol="0">
            <a:spAutoFit/>
          </a:bodyPr>
          <a:lstStyle/>
          <a:p>
            <a:r>
              <a:rPr kumimoji="1" lang="ja-JP" altLang="en-US" sz="1600" dirty="0" smtClean="0"/>
              <a:t>メソッド呼び出しに変換</a:t>
            </a:r>
            <a:endParaRPr kumimoji="1" lang="en-US" altLang="ja-JP" sz="1600" dirty="0" smtClean="0"/>
          </a:p>
        </p:txBody>
      </p:sp>
      <p:sp>
        <p:nvSpPr>
          <p:cNvPr id="13" name="テキスト ボックス 12"/>
          <p:cNvSpPr txBox="1"/>
          <p:nvPr/>
        </p:nvSpPr>
        <p:spPr>
          <a:xfrm>
            <a:off x="2000232" y="3376198"/>
            <a:ext cx="2173993" cy="338554"/>
          </a:xfrm>
          <a:prstGeom prst="rect">
            <a:avLst/>
          </a:prstGeom>
          <a:noFill/>
        </p:spPr>
        <p:txBody>
          <a:bodyPr wrap="none" rtlCol="0">
            <a:spAutoFit/>
          </a:bodyPr>
          <a:lstStyle/>
          <a:p>
            <a:r>
              <a:rPr kumimoji="1" lang="en-US" altLang="ja-JP" sz="1600" dirty="0" smtClean="0"/>
              <a:t>LINQ</a:t>
            </a:r>
            <a:r>
              <a:rPr kumimoji="1" lang="ja-JP" altLang="en-US" sz="1600" dirty="0" smtClean="0"/>
              <a:t>対応データソース</a:t>
            </a:r>
            <a:endParaRPr kumimoji="1" lang="en-US" altLang="ja-JP" sz="1600" dirty="0" smtClean="0"/>
          </a:p>
        </p:txBody>
      </p:sp>
      <p:sp>
        <p:nvSpPr>
          <p:cNvPr id="14" name="円柱 13"/>
          <p:cNvSpPr/>
          <p:nvPr/>
        </p:nvSpPr>
        <p:spPr>
          <a:xfrm>
            <a:off x="3500430" y="4143380"/>
            <a:ext cx="428628" cy="357190"/>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5" name="円柱 14"/>
          <p:cNvSpPr/>
          <p:nvPr/>
        </p:nvSpPr>
        <p:spPr>
          <a:xfrm>
            <a:off x="4000496" y="4143380"/>
            <a:ext cx="428628" cy="357190"/>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6" name="円柱 15"/>
          <p:cNvSpPr/>
          <p:nvPr/>
        </p:nvSpPr>
        <p:spPr>
          <a:xfrm>
            <a:off x="3714744" y="4357694"/>
            <a:ext cx="500066" cy="428628"/>
          </a:xfrm>
          <a:prstGeom prst="can">
            <a:avLst>
              <a:gd name="adj" fmla="val 36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3357554" y="3714752"/>
            <a:ext cx="1210588" cy="307777"/>
          </a:xfrm>
          <a:prstGeom prst="rect">
            <a:avLst/>
          </a:prstGeom>
          <a:noFill/>
        </p:spPr>
        <p:txBody>
          <a:bodyPr wrap="none" rtlCol="0">
            <a:spAutoFit/>
          </a:bodyPr>
          <a:lstStyle/>
          <a:p>
            <a:r>
              <a:rPr kumimoji="1" lang="en-US" altLang="ja-JP" sz="1400" dirty="0" smtClean="0"/>
              <a:t>LINQ to SQL</a:t>
            </a:r>
          </a:p>
        </p:txBody>
      </p:sp>
      <p:sp>
        <p:nvSpPr>
          <p:cNvPr id="19" name="正方形/長方形 18"/>
          <p:cNvSpPr/>
          <p:nvPr/>
        </p:nvSpPr>
        <p:spPr>
          <a:xfrm>
            <a:off x="2071670" y="3714752"/>
            <a:ext cx="1214446" cy="12144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988268" y="3714752"/>
            <a:ext cx="1369286" cy="307777"/>
          </a:xfrm>
          <a:prstGeom prst="rect">
            <a:avLst/>
          </a:prstGeom>
          <a:noFill/>
        </p:spPr>
        <p:txBody>
          <a:bodyPr wrap="none" rtlCol="0">
            <a:spAutoFit/>
          </a:bodyPr>
          <a:lstStyle/>
          <a:p>
            <a:r>
              <a:rPr kumimoji="1" lang="en-US" altLang="ja-JP" sz="1400" dirty="0" smtClean="0"/>
              <a:t>LINQ to Object</a:t>
            </a:r>
          </a:p>
        </p:txBody>
      </p:sp>
      <p:sp>
        <p:nvSpPr>
          <p:cNvPr id="24" name="円/楕円 23"/>
          <p:cNvSpPr/>
          <p:nvPr/>
        </p:nvSpPr>
        <p:spPr>
          <a:xfrm>
            <a:off x="2500298" y="4143380"/>
            <a:ext cx="285752" cy="2143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5" name="円/楕円 24"/>
          <p:cNvSpPr/>
          <p:nvPr/>
        </p:nvSpPr>
        <p:spPr>
          <a:xfrm>
            <a:off x="2214546" y="4500570"/>
            <a:ext cx="285752" cy="2143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6" name="円/楕円 25"/>
          <p:cNvSpPr/>
          <p:nvPr/>
        </p:nvSpPr>
        <p:spPr>
          <a:xfrm>
            <a:off x="2786050" y="4500570"/>
            <a:ext cx="285752" cy="2143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8" name="直線コネクタ 27"/>
          <p:cNvCxnSpPr>
            <a:stCxn id="24" idx="3"/>
            <a:endCxn id="25" idx="7"/>
          </p:cNvCxnSpPr>
          <p:nvPr/>
        </p:nvCxnSpPr>
        <p:spPr>
          <a:xfrm rot="5400000">
            <a:off x="2397474" y="4387285"/>
            <a:ext cx="205648" cy="83694"/>
          </a:xfrm>
          <a:prstGeom prst="line">
            <a:avLst/>
          </a:prstGeom>
        </p:spPr>
        <p:style>
          <a:lnRef idx="1">
            <a:schemeClr val="dk1"/>
          </a:lnRef>
          <a:fillRef idx="2">
            <a:schemeClr val="dk1"/>
          </a:fillRef>
          <a:effectRef idx="1">
            <a:schemeClr val="dk1"/>
          </a:effectRef>
          <a:fontRef idx="minor">
            <a:schemeClr val="dk1"/>
          </a:fontRef>
        </p:style>
      </p:cxnSp>
      <p:cxnSp>
        <p:nvCxnSpPr>
          <p:cNvPr id="30" name="直線コネクタ 29"/>
          <p:cNvCxnSpPr>
            <a:stCxn id="24" idx="5"/>
            <a:endCxn id="26" idx="1"/>
          </p:cNvCxnSpPr>
          <p:nvPr/>
        </p:nvCxnSpPr>
        <p:spPr>
          <a:xfrm rot="16200000" flipH="1">
            <a:off x="2683226" y="4387285"/>
            <a:ext cx="205648" cy="83694"/>
          </a:xfrm>
          <a:prstGeom prst="line">
            <a:avLst/>
          </a:prstGeom>
        </p:spPr>
        <p:style>
          <a:lnRef idx="1">
            <a:schemeClr val="dk1"/>
          </a:lnRef>
          <a:fillRef idx="2">
            <a:schemeClr val="dk1"/>
          </a:fillRef>
          <a:effectRef idx="1">
            <a:schemeClr val="dk1"/>
          </a:effectRef>
          <a:fontRef idx="minor">
            <a:schemeClr val="dk1"/>
          </a:fontRef>
        </p:style>
      </p:cxnSp>
      <p:sp>
        <p:nvSpPr>
          <p:cNvPr id="31" name="正方形/長方形 30"/>
          <p:cNvSpPr/>
          <p:nvPr/>
        </p:nvSpPr>
        <p:spPr>
          <a:xfrm>
            <a:off x="4643438" y="3714752"/>
            <a:ext cx="1214446" cy="12144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4643438" y="3714752"/>
            <a:ext cx="1220206" cy="307777"/>
          </a:xfrm>
          <a:prstGeom prst="rect">
            <a:avLst/>
          </a:prstGeom>
          <a:noFill/>
        </p:spPr>
        <p:txBody>
          <a:bodyPr wrap="none" rtlCol="0">
            <a:spAutoFit/>
          </a:bodyPr>
          <a:lstStyle/>
          <a:p>
            <a:r>
              <a:rPr kumimoji="1" lang="en-US" altLang="ja-JP" sz="1400" dirty="0" smtClean="0"/>
              <a:t>LINQ to XML</a:t>
            </a:r>
          </a:p>
        </p:txBody>
      </p:sp>
      <p:sp>
        <p:nvSpPr>
          <p:cNvPr id="36" name="メモ 35"/>
          <p:cNvSpPr/>
          <p:nvPr/>
        </p:nvSpPr>
        <p:spPr>
          <a:xfrm>
            <a:off x="4786314" y="4071942"/>
            <a:ext cx="928694" cy="785818"/>
          </a:xfrm>
          <a:prstGeom prst="foldedCorner">
            <a:avLst>
              <a:gd name="adj" fmla="val 15312"/>
            </a:avLst>
          </a:prstGeom>
        </p:spPr>
        <p:style>
          <a:lnRef idx="1">
            <a:schemeClr val="dk1"/>
          </a:lnRef>
          <a:fillRef idx="2">
            <a:schemeClr val="dk1"/>
          </a:fillRef>
          <a:effectRef idx="1">
            <a:schemeClr val="dk1"/>
          </a:effectRef>
          <a:fontRef idx="minor">
            <a:schemeClr val="dk1"/>
          </a:fontRef>
        </p:style>
        <p:txBody>
          <a:bodyPr tIns="72000" bIns="36000" rtlCol="0" anchor="t" anchorCtr="0"/>
          <a:lstStyle/>
          <a:p>
            <a:pPr>
              <a:tabLst>
                <a:tab pos="180975" algn="l"/>
                <a:tab pos="355600" algn="l"/>
              </a:tabLst>
            </a:pPr>
            <a:r>
              <a:rPr lang="en-US" altLang="ja-JP" sz="1000" dirty="0" smtClean="0">
                <a:latin typeface="ＭＳ ゴシック" pitchFamily="49" charset="-128"/>
                <a:ea typeface="ＭＳ ゴシック" pitchFamily="49" charset="-128"/>
              </a:rPr>
              <a:t>&lt;data&gt;</a:t>
            </a:r>
          </a:p>
          <a:p>
            <a:pPr>
              <a:tabLst>
                <a:tab pos="180975" algn="l"/>
                <a:tab pos="355600" algn="l"/>
              </a:tabLst>
            </a:pPr>
            <a:r>
              <a:rPr kumimoji="1" lang="en-US" altLang="ja-JP" sz="1000" dirty="0" smtClean="0">
                <a:latin typeface="ＭＳ ゴシック" pitchFamily="49" charset="-128"/>
                <a:ea typeface="ＭＳ ゴシック" pitchFamily="49" charset="-128"/>
              </a:rPr>
              <a:t> &lt;x v="1"/&gt;</a:t>
            </a:r>
          </a:p>
          <a:p>
            <a:pPr>
              <a:tabLst>
                <a:tab pos="180975" algn="l"/>
                <a:tab pos="355600" algn="l"/>
              </a:tabLst>
            </a:pPr>
            <a:r>
              <a:rPr lang="en-US" altLang="ja-JP" sz="1000" dirty="0" smtClean="0">
                <a:latin typeface="ＭＳ ゴシック" pitchFamily="49" charset="-128"/>
                <a:ea typeface="ＭＳ ゴシック" pitchFamily="49" charset="-128"/>
              </a:rPr>
              <a:t> &lt;x v="2"/&gt;</a:t>
            </a:r>
          </a:p>
          <a:p>
            <a:pPr>
              <a:tabLst>
                <a:tab pos="180975" algn="l"/>
                <a:tab pos="355600" algn="l"/>
              </a:tabLst>
            </a:pPr>
            <a:r>
              <a:rPr kumimoji="1" lang="en-US" altLang="ja-JP" sz="1000" dirty="0" smtClean="0">
                <a:latin typeface="ＭＳ ゴシック" pitchFamily="49" charset="-128"/>
                <a:ea typeface="ＭＳ ゴシック" pitchFamily="49" charset="-128"/>
              </a:rPr>
              <a:t>&lt;/data&gt;</a:t>
            </a:r>
            <a:endParaRPr kumimoji="1" lang="ja-JP" altLang="en-US" sz="900" dirty="0">
              <a:latin typeface="ＭＳ ゴシック" pitchFamily="49" charset="-128"/>
              <a:ea typeface="ＭＳ ゴシック" pitchFamily="49" charset="-128"/>
            </a:endParaRPr>
          </a:p>
        </p:txBody>
      </p:sp>
      <p:sp>
        <p:nvSpPr>
          <p:cNvPr id="37" name="下矢印 36"/>
          <p:cNvSpPr/>
          <p:nvPr/>
        </p:nvSpPr>
        <p:spPr>
          <a:xfrm>
            <a:off x="2500298" y="2928934"/>
            <a:ext cx="357190"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2928926" y="2928934"/>
            <a:ext cx="595035" cy="338554"/>
          </a:xfrm>
          <a:prstGeom prst="rect">
            <a:avLst/>
          </a:prstGeom>
          <a:noFill/>
        </p:spPr>
        <p:txBody>
          <a:bodyPr wrap="none" rtlCol="0">
            <a:spAutoFit/>
          </a:bodyPr>
          <a:lstStyle/>
          <a:p>
            <a:r>
              <a:rPr kumimoji="1" lang="ja-JP" altLang="en-US" sz="1600" dirty="0" smtClean="0"/>
              <a:t>実装</a:t>
            </a:r>
            <a:endParaRPr kumimoji="1" lang="en-US" altLang="ja-JP" sz="16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p:cNvCxnSpPr/>
          <p:nvPr/>
        </p:nvCxnSpPr>
        <p:spPr>
          <a:xfrm rot="5400000">
            <a:off x="-72265"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rot="5400000">
            <a:off x="643704"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rot="5400000">
            <a:off x="1429522"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rot="5400000">
            <a:off x="-857288"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 name="AutoShape 56"/>
          <p:cNvSpPr>
            <a:spLocks noChangeArrowheads="1"/>
          </p:cNvSpPr>
          <p:nvPr/>
        </p:nvSpPr>
        <p:spPr bwMode="auto">
          <a:xfrm>
            <a:off x="1000100" y="1285860"/>
            <a:ext cx="287338" cy="3786214"/>
          </a:xfrm>
          <a:prstGeom prst="downArrow">
            <a:avLst>
              <a:gd name="adj1" fmla="val 50278"/>
              <a:gd name="adj2" fmla="val 128203"/>
            </a:avLst>
          </a:prstGeom>
          <a:ln>
            <a:headEnd/>
            <a:tailEnd/>
          </a:ln>
        </p:spPr>
        <p:style>
          <a:lnRef idx="1">
            <a:schemeClr val="dk1"/>
          </a:lnRef>
          <a:fillRef idx="2">
            <a:schemeClr val="dk1"/>
          </a:fillRef>
          <a:effectRef idx="1">
            <a:schemeClr val="dk1"/>
          </a:effectRef>
          <a:fontRef idx="minor">
            <a:schemeClr val="dk1"/>
          </a:fontRef>
        </p:style>
        <p:txBody>
          <a:bodyPr vert="eaVert" wrap="none" anchor="ctr"/>
          <a:lstStyle/>
          <a:p>
            <a:endParaRPr lang="ja-JP" altLang="en-US" sz="1200"/>
          </a:p>
        </p:txBody>
      </p:sp>
      <p:sp>
        <p:nvSpPr>
          <p:cNvPr id="3" name="AutoShape 56"/>
          <p:cNvSpPr>
            <a:spLocks noChangeArrowheads="1"/>
          </p:cNvSpPr>
          <p:nvPr/>
        </p:nvSpPr>
        <p:spPr bwMode="auto">
          <a:xfrm>
            <a:off x="1785918" y="1357295"/>
            <a:ext cx="287338" cy="1143008"/>
          </a:xfrm>
          <a:prstGeom prst="downArrow">
            <a:avLst>
              <a:gd name="adj1" fmla="val 50278"/>
              <a:gd name="adj2" fmla="val 128203"/>
            </a:avLst>
          </a:prstGeom>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ja-JP" altLang="en-US" sz="1200"/>
          </a:p>
        </p:txBody>
      </p:sp>
      <p:sp>
        <p:nvSpPr>
          <p:cNvPr id="4" name="AutoShape 56"/>
          <p:cNvSpPr>
            <a:spLocks noChangeArrowheads="1"/>
          </p:cNvSpPr>
          <p:nvPr/>
        </p:nvSpPr>
        <p:spPr bwMode="auto">
          <a:xfrm>
            <a:off x="2500298" y="2571741"/>
            <a:ext cx="285752" cy="1143008"/>
          </a:xfrm>
          <a:prstGeom prst="downArrow">
            <a:avLst>
              <a:gd name="adj1" fmla="val 50278"/>
              <a:gd name="adj2" fmla="val 128203"/>
            </a:avLst>
          </a:pr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p>
            <a:endParaRPr lang="ja-JP" altLang="en-US" sz="1200"/>
          </a:p>
        </p:txBody>
      </p:sp>
      <p:sp>
        <p:nvSpPr>
          <p:cNvPr id="5" name="AutoShape 56"/>
          <p:cNvSpPr>
            <a:spLocks noChangeArrowheads="1"/>
          </p:cNvSpPr>
          <p:nvPr/>
        </p:nvSpPr>
        <p:spPr bwMode="auto">
          <a:xfrm>
            <a:off x="3286116" y="3786187"/>
            <a:ext cx="287338" cy="1143008"/>
          </a:xfrm>
          <a:prstGeom prst="downArrow">
            <a:avLst>
              <a:gd name="adj1" fmla="val 50278"/>
              <a:gd name="adj2" fmla="val 128203"/>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endParaRPr lang="ja-JP" altLang="en-US" sz="1200"/>
          </a:p>
        </p:txBody>
      </p:sp>
      <p:cxnSp>
        <p:nvCxnSpPr>
          <p:cNvPr id="9" name="直線矢印コネクタ 8"/>
          <p:cNvCxnSpPr>
            <a:endCxn id="3" idx="0"/>
          </p:cNvCxnSpPr>
          <p:nvPr/>
        </p:nvCxnSpPr>
        <p:spPr>
          <a:xfrm flipV="1">
            <a:off x="1285854" y="1357295"/>
            <a:ext cx="643733" cy="57150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直線矢印コネクタ 9"/>
          <p:cNvCxnSpPr>
            <a:stCxn id="3" idx="2"/>
          </p:cNvCxnSpPr>
          <p:nvPr/>
        </p:nvCxnSpPr>
        <p:spPr>
          <a:xfrm rot="5400000" flipH="1">
            <a:off x="1357689" y="1928406"/>
            <a:ext cx="500061" cy="64373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直線矢印コネクタ 13"/>
          <p:cNvCxnSpPr>
            <a:endCxn id="4" idx="0"/>
          </p:cNvCxnSpPr>
          <p:nvPr/>
        </p:nvCxnSpPr>
        <p:spPr>
          <a:xfrm flipV="1">
            <a:off x="1285852" y="2571741"/>
            <a:ext cx="1357322" cy="57150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4" idx="2"/>
          </p:cNvCxnSpPr>
          <p:nvPr/>
        </p:nvCxnSpPr>
        <p:spPr>
          <a:xfrm rot="5400000" flipH="1">
            <a:off x="1714481" y="2786057"/>
            <a:ext cx="500063" cy="135732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a:endCxn id="5" idx="0"/>
          </p:cNvCxnSpPr>
          <p:nvPr/>
        </p:nvCxnSpPr>
        <p:spPr>
          <a:xfrm flipV="1">
            <a:off x="1285852" y="3786187"/>
            <a:ext cx="2143933" cy="571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a:stCxn id="5" idx="2"/>
          </p:cNvCxnSpPr>
          <p:nvPr/>
        </p:nvCxnSpPr>
        <p:spPr>
          <a:xfrm rot="5400000" flipH="1">
            <a:off x="2107787" y="3607198"/>
            <a:ext cx="500063" cy="214393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テキスト ボックス 28"/>
          <p:cNvSpPr txBox="1"/>
          <p:nvPr/>
        </p:nvSpPr>
        <p:spPr>
          <a:xfrm>
            <a:off x="1643042"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1</a:t>
            </a:r>
            <a:endParaRPr kumimoji="1" lang="ja-JP" altLang="en-US" sz="1200" dirty="0"/>
          </a:p>
        </p:txBody>
      </p:sp>
      <p:sp>
        <p:nvSpPr>
          <p:cNvPr id="30" name="テキスト ボックス 29"/>
          <p:cNvSpPr txBox="1"/>
          <p:nvPr/>
        </p:nvSpPr>
        <p:spPr>
          <a:xfrm>
            <a:off x="2357422"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2</a:t>
            </a:r>
            <a:endParaRPr kumimoji="1" lang="ja-JP" altLang="en-US" sz="1200" dirty="0"/>
          </a:p>
        </p:txBody>
      </p:sp>
      <p:sp>
        <p:nvSpPr>
          <p:cNvPr id="31" name="テキスト ボックス 30"/>
          <p:cNvSpPr txBox="1"/>
          <p:nvPr/>
        </p:nvSpPr>
        <p:spPr>
          <a:xfrm>
            <a:off x="3143240"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3</a:t>
            </a:r>
            <a:endParaRPr kumimoji="1" lang="ja-JP" altLang="en-US" sz="1200" dirty="0"/>
          </a:p>
        </p:txBody>
      </p:sp>
      <p:sp>
        <p:nvSpPr>
          <p:cNvPr id="32" name="テキスト ボックス 31"/>
          <p:cNvSpPr txBox="1"/>
          <p:nvPr/>
        </p:nvSpPr>
        <p:spPr>
          <a:xfrm>
            <a:off x="853835" y="857232"/>
            <a:ext cx="646331" cy="276999"/>
          </a:xfrm>
          <a:prstGeom prst="rect">
            <a:avLst/>
          </a:prstGeom>
          <a:noFill/>
        </p:spPr>
        <p:txBody>
          <a:bodyPr wrap="none" rtlCol="0">
            <a:spAutoFit/>
          </a:bodyPr>
          <a:lstStyle/>
          <a:p>
            <a:r>
              <a:rPr kumimoji="1" lang="ja-JP" altLang="en-US" sz="1200" dirty="0" smtClean="0"/>
              <a:t>主処理</a:t>
            </a:r>
            <a:endParaRPr kumimoji="1" lang="ja-JP"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4" name="直線コネクタ 163"/>
          <p:cNvCxnSpPr/>
          <p:nvPr/>
        </p:nvCxnSpPr>
        <p:spPr>
          <a:xfrm rot="10800000">
            <a:off x="1000100" y="2143116"/>
            <a:ext cx="2571768"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169" name="直線コネクタ 168"/>
          <p:cNvCxnSpPr/>
          <p:nvPr/>
        </p:nvCxnSpPr>
        <p:spPr>
          <a:xfrm rot="10800000">
            <a:off x="1000100" y="1357298"/>
            <a:ext cx="2571768"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170" name="直線コネクタ 169"/>
          <p:cNvCxnSpPr/>
          <p:nvPr/>
        </p:nvCxnSpPr>
        <p:spPr>
          <a:xfrm rot="10800000">
            <a:off x="1000100" y="3714752"/>
            <a:ext cx="2571768"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171" name="直線コネクタ 170"/>
          <p:cNvCxnSpPr/>
          <p:nvPr/>
        </p:nvCxnSpPr>
        <p:spPr>
          <a:xfrm rot="10800000">
            <a:off x="1000100" y="2928934"/>
            <a:ext cx="2571768"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172" name="直線コネクタ 171"/>
          <p:cNvCxnSpPr/>
          <p:nvPr/>
        </p:nvCxnSpPr>
        <p:spPr>
          <a:xfrm rot="10800000">
            <a:off x="1000100" y="4429132"/>
            <a:ext cx="2571768"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26" name="直線コネクタ 25"/>
          <p:cNvCxnSpPr/>
          <p:nvPr/>
        </p:nvCxnSpPr>
        <p:spPr>
          <a:xfrm rot="5400000">
            <a:off x="-72265"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rot="5400000">
            <a:off x="643704"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rot="5400000">
            <a:off x="1429522"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rot="5400000">
            <a:off x="-857288" y="3142454"/>
            <a:ext cx="400052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 name="AutoShape 56"/>
          <p:cNvSpPr>
            <a:spLocks noChangeArrowheads="1"/>
          </p:cNvSpPr>
          <p:nvPr/>
        </p:nvSpPr>
        <p:spPr bwMode="auto">
          <a:xfrm>
            <a:off x="1000100" y="1285860"/>
            <a:ext cx="287338" cy="3786214"/>
          </a:xfrm>
          <a:prstGeom prst="downArrow">
            <a:avLst>
              <a:gd name="adj1" fmla="val 50278"/>
              <a:gd name="adj2" fmla="val 128203"/>
            </a:avLst>
          </a:prstGeom>
          <a:ln>
            <a:headEnd/>
            <a:tailEnd/>
          </a:ln>
        </p:spPr>
        <p:style>
          <a:lnRef idx="1">
            <a:schemeClr val="dk1"/>
          </a:lnRef>
          <a:fillRef idx="2">
            <a:schemeClr val="dk1"/>
          </a:fillRef>
          <a:effectRef idx="1">
            <a:schemeClr val="dk1"/>
          </a:effectRef>
          <a:fontRef idx="minor">
            <a:schemeClr val="dk1"/>
          </a:fontRef>
        </p:style>
        <p:txBody>
          <a:bodyPr vert="eaVert" wrap="none" anchor="ctr"/>
          <a:lstStyle/>
          <a:p>
            <a:endParaRPr lang="ja-JP" altLang="en-US" sz="1200"/>
          </a:p>
        </p:txBody>
      </p:sp>
      <p:sp>
        <p:nvSpPr>
          <p:cNvPr id="3" name="AutoShape 56"/>
          <p:cNvSpPr>
            <a:spLocks noChangeArrowheads="1"/>
          </p:cNvSpPr>
          <p:nvPr/>
        </p:nvSpPr>
        <p:spPr bwMode="auto">
          <a:xfrm>
            <a:off x="1785918" y="1357295"/>
            <a:ext cx="287338" cy="3071836"/>
          </a:xfrm>
          <a:prstGeom prst="downArrow">
            <a:avLst>
              <a:gd name="adj1" fmla="val 50278"/>
              <a:gd name="adj2" fmla="val 128203"/>
            </a:avLst>
          </a:prstGeom>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ja-JP" altLang="en-US" sz="1200"/>
          </a:p>
        </p:txBody>
      </p:sp>
      <p:sp>
        <p:nvSpPr>
          <p:cNvPr id="4" name="AutoShape 56"/>
          <p:cNvSpPr>
            <a:spLocks noChangeArrowheads="1"/>
          </p:cNvSpPr>
          <p:nvPr/>
        </p:nvSpPr>
        <p:spPr bwMode="auto">
          <a:xfrm>
            <a:off x="2500298" y="1357298"/>
            <a:ext cx="285752" cy="3071833"/>
          </a:xfrm>
          <a:prstGeom prst="downArrow">
            <a:avLst>
              <a:gd name="adj1" fmla="val 50278"/>
              <a:gd name="adj2" fmla="val 128203"/>
            </a:avLst>
          </a:pr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p>
            <a:endParaRPr lang="ja-JP" altLang="en-US" sz="1200"/>
          </a:p>
        </p:txBody>
      </p:sp>
      <p:sp>
        <p:nvSpPr>
          <p:cNvPr id="5" name="AutoShape 56"/>
          <p:cNvSpPr>
            <a:spLocks noChangeArrowheads="1"/>
          </p:cNvSpPr>
          <p:nvPr/>
        </p:nvSpPr>
        <p:spPr bwMode="auto">
          <a:xfrm>
            <a:off x="3286116" y="1357299"/>
            <a:ext cx="287338" cy="3071830"/>
          </a:xfrm>
          <a:prstGeom prst="downArrow">
            <a:avLst>
              <a:gd name="adj1" fmla="val 50278"/>
              <a:gd name="adj2" fmla="val 128203"/>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endParaRPr lang="ja-JP" altLang="en-US" sz="1200"/>
          </a:p>
        </p:txBody>
      </p:sp>
      <p:sp>
        <p:nvSpPr>
          <p:cNvPr id="29" name="テキスト ボックス 28"/>
          <p:cNvSpPr txBox="1"/>
          <p:nvPr/>
        </p:nvSpPr>
        <p:spPr>
          <a:xfrm>
            <a:off x="1643042"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1</a:t>
            </a:r>
            <a:endParaRPr kumimoji="1" lang="ja-JP" altLang="en-US" sz="1200" dirty="0"/>
          </a:p>
        </p:txBody>
      </p:sp>
      <p:sp>
        <p:nvSpPr>
          <p:cNvPr id="30" name="テキスト ボックス 29"/>
          <p:cNvSpPr txBox="1"/>
          <p:nvPr/>
        </p:nvSpPr>
        <p:spPr>
          <a:xfrm>
            <a:off x="2357422"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2</a:t>
            </a:r>
            <a:endParaRPr kumimoji="1" lang="ja-JP" altLang="en-US" sz="1200" dirty="0"/>
          </a:p>
        </p:txBody>
      </p:sp>
      <p:sp>
        <p:nvSpPr>
          <p:cNvPr id="31" name="テキスト ボックス 30"/>
          <p:cNvSpPr txBox="1"/>
          <p:nvPr/>
        </p:nvSpPr>
        <p:spPr>
          <a:xfrm>
            <a:off x="3143240" y="857232"/>
            <a:ext cx="577402" cy="276999"/>
          </a:xfrm>
          <a:prstGeom prst="rect">
            <a:avLst/>
          </a:prstGeom>
          <a:noFill/>
        </p:spPr>
        <p:txBody>
          <a:bodyPr wrap="none" rtlCol="0">
            <a:spAutoFit/>
          </a:bodyPr>
          <a:lstStyle/>
          <a:p>
            <a:r>
              <a:rPr kumimoji="1" lang="ja-JP" altLang="en-US" sz="1200" dirty="0" smtClean="0"/>
              <a:t>処理</a:t>
            </a:r>
            <a:r>
              <a:rPr kumimoji="1" lang="en-US" altLang="ja-JP" sz="1200" dirty="0" smtClean="0"/>
              <a:t>3</a:t>
            </a:r>
            <a:endParaRPr kumimoji="1" lang="ja-JP" altLang="en-US" sz="1200" dirty="0"/>
          </a:p>
        </p:txBody>
      </p:sp>
      <p:sp>
        <p:nvSpPr>
          <p:cNvPr id="32" name="テキスト ボックス 31"/>
          <p:cNvSpPr txBox="1"/>
          <p:nvPr/>
        </p:nvSpPr>
        <p:spPr>
          <a:xfrm>
            <a:off x="853835" y="857232"/>
            <a:ext cx="646331" cy="276999"/>
          </a:xfrm>
          <a:prstGeom prst="rect">
            <a:avLst/>
          </a:prstGeom>
          <a:noFill/>
        </p:spPr>
        <p:txBody>
          <a:bodyPr wrap="none" rtlCol="0">
            <a:spAutoFit/>
          </a:bodyPr>
          <a:lstStyle/>
          <a:p>
            <a:r>
              <a:rPr kumimoji="1" lang="ja-JP" altLang="en-US" sz="1200" dirty="0" smtClean="0"/>
              <a:t>主処理</a:t>
            </a:r>
            <a:endParaRPr kumimoji="1" lang="ja-JP" altLang="en-US" sz="1200" dirty="0"/>
          </a:p>
        </p:txBody>
      </p:sp>
      <p:cxnSp>
        <p:nvCxnSpPr>
          <p:cNvPr id="9" name="直線矢印コネクタ 8"/>
          <p:cNvCxnSpPr>
            <a:endCxn id="3" idx="0"/>
          </p:cNvCxnSpPr>
          <p:nvPr/>
        </p:nvCxnSpPr>
        <p:spPr>
          <a:xfrm flipV="1">
            <a:off x="1214414" y="1357295"/>
            <a:ext cx="715173" cy="3571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4" name="直線矢印コネクタ 113"/>
          <p:cNvCxnSpPr/>
          <p:nvPr/>
        </p:nvCxnSpPr>
        <p:spPr>
          <a:xfrm rot="10800000">
            <a:off x="1214414" y="1785926"/>
            <a:ext cx="642942" cy="28575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直線矢印コネクタ 13"/>
          <p:cNvCxnSpPr>
            <a:endCxn id="4" idx="0"/>
          </p:cNvCxnSpPr>
          <p:nvPr/>
        </p:nvCxnSpPr>
        <p:spPr>
          <a:xfrm flipV="1">
            <a:off x="1214414" y="1357298"/>
            <a:ext cx="1428760" cy="35719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2" name="直線矢印コネクタ 111"/>
          <p:cNvCxnSpPr/>
          <p:nvPr/>
        </p:nvCxnSpPr>
        <p:spPr>
          <a:xfrm rot="10800000">
            <a:off x="1214414" y="1785926"/>
            <a:ext cx="1357322" cy="28575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0" name="直線矢印コネクタ 9"/>
          <p:cNvCxnSpPr/>
          <p:nvPr/>
        </p:nvCxnSpPr>
        <p:spPr>
          <a:xfrm rot="10800000">
            <a:off x="1285852" y="1785926"/>
            <a:ext cx="2071702" cy="2857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直線矢印コネクタ 19"/>
          <p:cNvCxnSpPr>
            <a:endCxn id="5" idx="0"/>
          </p:cNvCxnSpPr>
          <p:nvPr/>
        </p:nvCxnSpPr>
        <p:spPr>
          <a:xfrm flipV="1">
            <a:off x="1214414" y="1357299"/>
            <a:ext cx="2215371" cy="35719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9" name="直線矢印コネクタ 128"/>
          <p:cNvCxnSpPr/>
          <p:nvPr/>
        </p:nvCxnSpPr>
        <p:spPr>
          <a:xfrm flipV="1">
            <a:off x="1214414" y="2143116"/>
            <a:ext cx="642942" cy="3571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0" name="直線矢印コネクタ 129"/>
          <p:cNvCxnSpPr/>
          <p:nvPr/>
        </p:nvCxnSpPr>
        <p:spPr>
          <a:xfrm rot="10800000">
            <a:off x="1214414" y="2571744"/>
            <a:ext cx="642942" cy="28575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1" name="直線矢印コネクタ 130"/>
          <p:cNvCxnSpPr/>
          <p:nvPr/>
        </p:nvCxnSpPr>
        <p:spPr>
          <a:xfrm flipV="1">
            <a:off x="1214414" y="2143116"/>
            <a:ext cx="1357322" cy="35719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2" name="直線矢印コネクタ 131"/>
          <p:cNvCxnSpPr/>
          <p:nvPr/>
        </p:nvCxnSpPr>
        <p:spPr>
          <a:xfrm rot="10800000">
            <a:off x="1214414" y="2571744"/>
            <a:ext cx="1357322" cy="28575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3" name="直線矢印コネクタ 132"/>
          <p:cNvCxnSpPr/>
          <p:nvPr/>
        </p:nvCxnSpPr>
        <p:spPr>
          <a:xfrm rot="10800000">
            <a:off x="1285852" y="2571744"/>
            <a:ext cx="2071702" cy="2857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4" name="直線矢印コネクタ 133"/>
          <p:cNvCxnSpPr/>
          <p:nvPr/>
        </p:nvCxnSpPr>
        <p:spPr>
          <a:xfrm flipV="1">
            <a:off x="1214414" y="2143116"/>
            <a:ext cx="2143140" cy="3571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5" name="直線矢印コネクタ 134"/>
          <p:cNvCxnSpPr/>
          <p:nvPr/>
        </p:nvCxnSpPr>
        <p:spPr>
          <a:xfrm flipV="1">
            <a:off x="1214414" y="2928934"/>
            <a:ext cx="642942" cy="3571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直線矢印コネクタ 135"/>
          <p:cNvCxnSpPr/>
          <p:nvPr/>
        </p:nvCxnSpPr>
        <p:spPr>
          <a:xfrm rot="10800000">
            <a:off x="1214414" y="3357562"/>
            <a:ext cx="642942" cy="28575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7" name="直線矢印コネクタ 136"/>
          <p:cNvCxnSpPr/>
          <p:nvPr/>
        </p:nvCxnSpPr>
        <p:spPr>
          <a:xfrm flipV="1">
            <a:off x="1214414" y="2928934"/>
            <a:ext cx="1357322" cy="35719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8" name="直線矢印コネクタ 137"/>
          <p:cNvCxnSpPr/>
          <p:nvPr/>
        </p:nvCxnSpPr>
        <p:spPr>
          <a:xfrm rot="10800000">
            <a:off x="1214414" y="3357562"/>
            <a:ext cx="1357322" cy="28575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9" name="直線矢印コネクタ 138"/>
          <p:cNvCxnSpPr/>
          <p:nvPr/>
        </p:nvCxnSpPr>
        <p:spPr>
          <a:xfrm rot="10800000">
            <a:off x="1285852" y="3357562"/>
            <a:ext cx="2071702" cy="2857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0" name="直線矢印コネクタ 139"/>
          <p:cNvCxnSpPr/>
          <p:nvPr/>
        </p:nvCxnSpPr>
        <p:spPr>
          <a:xfrm flipV="1">
            <a:off x="1214414" y="2928934"/>
            <a:ext cx="2143140" cy="3571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1" name="直線矢印コネクタ 140"/>
          <p:cNvCxnSpPr/>
          <p:nvPr/>
        </p:nvCxnSpPr>
        <p:spPr>
          <a:xfrm flipV="1">
            <a:off x="1214414" y="3714752"/>
            <a:ext cx="642942" cy="3571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2" name="直線矢印コネクタ 141"/>
          <p:cNvCxnSpPr>
            <a:stCxn id="3" idx="2"/>
          </p:cNvCxnSpPr>
          <p:nvPr/>
        </p:nvCxnSpPr>
        <p:spPr>
          <a:xfrm rot="5400000" flipH="1">
            <a:off x="1429125" y="3928670"/>
            <a:ext cx="285751" cy="71517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3" name="直線矢印コネクタ 142"/>
          <p:cNvCxnSpPr/>
          <p:nvPr/>
        </p:nvCxnSpPr>
        <p:spPr>
          <a:xfrm flipV="1">
            <a:off x="1214414" y="3714752"/>
            <a:ext cx="1357322" cy="35719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4" name="直線矢印コネクタ 143"/>
          <p:cNvCxnSpPr>
            <a:stCxn id="4" idx="2"/>
          </p:cNvCxnSpPr>
          <p:nvPr/>
        </p:nvCxnSpPr>
        <p:spPr>
          <a:xfrm rot="5400000" flipH="1">
            <a:off x="1785918" y="3571876"/>
            <a:ext cx="285751" cy="14287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5" name="直線矢印コネクタ 144"/>
          <p:cNvCxnSpPr>
            <a:stCxn id="5" idx="2"/>
          </p:cNvCxnSpPr>
          <p:nvPr/>
        </p:nvCxnSpPr>
        <p:spPr>
          <a:xfrm rot="5400000" flipH="1">
            <a:off x="2214944" y="3214289"/>
            <a:ext cx="285749" cy="214393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6" name="直線矢印コネクタ 145"/>
          <p:cNvCxnSpPr/>
          <p:nvPr/>
        </p:nvCxnSpPr>
        <p:spPr>
          <a:xfrm flipV="1">
            <a:off x="1214414" y="3714752"/>
            <a:ext cx="2143140" cy="3571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1214414" y="2428868"/>
            <a:ext cx="1000132" cy="6429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入力</a:t>
            </a:r>
            <a:endParaRPr kumimoji="1" lang="ja-JP" altLang="en-US" dirty="0"/>
          </a:p>
        </p:txBody>
      </p:sp>
      <p:sp>
        <p:nvSpPr>
          <p:cNvPr id="3" name="角丸四角形 2"/>
          <p:cNvSpPr/>
          <p:nvPr/>
        </p:nvSpPr>
        <p:spPr>
          <a:xfrm>
            <a:off x="2643174" y="2285992"/>
            <a:ext cx="1714512" cy="928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条件で絞る</a:t>
            </a:r>
            <a:endParaRPr kumimoji="1" lang="en-US" altLang="ja-JP" dirty="0" smtClean="0"/>
          </a:p>
          <a:p>
            <a:pPr algn="ctr"/>
            <a:r>
              <a:rPr lang="en-US" altLang="ja-JP" dirty="0" smtClean="0">
                <a:latin typeface="Consolas" pitchFamily="49" charset="0"/>
                <a:cs typeface="Consolas" pitchFamily="49" charset="0"/>
              </a:rPr>
              <a:t>x &gt; 10</a:t>
            </a:r>
            <a:endParaRPr kumimoji="1" lang="ja-JP" altLang="en-US" dirty="0">
              <a:latin typeface="Consolas" pitchFamily="49" charset="0"/>
              <a:cs typeface="Consolas" pitchFamily="49" charset="0"/>
            </a:endParaRPr>
          </a:p>
        </p:txBody>
      </p:sp>
      <p:sp>
        <p:nvSpPr>
          <p:cNvPr id="4" name="角丸四角形 3"/>
          <p:cNvSpPr/>
          <p:nvPr/>
        </p:nvSpPr>
        <p:spPr>
          <a:xfrm>
            <a:off x="4786314" y="2285992"/>
            <a:ext cx="1714512" cy="928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t>値を加工する</a:t>
            </a:r>
            <a:endParaRPr kumimoji="1" lang="en-US" altLang="ja-JP" dirty="0" smtClean="0"/>
          </a:p>
          <a:p>
            <a:pPr algn="ctr"/>
            <a:r>
              <a:rPr lang="en-US" altLang="ja-JP" dirty="0" smtClean="0">
                <a:latin typeface="Consolas" pitchFamily="49" charset="0"/>
                <a:cs typeface="Consolas" pitchFamily="49" charset="0"/>
              </a:rPr>
              <a:t>x * x</a:t>
            </a:r>
            <a:endParaRPr kumimoji="1" lang="ja-JP" altLang="en-US" dirty="0">
              <a:latin typeface="Consolas" pitchFamily="49" charset="0"/>
              <a:cs typeface="Consolas" pitchFamily="49" charset="0"/>
            </a:endParaRPr>
          </a:p>
        </p:txBody>
      </p:sp>
      <p:sp>
        <p:nvSpPr>
          <p:cNvPr id="5" name="右矢印 4"/>
          <p:cNvSpPr/>
          <p:nvPr/>
        </p:nvSpPr>
        <p:spPr>
          <a:xfrm>
            <a:off x="2285984" y="2571744"/>
            <a:ext cx="285752" cy="35719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右矢印 5"/>
          <p:cNvSpPr/>
          <p:nvPr/>
        </p:nvSpPr>
        <p:spPr>
          <a:xfrm>
            <a:off x="4429124" y="2571744"/>
            <a:ext cx="285752" cy="35719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 name="右矢印 6"/>
          <p:cNvSpPr/>
          <p:nvPr/>
        </p:nvSpPr>
        <p:spPr>
          <a:xfrm>
            <a:off x="6572264" y="2571744"/>
            <a:ext cx="285752" cy="35719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 name="円/楕円 7"/>
          <p:cNvSpPr/>
          <p:nvPr/>
        </p:nvSpPr>
        <p:spPr>
          <a:xfrm>
            <a:off x="6929454" y="2428868"/>
            <a:ext cx="1000132" cy="6429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出力</a:t>
            </a:r>
            <a:endParaRPr kumimoji="1" lang="ja-JP"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35696" y="1340768"/>
            <a:ext cx="1368152" cy="172819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203848" y="1340768"/>
            <a:ext cx="1368152" cy="1728192"/>
          </a:xfrm>
          <a:prstGeom prst="rect">
            <a:avLst/>
          </a:prstGeom>
          <a:solidFill>
            <a:schemeClr val="accent5">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1835696" y="1340768"/>
            <a:ext cx="336631" cy="153888"/>
          </a:xfrm>
          <a:prstGeom prst="rect">
            <a:avLst/>
          </a:prstGeom>
          <a:noFill/>
        </p:spPr>
        <p:txBody>
          <a:bodyPr wrap="none" lIns="0" tIns="0" rIns="0" bIns="0" rtlCol="0">
            <a:spAutoFit/>
          </a:bodyPr>
          <a:lstStyle/>
          <a:p>
            <a:r>
              <a:rPr kumimoji="1" lang="ja-JP" altLang="en-US" sz="1000" dirty="0" smtClean="0">
                <a:latin typeface="Meiryo UI" pitchFamily="50" charset="-128"/>
                <a:ea typeface="Meiryo UI" pitchFamily="50" charset="-128"/>
                <a:cs typeface="Meiryo UI" pitchFamily="50" charset="-128"/>
              </a:rPr>
              <a:t>素材</a:t>
            </a:r>
            <a:r>
              <a:rPr kumimoji="1" lang="en-US" altLang="ja-JP" sz="1000" dirty="0" smtClean="0">
                <a:latin typeface="Meiryo UI" pitchFamily="50" charset="-128"/>
                <a:ea typeface="Meiryo UI" pitchFamily="50" charset="-128"/>
                <a:cs typeface="Meiryo UI" pitchFamily="50" charset="-128"/>
              </a:rPr>
              <a:t>1</a:t>
            </a:r>
            <a:endParaRPr kumimoji="1" lang="ja-JP" altLang="en-US" sz="1000" dirty="0">
              <a:latin typeface="Meiryo UI" pitchFamily="50" charset="-128"/>
              <a:ea typeface="Meiryo UI" pitchFamily="50" charset="-128"/>
              <a:cs typeface="Meiryo UI" pitchFamily="50" charset="-128"/>
            </a:endParaRPr>
          </a:p>
        </p:txBody>
      </p:sp>
      <p:sp>
        <p:nvSpPr>
          <p:cNvPr id="8" name="テキスト ボックス 7"/>
          <p:cNvSpPr txBox="1"/>
          <p:nvPr/>
        </p:nvSpPr>
        <p:spPr>
          <a:xfrm>
            <a:off x="4211960" y="1340768"/>
            <a:ext cx="336631" cy="153888"/>
          </a:xfrm>
          <a:prstGeom prst="rect">
            <a:avLst/>
          </a:prstGeom>
          <a:noFill/>
        </p:spPr>
        <p:txBody>
          <a:bodyPr wrap="none" lIns="0" tIns="0" rIns="0" bIns="0" rtlCol="0">
            <a:spAutoFit/>
          </a:bodyPr>
          <a:lstStyle/>
          <a:p>
            <a:r>
              <a:rPr kumimoji="1" lang="ja-JP" altLang="en-US" sz="1000" dirty="0" smtClean="0">
                <a:latin typeface="Meiryo UI" pitchFamily="50" charset="-128"/>
                <a:ea typeface="Meiryo UI" pitchFamily="50" charset="-128"/>
                <a:cs typeface="Meiryo UI" pitchFamily="50" charset="-128"/>
              </a:rPr>
              <a:t>素材</a:t>
            </a:r>
            <a:r>
              <a:rPr kumimoji="1" lang="en-US" altLang="ja-JP" sz="1000" dirty="0" smtClean="0">
                <a:latin typeface="Meiryo UI" pitchFamily="50" charset="-128"/>
                <a:ea typeface="Meiryo UI" pitchFamily="50" charset="-128"/>
                <a:cs typeface="Meiryo UI" pitchFamily="50" charset="-128"/>
              </a:rPr>
              <a:t>2</a:t>
            </a:r>
            <a:endParaRPr kumimoji="1" lang="ja-JP" altLang="en-US" sz="1000" dirty="0">
              <a:latin typeface="Meiryo UI" pitchFamily="50" charset="-128"/>
              <a:ea typeface="Meiryo UI" pitchFamily="50" charset="-128"/>
              <a:cs typeface="Meiryo UI" pitchFamily="50" charset="-128"/>
            </a:endParaRPr>
          </a:p>
        </p:txBody>
      </p:sp>
      <p:sp>
        <p:nvSpPr>
          <p:cNvPr id="11" name="右矢印 10"/>
          <p:cNvSpPr/>
          <p:nvPr/>
        </p:nvSpPr>
        <p:spPr>
          <a:xfrm>
            <a:off x="1956495" y="1844824"/>
            <a:ext cx="1224136"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右矢印 11"/>
          <p:cNvSpPr/>
          <p:nvPr/>
        </p:nvSpPr>
        <p:spPr>
          <a:xfrm>
            <a:off x="3275856" y="2060848"/>
            <a:ext cx="1224136" cy="2880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3" name="右矢印 12"/>
          <p:cNvSpPr/>
          <p:nvPr/>
        </p:nvSpPr>
        <p:spPr>
          <a:xfrm rot="10800000">
            <a:off x="1946995" y="2276872"/>
            <a:ext cx="1224136" cy="14401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4" name="四角形吹き出し 13"/>
          <p:cNvSpPr/>
          <p:nvPr/>
        </p:nvSpPr>
        <p:spPr>
          <a:xfrm>
            <a:off x="2699792" y="2708920"/>
            <a:ext cx="945579" cy="252028"/>
          </a:xfrm>
          <a:prstGeom prst="wedgeRectCallout">
            <a:avLst>
              <a:gd name="adj1" fmla="val 2001"/>
              <a:gd name="adj2" fmla="val -11890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t>抵抗の不一致</a:t>
            </a:r>
            <a:endParaRPr kumimoji="1" lang="ja-JP" altLang="en-US" sz="1000" dirty="0"/>
          </a:p>
        </p:txBody>
      </p:sp>
      <p:sp>
        <p:nvSpPr>
          <p:cNvPr id="15" name="四角形吹き出し 14"/>
          <p:cNvSpPr/>
          <p:nvPr/>
        </p:nvSpPr>
        <p:spPr>
          <a:xfrm>
            <a:off x="2051720" y="2528900"/>
            <a:ext cx="504057" cy="252028"/>
          </a:xfrm>
          <a:prstGeom prst="wedgeRectCallout">
            <a:avLst>
              <a:gd name="adj1" fmla="val -7143"/>
              <a:gd name="adj2" fmla="val -10001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000" dirty="0" smtClean="0"/>
              <a:t>反射</a:t>
            </a:r>
            <a:endParaRPr kumimoji="1" lang="ja-JP" altLang="en-US" sz="1000" dirty="0"/>
          </a:p>
        </p:txBody>
      </p:sp>
      <p:sp>
        <p:nvSpPr>
          <p:cNvPr id="16" name="四角形吹き出し 15"/>
          <p:cNvSpPr/>
          <p:nvPr/>
        </p:nvSpPr>
        <p:spPr>
          <a:xfrm>
            <a:off x="2345531" y="1381708"/>
            <a:ext cx="739031" cy="360040"/>
          </a:xfrm>
          <a:prstGeom prst="wedgeRectCallout">
            <a:avLst>
              <a:gd name="adj1" fmla="val -14636"/>
              <a:gd name="adj2" fmla="val 836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t>伝えたい</a:t>
            </a:r>
            <a:endParaRPr kumimoji="1" lang="en-US" altLang="ja-JP" sz="1000" dirty="0" smtClean="0"/>
          </a:p>
          <a:p>
            <a:pPr algn="ctr"/>
            <a:r>
              <a:rPr lang="ja-JP" altLang="en-US" sz="1000" dirty="0"/>
              <a:t>エネルギー</a:t>
            </a:r>
            <a:endParaRPr kumimoji="1" lang="ja-JP" altLang="en-US" sz="1000" dirty="0"/>
          </a:p>
        </p:txBody>
      </p:sp>
      <p:sp>
        <p:nvSpPr>
          <p:cNvPr id="17" name="四角形吹き出し 16"/>
          <p:cNvSpPr/>
          <p:nvPr/>
        </p:nvSpPr>
        <p:spPr>
          <a:xfrm>
            <a:off x="3347864" y="1588976"/>
            <a:ext cx="739031" cy="360040"/>
          </a:xfrm>
          <a:prstGeom prst="wedgeRectCallout">
            <a:avLst>
              <a:gd name="adj1" fmla="val 12430"/>
              <a:gd name="adj2" fmla="val 8366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t>伝わった</a:t>
            </a:r>
            <a:endParaRPr kumimoji="1" lang="en-US" altLang="ja-JP" sz="1000" dirty="0" smtClean="0"/>
          </a:p>
          <a:p>
            <a:pPr algn="ctr"/>
            <a:r>
              <a:rPr lang="ja-JP" altLang="en-US" sz="1000" dirty="0"/>
              <a:t>エネルギー</a:t>
            </a:r>
            <a:endParaRPr kumimoji="1" lang="ja-JP" altLang="en-US" sz="1000" dirty="0"/>
          </a:p>
        </p:txBody>
      </p:sp>
    </p:spTree>
    <p:extLst>
      <p:ext uri="{BB962C8B-B14F-4D97-AF65-F5344CB8AC3E}">
        <p14:creationId xmlns:p14="http://schemas.microsoft.com/office/powerpoint/2010/main" val="210935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中かっこ 1"/>
          <p:cNvSpPr/>
          <p:nvPr/>
        </p:nvSpPr>
        <p:spPr>
          <a:xfrm rot="5400000">
            <a:off x="-414554" y="220898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611560" y="980728"/>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4" name="正方形/長方形 3"/>
          <p:cNvSpPr/>
          <p:nvPr/>
        </p:nvSpPr>
        <p:spPr>
          <a:xfrm>
            <a:off x="539552" y="15567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 name="正方形/長方形 4"/>
          <p:cNvSpPr/>
          <p:nvPr/>
        </p:nvSpPr>
        <p:spPr>
          <a:xfrm>
            <a:off x="539552" y="191683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正方形/長方形 5"/>
          <p:cNvSpPr/>
          <p:nvPr/>
        </p:nvSpPr>
        <p:spPr>
          <a:xfrm>
            <a:off x="539552" y="227687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正方形/長方形 6"/>
          <p:cNvSpPr/>
          <p:nvPr/>
        </p:nvSpPr>
        <p:spPr>
          <a:xfrm>
            <a:off x="539552" y="263691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正方形/長方形 7"/>
          <p:cNvSpPr/>
          <p:nvPr/>
        </p:nvSpPr>
        <p:spPr>
          <a:xfrm>
            <a:off x="539552" y="299695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rot="5400000">
            <a:off x="633263" y="335339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1" name="中かっこ 10"/>
          <p:cNvSpPr/>
          <p:nvPr/>
        </p:nvSpPr>
        <p:spPr>
          <a:xfrm rot="5400000">
            <a:off x="2573778" y="223215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3599892" y="1003898"/>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3" name="正方形/長方形 12"/>
          <p:cNvSpPr/>
          <p:nvPr/>
        </p:nvSpPr>
        <p:spPr>
          <a:xfrm>
            <a:off x="3527884" y="157996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4" name="正方形/長方形 13"/>
          <p:cNvSpPr/>
          <p:nvPr/>
        </p:nvSpPr>
        <p:spPr>
          <a:xfrm>
            <a:off x="3527884" y="194000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 name="正方形/長方形 14"/>
          <p:cNvSpPr/>
          <p:nvPr/>
        </p:nvSpPr>
        <p:spPr>
          <a:xfrm>
            <a:off x="3527884" y="230004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6" name="正方形/長方形 15"/>
          <p:cNvSpPr/>
          <p:nvPr/>
        </p:nvSpPr>
        <p:spPr>
          <a:xfrm>
            <a:off x="3527884" y="266008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7" name="正方形/長方形 16"/>
          <p:cNvSpPr/>
          <p:nvPr/>
        </p:nvSpPr>
        <p:spPr>
          <a:xfrm>
            <a:off x="3527884" y="302012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rot="5400000">
            <a:off x="3621595" y="337656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9" name="正方形/長方形 18"/>
          <p:cNvSpPr/>
          <p:nvPr/>
        </p:nvSpPr>
        <p:spPr>
          <a:xfrm>
            <a:off x="1763688" y="908720"/>
            <a:ext cx="1296144" cy="30824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2071026" y="545376"/>
            <a:ext cx="646331" cy="369332"/>
          </a:xfrm>
          <a:prstGeom prst="rect">
            <a:avLst/>
          </a:prstGeom>
          <a:noFill/>
        </p:spPr>
        <p:txBody>
          <a:bodyPr wrap="none" rtlCol="0">
            <a:spAutoFit/>
          </a:bodyPr>
          <a:lstStyle/>
          <a:p>
            <a:r>
              <a:rPr kumimoji="1" lang="ja-JP" altLang="en-US" dirty="0" smtClean="0"/>
              <a:t>選択</a:t>
            </a:r>
            <a:endParaRPr kumimoji="1" lang="ja-JP" altLang="en-US" dirty="0"/>
          </a:p>
        </p:txBody>
      </p:sp>
      <p:sp>
        <p:nvSpPr>
          <p:cNvPr id="21" name="正方形/長方形 20"/>
          <p:cNvSpPr/>
          <p:nvPr/>
        </p:nvSpPr>
        <p:spPr>
          <a:xfrm>
            <a:off x="1873440" y="1021378"/>
            <a:ext cx="1041505"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条件</a:t>
            </a:r>
            <a:endParaRPr kumimoji="1" lang="ja-JP" altLang="en-US" dirty="0"/>
          </a:p>
        </p:txBody>
      </p:sp>
      <p:sp>
        <p:nvSpPr>
          <p:cNvPr id="22" name="右矢印​​ 21"/>
          <p:cNvSpPr/>
          <p:nvPr/>
        </p:nvSpPr>
        <p:spPr>
          <a:xfrm>
            <a:off x="1367644"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3" name="右矢印​​ 22"/>
          <p:cNvSpPr/>
          <p:nvPr/>
        </p:nvSpPr>
        <p:spPr>
          <a:xfrm>
            <a:off x="3189505"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中かっこ 22"/>
          <p:cNvSpPr/>
          <p:nvPr/>
        </p:nvSpPr>
        <p:spPr>
          <a:xfrm rot="5400000">
            <a:off x="-414554" y="220898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24" name="テキスト ボックス 23"/>
          <p:cNvSpPr txBox="1"/>
          <p:nvPr/>
        </p:nvSpPr>
        <p:spPr>
          <a:xfrm>
            <a:off x="611560" y="980728"/>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25" name="正方形/長方形 24"/>
          <p:cNvSpPr/>
          <p:nvPr/>
        </p:nvSpPr>
        <p:spPr>
          <a:xfrm>
            <a:off x="539552" y="15567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26" name="正方形/長方形 25"/>
          <p:cNvSpPr/>
          <p:nvPr/>
        </p:nvSpPr>
        <p:spPr>
          <a:xfrm>
            <a:off x="539552" y="191683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27" name="正方形/長方形 26"/>
          <p:cNvSpPr/>
          <p:nvPr/>
        </p:nvSpPr>
        <p:spPr>
          <a:xfrm>
            <a:off x="539552" y="227687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28" name="正方形/長方形 27"/>
          <p:cNvSpPr/>
          <p:nvPr/>
        </p:nvSpPr>
        <p:spPr>
          <a:xfrm>
            <a:off x="539552" y="263691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29" name="正方形/長方形 28"/>
          <p:cNvSpPr/>
          <p:nvPr/>
        </p:nvSpPr>
        <p:spPr>
          <a:xfrm>
            <a:off x="539552" y="299695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5</a:t>
            </a:r>
            <a:endParaRPr kumimoji="1" lang="ja-JP" altLang="en-US" dirty="0"/>
          </a:p>
        </p:txBody>
      </p:sp>
      <p:sp>
        <p:nvSpPr>
          <p:cNvPr id="30" name="テキスト ボックス 29"/>
          <p:cNvSpPr txBox="1"/>
          <p:nvPr/>
        </p:nvSpPr>
        <p:spPr>
          <a:xfrm rot="5400000">
            <a:off x="633263" y="335339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1" name="中かっこ 30"/>
          <p:cNvSpPr/>
          <p:nvPr/>
        </p:nvSpPr>
        <p:spPr>
          <a:xfrm rot="5400000">
            <a:off x="2573778" y="223215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32" name="テキスト ボックス 31"/>
          <p:cNvSpPr txBox="1"/>
          <p:nvPr/>
        </p:nvSpPr>
        <p:spPr>
          <a:xfrm>
            <a:off x="3599892" y="1003898"/>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33" name="正方形/長方形 32"/>
          <p:cNvSpPr/>
          <p:nvPr/>
        </p:nvSpPr>
        <p:spPr>
          <a:xfrm>
            <a:off x="3527884" y="157996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34" name="正方形/長方形 33"/>
          <p:cNvSpPr/>
          <p:nvPr/>
        </p:nvSpPr>
        <p:spPr>
          <a:xfrm>
            <a:off x="3527884" y="194000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3</a:t>
            </a:r>
            <a:endParaRPr kumimoji="1" lang="ja-JP" altLang="en-US" dirty="0"/>
          </a:p>
        </p:txBody>
      </p:sp>
      <p:sp>
        <p:nvSpPr>
          <p:cNvPr id="35" name="正方形/長方形 34"/>
          <p:cNvSpPr/>
          <p:nvPr/>
        </p:nvSpPr>
        <p:spPr>
          <a:xfrm>
            <a:off x="3527884" y="230004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5</a:t>
            </a:r>
            <a:endParaRPr kumimoji="1" lang="ja-JP" altLang="en-US" dirty="0"/>
          </a:p>
        </p:txBody>
      </p:sp>
      <p:sp>
        <p:nvSpPr>
          <p:cNvPr id="36" name="正方形/長方形 35"/>
          <p:cNvSpPr/>
          <p:nvPr/>
        </p:nvSpPr>
        <p:spPr>
          <a:xfrm>
            <a:off x="3527884" y="266008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7</a:t>
            </a:r>
            <a:endParaRPr kumimoji="1" lang="ja-JP" altLang="en-US" dirty="0"/>
          </a:p>
        </p:txBody>
      </p:sp>
      <p:sp>
        <p:nvSpPr>
          <p:cNvPr id="37" name="正方形/長方形 36"/>
          <p:cNvSpPr/>
          <p:nvPr/>
        </p:nvSpPr>
        <p:spPr>
          <a:xfrm>
            <a:off x="3527884" y="302012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9</a:t>
            </a:r>
            <a:endParaRPr kumimoji="1" lang="ja-JP" altLang="en-US" dirty="0"/>
          </a:p>
        </p:txBody>
      </p:sp>
      <p:sp>
        <p:nvSpPr>
          <p:cNvPr id="38" name="テキスト ボックス 37"/>
          <p:cNvSpPr txBox="1"/>
          <p:nvPr/>
        </p:nvSpPr>
        <p:spPr>
          <a:xfrm rot="5400000">
            <a:off x="3621595" y="337656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9" name="正方形/長方形 38"/>
          <p:cNvSpPr/>
          <p:nvPr/>
        </p:nvSpPr>
        <p:spPr>
          <a:xfrm>
            <a:off x="1763688" y="908720"/>
            <a:ext cx="1296144" cy="30824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2071026" y="545376"/>
            <a:ext cx="646331" cy="369332"/>
          </a:xfrm>
          <a:prstGeom prst="rect">
            <a:avLst/>
          </a:prstGeom>
          <a:noFill/>
        </p:spPr>
        <p:txBody>
          <a:bodyPr wrap="none" rtlCol="0">
            <a:spAutoFit/>
          </a:bodyPr>
          <a:lstStyle/>
          <a:p>
            <a:r>
              <a:rPr kumimoji="1" lang="ja-JP" altLang="en-US" dirty="0" smtClean="0"/>
              <a:t>選択</a:t>
            </a:r>
            <a:endParaRPr kumimoji="1" lang="ja-JP" altLang="en-US" dirty="0"/>
          </a:p>
        </p:txBody>
      </p:sp>
      <p:sp>
        <p:nvSpPr>
          <p:cNvPr id="41" name="正方形/長方形 40"/>
          <p:cNvSpPr/>
          <p:nvPr/>
        </p:nvSpPr>
        <p:spPr>
          <a:xfrm>
            <a:off x="1873440" y="1021378"/>
            <a:ext cx="1041505"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奇数</a:t>
            </a:r>
            <a:endParaRPr kumimoji="1" lang="ja-JP" altLang="en-US" dirty="0"/>
          </a:p>
        </p:txBody>
      </p:sp>
      <p:sp>
        <p:nvSpPr>
          <p:cNvPr id="42" name="右矢印​​ 41"/>
          <p:cNvSpPr/>
          <p:nvPr/>
        </p:nvSpPr>
        <p:spPr>
          <a:xfrm>
            <a:off x="1367644"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43" name="右矢印​​ 42"/>
          <p:cNvSpPr/>
          <p:nvPr/>
        </p:nvSpPr>
        <p:spPr>
          <a:xfrm>
            <a:off x="3189505"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44" name="正方形/長方形 43"/>
          <p:cNvSpPr/>
          <p:nvPr/>
        </p:nvSpPr>
        <p:spPr>
          <a:xfrm>
            <a:off x="2052590" y="155679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45" name="正方形/長方形 44"/>
          <p:cNvSpPr/>
          <p:nvPr/>
        </p:nvSpPr>
        <p:spPr>
          <a:xfrm>
            <a:off x="2052590" y="1916832"/>
            <a:ext cx="718339"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2</a:t>
            </a:r>
            <a:endParaRPr kumimoji="1" lang="ja-JP" altLang="en-US" dirty="0"/>
          </a:p>
        </p:txBody>
      </p:sp>
      <p:sp>
        <p:nvSpPr>
          <p:cNvPr id="46" name="正方形/長方形 45"/>
          <p:cNvSpPr/>
          <p:nvPr/>
        </p:nvSpPr>
        <p:spPr>
          <a:xfrm>
            <a:off x="2052590" y="227687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3</a:t>
            </a:r>
            <a:endParaRPr kumimoji="1" lang="ja-JP" altLang="en-US" dirty="0"/>
          </a:p>
        </p:txBody>
      </p:sp>
      <p:sp>
        <p:nvSpPr>
          <p:cNvPr id="47" name="正方形/長方形 46"/>
          <p:cNvSpPr/>
          <p:nvPr/>
        </p:nvSpPr>
        <p:spPr>
          <a:xfrm>
            <a:off x="2052590" y="2636912"/>
            <a:ext cx="718339"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4</a:t>
            </a:r>
            <a:endParaRPr kumimoji="1" lang="ja-JP" altLang="en-US" dirty="0"/>
          </a:p>
        </p:txBody>
      </p:sp>
      <p:sp>
        <p:nvSpPr>
          <p:cNvPr id="48" name="正方形/長方形 47"/>
          <p:cNvSpPr/>
          <p:nvPr/>
        </p:nvSpPr>
        <p:spPr>
          <a:xfrm>
            <a:off x="2052590" y="299695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5</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1060622" y="1437489"/>
            <a:ext cx="439544" cy="276999"/>
          </a:xfrm>
          <a:prstGeom prst="rect">
            <a:avLst/>
          </a:prstGeom>
          <a:noFill/>
          <a:ln w="9525" algn="ctr">
            <a:noFill/>
            <a:miter lim="800000"/>
            <a:headEnd/>
            <a:tailEnd/>
          </a:ln>
          <a:effectLst/>
        </p:spPr>
        <p:txBody>
          <a:bodyPr wrap="none">
            <a:spAutoFit/>
          </a:bodyPr>
          <a:lstStyle/>
          <a:p>
            <a:r>
              <a:rPr lang="en-US" altLang="ja-JP" sz="1200" dirty="0"/>
              <a:t>100</a:t>
            </a:r>
          </a:p>
        </p:txBody>
      </p:sp>
      <p:sp>
        <p:nvSpPr>
          <p:cNvPr id="4111" name="Text Box 15"/>
          <p:cNvSpPr txBox="1">
            <a:spLocks noChangeArrowheads="1"/>
          </p:cNvSpPr>
          <p:nvPr/>
        </p:nvSpPr>
        <p:spPr bwMode="auto">
          <a:xfrm>
            <a:off x="1060622" y="1643050"/>
            <a:ext cx="439544" cy="276999"/>
          </a:xfrm>
          <a:prstGeom prst="rect">
            <a:avLst/>
          </a:prstGeom>
          <a:noFill/>
          <a:ln w="9525" algn="ctr">
            <a:noFill/>
            <a:miter lim="800000"/>
            <a:headEnd/>
            <a:tailEnd/>
          </a:ln>
          <a:effectLst/>
        </p:spPr>
        <p:txBody>
          <a:bodyPr wrap="none">
            <a:spAutoFit/>
          </a:bodyPr>
          <a:lstStyle/>
          <a:p>
            <a:r>
              <a:rPr lang="en-US" altLang="ja-JP" sz="1200" dirty="0"/>
              <a:t>101</a:t>
            </a:r>
          </a:p>
        </p:txBody>
      </p:sp>
      <p:sp>
        <p:nvSpPr>
          <p:cNvPr id="4112" name="Text Box 16"/>
          <p:cNvSpPr txBox="1">
            <a:spLocks noChangeArrowheads="1"/>
          </p:cNvSpPr>
          <p:nvPr/>
        </p:nvSpPr>
        <p:spPr bwMode="auto">
          <a:xfrm>
            <a:off x="1060622" y="1857364"/>
            <a:ext cx="439544" cy="276999"/>
          </a:xfrm>
          <a:prstGeom prst="rect">
            <a:avLst/>
          </a:prstGeom>
          <a:noFill/>
          <a:ln w="9525" algn="ctr">
            <a:noFill/>
            <a:miter lim="800000"/>
            <a:headEnd/>
            <a:tailEnd/>
          </a:ln>
          <a:effectLst/>
        </p:spPr>
        <p:txBody>
          <a:bodyPr wrap="none">
            <a:spAutoFit/>
          </a:bodyPr>
          <a:lstStyle/>
          <a:p>
            <a:r>
              <a:rPr lang="en-US" altLang="ja-JP" sz="1200" dirty="0"/>
              <a:t>102</a:t>
            </a:r>
          </a:p>
        </p:txBody>
      </p:sp>
      <p:sp>
        <p:nvSpPr>
          <p:cNvPr id="4113" name="Text Box 17"/>
          <p:cNvSpPr txBox="1">
            <a:spLocks noChangeArrowheads="1"/>
          </p:cNvSpPr>
          <p:nvPr/>
        </p:nvSpPr>
        <p:spPr bwMode="auto">
          <a:xfrm>
            <a:off x="1060622" y="2071678"/>
            <a:ext cx="439544" cy="276999"/>
          </a:xfrm>
          <a:prstGeom prst="rect">
            <a:avLst/>
          </a:prstGeom>
          <a:noFill/>
          <a:ln w="9525" algn="ctr">
            <a:noFill/>
            <a:miter lim="800000"/>
            <a:headEnd/>
            <a:tailEnd/>
          </a:ln>
          <a:effectLst/>
        </p:spPr>
        <p:txBody>
          <a:bodyPr wrap="none">
            <a:spAutoFit/>
          </a:bodyPr>
          <a:lstStyle/>
          <a:p>
            <a:r>
              <a:rPr lang="en-US" altLang="ja-JP" sz="1200" dirty="0"/>
              <a:t>103</a:t>
            </a:r>
          </a:p>
        </p:txBody>
      </p:sp>
      <p:sp>
        <p:nvSpPr>
          <p:cNvPr id="4114" name="Text Box 18"/>
          <p:cNvSpPr txBox="1">
            <a:spLocks noChangeArrowheads="1"/>
          </p:cNvSpPr>
          <p:nvPr/>
        </p:nvSpPr>
        <p:spPr bwMode="auto">
          <a:xfrm>
            <a:off x="1060622" y="2285992"/>
            <a:ext cx="439544" cy="276999"/>
          </a:xfrm>
          <a:prstGeom prst="rect">
            <a:avLst/>
          </a:prstGeom>
          <a:noFill/>
          <a:ln w="9525" algn="ctr">
            <a:noFill/>
            <a:miter lim="800000"/>
            <a:headEnd/>
            <a:tailEnd/>
          </a:ln>
          <a:effectLst/>
        </p:spPr>
        <p:txBody>
          <a:bodyPr wrap="none">
            <a:spAutoFit/>
          </a:bodyPr>
          <a:lstStyle/>
          <a:p>
            <a:r>
              <a:rPr lang="en-US" altLang="ja-JP" sz="1200" dirty="0"/>
              <a:t>104</a:t>
            </a:r>
          </a:p>
        </p:txBody>
      </p:sp>
      <p:sp>
        <p:nvSpPr>
          <p:cNvPr id="4115" name="Text Box 19"/>
          <p:cNvSpPr txBox="1">
            <a:spLocks noChangeArrowheads="1"/>
          </p:cNvSpPr>
          <p:nvPr/>
        </p:nvSpPr>
        <p:spPr bwMode="auto">
          <a:xfrm>
            <a:off x="1060622" y="2500306"/>
            <a:ext cx="439544" cy="276999"/>
          </a:xfrm>
          <a:prstGeom prst="rect">
            <a:avLst/>
          </a:prstGeom>
          <a:noFill/>
          <a:ln w="9525" algn="ctr">
            <a:noFill/>
            <a:miter lim="800000"/>
            <a:headEnd/>
            <a:tailEnd/>
          </a:ln>
          <a:effectLst/>
        </p:spPr>
        <p:txBody>
          <a:bodyPr wrap="none">
            <a:spAutoFit/>
          </a:bodyPr>
          <a:lstStyle/>
          <a:p>
            <a:r>
              <a:rPr lang="en-US" altLang="ja-JP" sz="1200" dirty="0"/>
              <a:t>105</a:t>
            </a:r>
          </a:p>
        </p:txBody>
      </p:sp>
      <p:sp>
        <p:nvSpPr>
          <p:cNvPr id="4116" name="Text Box 20"/>
          <p:cNvSpPr txBox="1">
            <a:spLocks noChangeArrowheads="1"/>
          </p:cNvSpPr>
          <p:nvPr/>
        </p:nvSpPr>
        <p:spPr bwMode="auto">
          <a:xfrm>
            <a:off x="1060622" y="2714620"/>
            <a:ext cx="439544" cy="276999"/>
          </a:xfrm>
          <a:prstGeom prst="rect">
            <a:avLst/>
          </a:prstGeom>
          <a:noFill/>
          <a:ln w="9525" algn="ctr">
            <a:noFill/>
            <a:miter lim="800000"/>
            <a:headEnd/>
            <a:tailEnd/>
          </a:ln>
          <a:effectLst/>
        </p:spPr>
        <p:txBody>
          <a:bodyPr wrap="none">
            <a:spAutoFit/>
          </a:bodyPr>
          <a:lstStyle/>
          <a:p>
            <a:r>
              <a:rPr lang="en-US" altLang="ja-JP" sz="1200" dirty="0"/>
              <a:t>106</a:t>
            </a:r>
          </a:p>
        </p:txBody>
      </p:sp>
      <p:graphicFrame>
        <p:nvGraphicFramePr>
          <p:cNvPr id="4117" name="Object 21"/>
          <p:cNvGraphicFramePr>
            <a:graphicFrameLocks noChangeAspect="1"/>
          </p:cNvGraphicFramePr>
          <p:nvPr/>
        </p:nvGraphicFramePr>
        <p:xfrm>
          <a:off x="1214414" y="3143248"/>
          <a:ext cx="160210" cy="357190"/>
        </p:xfrm>
        <a:graphic>
          <a:graphicData uri="http://schemas.openxmlformats.org/presentationml/2006/ole">
            <mc:AlternateContent xmlns:mc="http://schemas.openxmlformats.org/markup-compatibility/2006">
              <mc:Choice xmlns:v="urn:schemas-microsoft-com:vml" Requires="v">
                <p:oleObj spid="_x0000_s4335" name="数式" r:id="rId3" imgW="75960" imgH="190440" progId="Equation.3">
                  <p:embed/>
                </p:oleObj>
              </mc:Choice>
              <mc:Fallback>
                <p:oleObj name="数式" r:id="rId3" imgW="75960" imgH="190440" progId="Equation.3">
                  <p:embed/>
                  <p:pic>
                    <p:nvPicPr>
                      <p:cNvPr id="0" name="図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3143248"/>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線コネクタ 27"/>
          <p:cNvCxnSpPr/>
          <p:nvPr/>
        </p:nvCxnSpPr>
        <p:spPr>
          <a:xfrm rot="5400000">
            <a:off x="428596" y="2332823"/>
            <a:ext cx="2142346" cy="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0" name="Object 21"/>
          <p:cNvGraphicFramePr>
            <a:graphicFrameLocks noChangeAspect="1"/>
          </p:cNvGraphicFramePr>
          <p:nvPr/>
        </p:nvGraphicFramePr>
        <p:xfrm>
          <a:off x="1214414" y="1142984"/>
          <a:ext cx="160210" cy="357190"/>
        </p:xfrm>
        <a:graphic>
          <a:graphicData uri="http://schemas.openxmlformats.org/presentationml/2006/ole">
            <mc:AlternateContent xmlns:mc="http://schemas.openxmlformats.org/markup-compatibility/2006">
              <mc:Choice xmlns:v="urn:schemas-microsoft-com:vml" Requires="v">
                <p:oleObj spid="_x0000_s4336" name="数式" r:id="rId5" imgW="75960" imgH="190440" progId="Equation.3">
                  <p:embed/>
                </p:oleObj>
              </mc:Choice>
              <mc:Fallback>
                <p:oleObj name="数式" r:id="rId5" imgW="75960" imgH="1904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142984"/>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直線コネクタ 33"/>
          <p:cNvCxnSpPr/>
          <p:nvPr/>
        </p:nvCxnSpPr>
        <p:spPr>
          <a:xfrm rot="5400000">
            <a:off x="1000100" y="2332823"/>
            <a:ext cx="2142346" cy="794"/>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p:nvPr/>
        </p:nvCxnSpPr>
        <p:spPr>
          <a:xfrm rot="10800000">
            <a:off x="1499372" y="1476361"/>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rot="10800000">
            <a:off x="1499372" y="1690675"/>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rot="10800000">
            <a:off x="1499372" y="1904989"/>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rot="10800000">
            <a:off x="1499372" y="2119303"/>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rot="10800000">
            <a:off x="1499372" y="2333617"/>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rot="10800000">
            <a:off x="1499372" y="2547931"/>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rot="10800000">
            <a:off x="1499372" y="2762245"/>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rot="10800000">
            <a:off x="1499372" y="2976559"/>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rot="10800000">
            <a:off x="1499372" y="3190873"/>
            <a:ext cx="571504" cy="1588"/>
          </a:xfrm>
          <a:prstGeom prst="line">
            <a:avLst/>
          </a:prstGeom>
        </p:spPr>
        <p:style>
          <a:lnRef idx="1">
            <a:schemeClr val="dk1"/>
          </a:lnRef>
          <a:fillRef idx="0">
            <a:schemeClr val="dk1"/>
          </a:fillRef>
          <a:effectRef idx="0">
            <a:schemeClr val="dk1"/>
          </a:effectRef>
          <a:fontRef idx="minor">
            <a:schemeClr val="tx1"/>
          </a:fontRef>
        </p:style>
      </p:cxnSp>
      <p:sp>
        <p:nvSpPr>
          <p:cNvPr id="47" name="Text Box 20"/>
          <p:cNvSpPr txBox="1">
            <a:spLocks noChangeArrowheads="1"/>
          </p:cNvSpPr>
          <p:nvPr/>
        </p:nvSpPr>
        <p:spPr bwMode="auto">
          <a:xfrm>
            <a:off x="1060622" y="2928934"/>
            <a:ext cx="439544" cy="276999"/>
          </a:xfrm>
          <a:prstGeom prst="rect">
            <a:avLst/>
          </a:prstGeom>
          <a:noFill/>
          <a:ln w="9525" algn="ctr">
            <a:noFill/>
            <a:miter lim="800000"/>
            <a:headEnd/>
            <a:tailEnd/>
          </a:ln>
          <a:effectLst/>
        </p:spPr>
        <p:txBody>
          <a:bodyPr wrap="none">
            <a:spAutoFit/>
          </a:bodyPr>
          <a:lstStyle/>
          <a:p>
            <a:r>
              <a:rPr lang="en-US" altLang="ja-JP" sz="1200" dirty="0" smtClean="0"/>
              <a:t>107</a:t>
            </a:r>
            <a:endParaRPr lang="en-US" altLang="ja-JP" sz="1200" dirty="0"/>
          </a:p>
        </p:txBody>
      </p:sp>
      <p:graphicFrame>
        <p:nvGraphicFramePr>
          <p:cNvPr id="48" name="Object 21"/>
          <p:cNvGraphicFramePr>
            <a:graphicFrameLocks noChangeAspect="1"/>
          </p:cNvGraphicFramePr>
          <p:nvPr/>
        </p:nvGraphicFramePr>
        <p:xfrm>
          <a:off x="1697146" y="3286124"/>
          <a:ext cx="160210" cy="357190"/>
        </p:xfrm>
        <a:graphic>
          <a:graphicData uri="http://schemas.openxmlformats.org/presentationml/2006/ole">
            <mc:AlternateContent xmlns:mc="http://schemas.openxmlformats.org/markup-compatibility/2006">
              <mc:Choice xmlns:v="urn:schemas-microsoft-com:vml" Requires="v">
                <p:oleObj spid="_x0000_s4337" name="数式" r:id="rId6" imgW="75960" imgH="190440" progId="Equation.3">
                  <p:embed/>
                </p:oleObj>
              </mc:Choice>
              <mc:Fallback>
                <p:oleObj name="数式" r:id="rId6" imgW="75960" imgH="190440" progId="Equation.3">
                  <p:embed/>
                  <p:pic>
                    <p:nvPicPr>
                      <p:cNvPr id="0" name="図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146" y="3286124"/>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21"/>
          <p:cNvGraphicFramePr>
            <a:graphicFrameLocks noChangeAspect="1"/>
          </p:cNvGraphicFramePr>
          <p:nvPr/>
        </p:nvGraphicFramePr>
        <p:xfrm>
          <a:off x="1697146" y="1071546"/>
          <a:ext cx="160210" cy="357190"/>
        </p:xfrm>
        <a:graphic>
          <a:graphicData uri="http://schemas.openxmlformats.org/presentationml/2006/ole">
            <mc:AlternateContent xmlns:mc="http://schemas.openxmlformats.org/markup-compatibility/2006">
              <mc:Choice xmlns:v="urn:schemas-microsoft-com:vml" Requires="v">
                <p:oleObj spid="_x0000_s4338" name="数式" r:id="rId7" imgW="75960" imgH="190440" progId="Equation.3">
                  <p:embed/>
                </p:oleObj>
              </mc:Choice>
              <mc:Fallback>
                <p:oleObj name="数式" r:id="rId7" imgW="75960" imgH="190440" progId="Equation.3">
                  <p:embed/>
                  <p:pic>
                    <p:nvPicPr>
                      <p:cNvPr id="0" name="図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146" y="1071546"/>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中かっこ 1"/>
          <p:cNvSpPr/>
          <p:nvPr/>
        </p:nvSpPr>
        <p:spPr>
          <a:xfrm rot="5400000">
            <a:off x="-414554" y="220898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611560" y="980728"/>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0" name="テキスト ボックス 9"/>
          <p:cNvSpPr txBox="1"/>
          <p:nvPr/>
        </p:nvSpPr>
        <p:spPr>
          <a:xfrm rot="5400000">
            <a:off x="633263" y="335339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1" name="中かっこ 10"/>
          <p:cNvSpPr/>
          <p:nvPr/>
        </p:nvSpPr>
        <p:spPr>
          <a:xfrm rot="5400000">
            <a:off x="2573778" y="223215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3599892" y="1003898"/>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3" name="正方形/長方形 12"/>
          <p:cNvSpPr/>
          <p:nvPr/>
        </p:nvSpPr>
        <p:spPr>
          <a:xfrm>
            <a:off x="3527884" y="157996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14" name="正方形/長方形 13"/>
          <p:cNvSpPr/>
          <p:nvPr/>
        </p:nvSpPr>
        <p:spPr>
          <a:xfrm>
            <a:off x="3527884" y="194000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4</a:t>
            </a:r>
            <a:endParaRPr kumimoji="1" lang="ja-JP" altLang="en-US" dirty="0"/>
          </a:p>
        </p:txBody>
      </p:sp>
      <p:sp>
        <p:nvSpPr>
          <p:cNvPr id="15" name="正方形/長方形 14"/>
          <p:cNvSpPr/>
          <p:nvPr/>
        </p:nvSpPr>
        <p:spPr>
          <a:xfrm>
            <a:off x="3527884" y="230004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9</a:t>
            </a:r>
            <a:endParaRPr kumimoji="1" lang="ja-JP" altLang="en-US" dirty="0"/>
          </a:p>
        </p:txBody>
      </p:sp>
      <p:sp>
        <p:nvSpPr>
          <p:cNvPr id="16" name="正方形/長方形 15"/>
          <p:cNvSpPr/>
          <p:nvPr/>
        </p:nvSpPr>
        <p:spPr>
          <a:xfrm>
            <a:off x="3527884" y="266008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16</a:t>
            </a:r>
            <a:endParaRPr kumimoji="1" lang="ja-JP" altLang="en-US" dirty="0"/>
          </a:p>
        </p:txBody>
      </p:sp>
      <p:sp>
        <p:nvSpPr>
          <p:cNvPr id="17" name="正方形/長方形 16"/>
          <p:cNvSpPr/>
          <p:nvPr/>
        </p:nvSpPr>
        <p:spPr>
          <a:xfrm>
            <a:off x="3527884" y="302012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25</a:t>
            </a:r>
            <a:endParaRPr kumimoji="1" lang="ja-JP" altLang="en-US" dirty="0"/>
          </a:p>
        </p:txBody>
      </p:sp>
      <p:sp>
        <p:nvSpPr>
          <p:cNvPr id="18" name="テキスト ボックス 17"/>
          <p:cNvSpPr txBox="1"/>
          <p:nvPr/>
        </p:nvSpPr>
        <p:spPr>
          <a:xfrm rot="5400000">
            <a:off x="3621595" y="3376562"/>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9" name="正方形/長方形 18"/>
          <p:cNvSpPr/>
          <p:nvPr/>
        </p:nvSpPr>
        <p:spPr>
          <a:xfrm>
            <a:off x="1763688" y="908720"/>
            <a:ext cx="1296144" cy="30824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2071026" y="545376"/>
            <a:ext cx="646331" cy="369332"/>
          </a:xfrm>
          <a:prstGeom prst="rect">
            <a:avLst/>
          </a:prstGeom>
          <a:noFill/>
        </p:spPr>
        <p:txBody>
          <a:bodyPr wrap="none" rtlCol="0">
            <a:spAutoFit/>
          </a:bodyPr>
          <a:lstStyle/>
          <a:p>
            <a:r>
              <a:rPr lang="ja-JP" altLang="en-US" dirty="0"/>
              <a:t>加工</a:t>
            </a:r>
            <a:endParaRPr kumimoji="1" lang="ja-JP" altLang="en-US" dirty="0"/>
          </a:p>
        </p:txBody>
      </p:sp>
      <p:sp>
        <p:nvSpPr>
          <p:cNvPr id="21" name="正方形/長方形 20"/>
          <p:cNvSpPr/>
          <p:nvPr/>
        </p:nvSpPr>
        <p:spPr>
          <a:xfrm>
            <a:off x="1873440" y="1021378"/>
            <a:ext cx="1041505"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二乗</a:t>
            </a:r>
            <a:endParaRPr kumimoji="1" lang="ja-JP" altLang="en-US" dirty="0"/>
          </a:p>
        </p:txBody>
      </p:sp>
      <p:sp>
        <p:nvSpPr>
          <p:cNvPr id="22" name="右矢印​​ 21"/>
          <p:cNvSpPr/>
          <p:nvPr/>
        </p:nvSpPr>
        <p:spPr>
          <a:xfrm>
            <a:off x="1367644"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3" name="右矢印​​ 22"/>
          <p:cNvSpPr/>
          <p:nvPr/>
        </p:nvSpPr>
        <p:spPr>
          <a:xfrm>
            <a:off x="3189505"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4" name="正方形/長方形 23"/>
          <p:cNvSpPr/>
          <p:nvPr/>
        </p:nvSpPr>
        <p:spPr>
          <a:xfrm>
            <a:off x="539552" y="15567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25" name="正方形/長方形 24"/>
          <p:cNvSpPr/>
          <p:nvPr/>
        </p:nvSpPr>
        <p:spPr>
          <a:xfrm>
            <a:off x="539552" y="191683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26" name="正方形/長方形 25"/>
          <p:cNvSpPr/>
          <p:nvPr/>
        </p:nvSpPr>
        <p:spPr>
          <a:xfrm>
            <a:off x="539552" y="227687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27" name="正方形/長方形 26"/>
          <p:cNvSpPr/>
          <p:nvPr/>
        </p:nvSpPr>
        <p:spPr>
          <a:xfrm>
            <a:off x="539552" y="263691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28" name="正方形/長方形 27"/>
          <p:cNvSpPr/>
          <p:nvPr/>
        </p:nvSpPr>
        <p:spPr>
          <a:xfrm>
            <a:off x="539552" y="299695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5</a:t>
            </a:r>
            <a:endParaRPr kumimoji="1" lang="ja-JP" altLang="en-US" dirty="0"/>
          </a:p>
        </p:txBody>
      </p:sp>
      <p:sp>
        <p:nvSpPr>
          <p:cNvPr id="29" name="正方形/長方形 28"/>
          <p:cNvSpPr/>
          <p:nvPr/>
        </p:nvSpPr>
        <p:spPr>
          <a:xfrm>
            <a:off x="2052590" y="15567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1×1</a:t>
            </a:r>
            <a:endParaRPr kumimoji="1" lang="ja-JP" altLang="en-US" dirty="0"/>
          </a:p>
        </p:txBody>
      </p:sp>
      <p:sp>
        <p:nvSpPr>
          <p:cNvPr id="30" name="正方形/長方形 29"/>
          <p:cNvSpPr/>
          <p:nvPr/>
        </p:nvSpPr>
        <p:spPr>
          <a:xfrm>
            <a:off x="2052590" y="191683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2×2</a:t>
            </a:r>
            <a:endParaRPr kumimoji="1" lang="ja-JP" altLang="en-US" dirty="0"/>
          </a:p>
        </p:txBody>
      </p:sp>
      <p:sp>
        <p:nvSpPr>
          <p:cNvPr id="31" name="正方形/長方形 30"/>
          <p:cNvSpPr/>
          <p:nvPr/>
        </p:nvSpPr>
        <p:spPr>
          <a:xfrm>
            <a:off x="2052590" y="227687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3×3</a:t>
            </a:r>
            <a:endParaRPr kumimoji="1" lang="ja-JP" altLang="en-US" dirty="0"/>
          </a:p>
        </p:txBody>
      </p:sp>
      <p:sp>
        <p:nvSpPr>
          <p:cNvPr id="32" name="正方形/長方形 31"/>
          <p:cNvSpPr/>
          <p:nvPr/>
        </p:nvSpPr>
        <p:spPr>
          <a:xfrm>
            <a:off x="2052590" y="263691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4×4</a:t>
            </a:r>
            <a:endParaRPr kumimoji="1" lang="ja-JP" altLang="en-US" dirty="0"/>
          </a:p>
        </p:txBody>
      </p:sp>
      <p:sp>
        <p:nvSpPr>
          <p:cNvPr id="33" name="正方形/長方形 32"/>
          <p:cNvSpPr/>
          <p:nvPr/>
        </p:nvSpPr>
        <p:spPr>
          <a:xfrm>
            <a:off x="2052590" y="299695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5×5</a:t>
            </a:r>
            <a:endParaRPr kumimoji="1" lang="ja-JP" altLang="en-US" dirty="0"/>
          </a:p>
        </p:txBody>
      </p:sp>
    </p:spTree>
    <p:extLst>
      <p:ext uri="{BB962C8B-B14F-4D97-AF65-F5344CB8AC3E}">
        <p14:creationId xmlns:p14="http://schemas.microsoft.com/office/powerpoint/2010/main" val="275468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中かっこ 1"/>
          <p:cNvSpPr/>
          <p:nvPr/>
        </p:nvSpPr>
        <p:spPr>
          <a:xfrm rot="5400000">
            <a:off x="-414554" y="2208988"/>
            <a:ext cx="2664296" cy="900100"/>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611560" y="980728"/>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2" name="テキスト ボックス 11"/>
          <p:cNvSpPr txBox="1"/>
          <p:nvPr/>
        </p:nvSpPr>
        <p:spPr>
          <a:xfrm>
            <a:off x="3563888" y="1916832"/>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5" name="正方形/長方形 14"/>
          <p:cNvSpPr/>
          <p:nvPr/>
        </p:nvSpPr>
        <p:spPr>
          <a:xfrm>
            <a:off x="3527884" y="2300042"/>
            <a:ext cx="718339"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21</a:t>
            </a:r>
            <a:endParaRPr kumimoji="1" lang="ja-JP" altLang="en-US" dirty="0"/>
          </a:p>
        </p:txBody>
      </p:sp>
      <p:sp>
        <p:nvSpPr>
          <p:cNvPr id="19" name="正方形/長方形 18"/>
          <p:cNvSpPr/>
          <p:nvPr/>
        </p:nvSpPr>
        <p:spPr>
          <a:xfrm>
            <a:off x="1763688" y="908720"/>
            <a:ext cx="1296144" cy="30824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2071026" y="545376"/>
            <a:ext cx="646331" cy="369332"/>
          </a:xfrm>
          <a:prstGeom prst="rect">
            <a:avLst/>
          </a:prstGeom>
          <a:noFill/>
        </p:spPr>
        <p:txBody>
          <a:bodyPr wrap="none" rtlCol="0">
            <a:spAutoFit/>
          </a:bodyPr>
          <a:lstStyle/>
          <a:p>
            <a:r>
              <a:rPr lang="ja-JP" altLang="en-US" dirty="0"/>
              <a:t>集計</a:t>
            </a:r>
            <a:endParaRPr kumimoji="1" lang="ja-JP" altLang="en-US" dirty="0"/>
          </a:p>
        </p:txBody>
      </p:sp>
      <p:sp>
        <p:nvSpPr>
          <p:cNvPr id="21" name="正方形/長方形 20"/>
          <p:cNvSpPr/>
          <p:nvPr/>
        </p:nvSpPr>
        <p:spPr>
          <a:xfrm>
            <a:off x="1873440" y="1021378"/>
            <a:ext cx="1041505"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和</a:t>
            </a:r>
            <a:endParaRPr kumimoji="1" lang="ja-JP" altLang="en-US" dirty="0"/>
          </a:p>
        </p:txBody>
      </p:sp>
      <p:sp>
        <p:nvSpPr>
          <p:cNvPr id="22" name="右矢印​​ 21"/>
          <p:cNvSpPr/>
          <p:nvPr/>
        </p:nvSpPr>
        <p:spPr>
          <a:xfrm>
            <a:off x="1367644"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3" name="右矢印​​ 22"/>
          <p:cNvSpPr/>
          <p:nvPr/>
        </p:nvSpPr>
        <p:spPr>
          <a:xfrm>
            <a:off x="3189505" y="2300042"/>
            <a:ext cx="252028" cy="33687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4" name="正方形/長方形 23"/>
          <p:cNvSpPr/>
          <p:nvPr/>
        </p:nvSpPr>
        <p:spPr>
          <a:xfrm>
            <a:off x="539552" y="15567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25" name="正方形/長方形 24"/>
          <p:cNvSpPr/>
          <p:nvPr/>
        </p:nvSpPr>
        <p:spPr>
          <a:xfrm>
            <a:off x="539552" y="191683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26" name="正方形/長方形 25"/>
          <p:cNvSpPr/>
          <p:nvPr/>
        </p:nvSpPr>
        <p:spPr>
          <a:xfrm>
            <a:off x="539552" y="227687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27" name="正方形/長方形 26"/>
          <p:cNvSpPr/>
          <p:nvPr/>
        </p:nvSpPr>
        <p:spPr>
          <a:xfrm>
            <a:off x="539552" y="263691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28" name="正方形/長方形 27"/>
          <p:cNvSpPr/>
          <p:nvPr/>
        </p:nvSpPr>
        <p:spPr>
          <a:xfrm>
            <a:off x="539552" y="299695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5</a:t>
            </a:r>
            <a:endParaRPr kumimoji="1" lang="ja-JP" altLang="en-US" dirty="0"/>
          </a:p>
        </p:txBody>
      </p:sp>
      <p:sp>
        <p:nvSpPr>
          <p:cNvPr id="29" name="正方形/長方形 28"/>
          <p:cNvSpPr/>
          <p:nvPr/>
        </p:nvSpPr>
        <p:spPr>
          <a:xfrm>
            <a:off x="1907704" y="155679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30" name="正方形/長方形 29"/>
          <p:cNvSpPr/>
          <p:nvPr/>
        </p:nvSpPr>
        <p:spPr>
          <a:xfrm>
            <a:off x="1907704" y="191683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1+2</a:t>
            </a:r>
            <a:endParaRPr kumimoji="1" lang="ja-JP" altLang="en-US" dirty="0"/>
          </a:p>
        </p:txBody>
      </p:sp>
      <p:sp>
        <p:nvSpPr>
          <p:cNvPr id="31" name="正方形/長方形 30"/>
          <p:cNvSpPr/>
          <p:nvPr/>
        </p:nvSpPr>
        <p:spPr>
          <a:xfrm>
            <a:off x="1907704" y="227687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3+3</a:t>
            </a:r>
            <a:endParaRPr kumimoji="1" lang="ja-JP" altLang="en-US" dirty="0"/>
          </a:p>
        </p:txBody>
      </p:sp>
      <p:sp>
        <p:nvSpPr>
          <p:cNvPr id="32" name="正方形/長方形 31"/>
          <p:cNvSpPr/>
          <p:nvPr/>
        </p:nvSpPr>
        <p:spPr>
          <a:xfrm>
            <a:off x="1907704" y="263691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6+4</a:t>
            </a:r>
            <a:endParaRPr kumimoji="1" lang="ja-JP" altLang="en-US" dirty="0"/>
          </a:p>
        </p:txBody>
      </p:sp>
      <p:sp>
        <p:nvSpPr>
          <p:cNvPr id="33" name="正方形/長方形 32"/>
          <p:cNvSpPr/>
          <p:nvPr/>
        </p:nvSpPr>
        <p:spPr>
          <a:xfrm>
            <a:off x="1907704" y="299695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10+5</a:t>
            </a:r>
            <a:endParaRPr kumimoji="1" lang="ja-JP" altLang="en-US" dirty="0"/>
          </a:p>
        </p:txBody>
      </p:sp>
      <p:sp>
        <p:nvSpPr>
          <p:cNvPr id="34" name="正方形/長方形 33"/>
          <p:cNvSpPr/>
          <p:nvPr/>
        </p:nvSpPr>
        <p:spPr>
          <a:xfrm>
            <a:off x="539552" y="3356992"/>
            <a:ext cx="71833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6</a:t>
            </a:r>
            <a:endParaRPr kumimoji="1" lang="ja-JP" altLang="en-US" dirty="0"/>
          </a:p>
        </p:txBody>
      </p:sp>
      <p:sp>
        <p:nvSpPr>
          <p:cNvPr id="35" name="正方形/長方形 34"/>
          <p:cNvSpPr/>
          <p:nvPr/>
        </p:nvSpPr>
        <p:spPr>
          <a:xfrm>
            <a:off x="1907704" y="3356992"/>
            <a:ext cx="936104"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15+6</a:t>
            </a:r>
            <a:endParaRPr kumimoji="1" lang="ja-JP" altLang="en-US" dirty="0"/>
          </a:p>
        </p:txBody>
      </p:sp>
    </p:spTree>
    <p:extLst>
      <p:ext uri="{BB962C8B-B14F-4D97-AF65-F5344CB8AC3E}">
        <p14:creationId xmlns:p14="http://schemas.microsoft.com/office/powerpoint/2010/main" val="3948734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3923928" y="2060848"/>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正方形/長方形 2"/>
          <p:cNvSpPr/>
          <p:nvPr/>
        </p:nvSpPr>
        <p:spPr>
          <a:xfrm>
            <a:off x="2699792" y="270892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4" name="正方形/長方形 3"/>
          <p:cNvSpPr/>
          <p:nvPr/>
        </p:nvSpPr>
        <p:spPr>
          <a:xfrm>
            <a:off x="2699792" y="306896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5" name="正方形/長方形 4"/>
          <p:cNvSpPr/>
          <p:nvPr/>
        </p:nvSpPr>
        <p:spPr>
          <a:xfrm>
            <a:off x="2699792" y="3432051"/>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6" name="正方形/長方形 5"/>
          <p:cNvSpPr/>
          <p:nvPr/>
        </p:nvSpPr>
        <p:spPr>
          <a:xfrm>
            <a:off x="2699792" y="378904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7" name="正方形/長方形 6"/>
          <p:cNvSpPr/>
          <p:nvPr/>
        </p:nvSpPr>
        <p:spPr>
          <a:xfrm>
            <a:off x="2699792" y="414908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5</a:t>
            </a:r>
            <a:endParaRPr kumimoji="1" lang="ja-JP" altLang="en-US" dirty="0"/>
          </a:p>
        </p:txBody>
      </p:sp>
      <p:sp>
        <p:nvSpPr>
          <p:cNvPr id="8" name="テキスト ボックス 7"/>
          <p:cNvSpPr txBox="1"/>
          <p:nvPr/>
        </p:nvSpPr>
        <p:spPr>
          <a:xfrm rot="5400000">
            <a:off x="2794374" y="4487444"/>
            <a:ext cx="530915" cy="369332"/>
          </a:xfrm>
          <a:prstGeom prst="rect">
            <a:avLst/>
          </a:prstGeom>
          <a:noFill/>
        </p:spPr>
        <p:txBody>
          <a:bodyPr wrap="none" rtlCol="0">
            <a:spAutoFit/>
          </a:bodyPr>
          <a:lstStyle/>
          <a:p>
            <a:r>
              <a:rPr lang="ja-JP" altLang="en-US" dirty="0"/>
              <a:t>・・・</a:t>
            </a:r>
            <a:endParaRPr kumimoji="1" lang="ja-JP" altLang="en-US" dirty="0"/>
          </a:p>
        </p:txBody>
      </p:sp>
      <p:sp>
        <p:nvSpPr>
          <p:cNvPr id="9" name="中かっこ 8"/>
          <p:cNvSpPr/>
          <p:nvPr/>
        </p:nvSpPr>
        <p:spPr>
          <a:xfrm rot="5400000">
            <a:off x="1781689" y="3302988"/>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 name="右矢印 9"/>
          <p:cNvSpPr/>
          <p:nvPr/>
        </p:nvSpPr>
        <p:spPr>
          <a:xfrm>
            <a:off x="3491881"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正方形/長方形 11"/>
          <p:cNvSpPr/>
          <p:nvPr/>
        </p:nvSpPr>
        <p:spPr>
          <a:xfrm>
            <a:off x="4211960" y="270892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13" name="正方形/長方形 12"/>
          <p:cNvSpPr/>
          <p:nvPr/>
        </p:nvSpPr>
        <p:spPr>
          <a:xfrm>
            <a:off x="4211960" y="3068960"/>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2</a:t>
            </a:r>
            <a:endParaRPr kumimoji="1" lang="ja-JP" altLang="en-US" dirty="0">
              <a:solidFill>
                <a:schemeClr val="bg1">
                  <a:lumMod val="65000"/>
                </a:schemeClr>
              </a:solidFill>
            </a:endParaRPr>
          </a:p>
        </p:txBody>
      </p:sp>
      <p:sp>
        <p:nvSpPr>
          <p:cNvPr id="14" name="正方形/長方形 13"/>
          <p:cNvSpPr/>
          <p:nvPr/>
        </p:nvSpPr>
        <p:spPr>
          <a:xfrm>
            <a:off x="4211960" y="3432051"/>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3</a:t>
            </a:r>
            <a:endParaRPr kumimoji="1" lang="ja-JP" altLang="en-US" dirty="0"/>
          </a:p>
        </p:txBody>
      </p:sp>
      <p:sp>
        <p:nvSpPr>
          <p:cNvPr id="15" name="正方形/長方形 14"/>
          <p:cNvSpPr/>
          <p:nvPr/>
        </p:nvSpPr>
        <p:spPr>
          <a:xfrm>
            <a:off x="4211960" y="3789040"/>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4</a:t>
            </a:r>
            <a:endParaRPr kumimoji="1" lang="ja-JP" altLang="en-US" dirty="0">
              <a:solidFill>
                <a:schemeClr val="bg1">
                  <a:lumMod val="65000"/>
                </a:schemeClr>
              </a:solidFill>
            </a:endParaRPr>
          </a:p>
        </p:txBody>
      </p:sp>
      <p:sp>
        <p:nvSpPr>
          <p:cNvPr id="16" name="正方形/長方形 15"/>
          <p:cNvSpPr/>
          <p:nvPr/>
        </p:nvSpPr>
        <p:spPr>
          <a:xfrm>
            <a:off x="4211960" y="414908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5</a:t>
            </a:r>
            <a:endParaRPr kumimoji="1" lang="ja-JP" altLang="en-US" dirty="0"/>
          </a:p>
        </p:txBody>
      </p:sp>
      <p:sp>
        <p:nvSpPr>
          <p:cNvPr id="17" name="正方形/長方形 16"/>
          <p:cNvSpPr/>
          <p:nvPr/>
        </p:nvSpPr>
        <p:spPr>
          <a:xfrm>
            <a:off x="3995936" y="2132856"/>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奇数</a:t>
            </a:r>
            <a:endParaRPr kumimoji="1" lang="ja-JP" altLang="en-US" dirty="0"/>
          </a:p>
        </p:txBody>
      </p:sp>
      <p:sp>
        <p:nvSpPr>
          <p:cNvPr id="18" name="右矢印 17"/>
          <p:cNvSpPr/>
          <p:nvPr/>
        </p:nvSpPr>
        <p:spPr>
          <a:xfrm>
            <a:off x="5292080"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2773541" y="2123564"/>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20" name="正方形/長方形 19"/>
          <p:cNvSpPr/>
          <p:nvPr/>
        </p:nvSpPr>
        <p:spPr>
          <a:xfrm>
            <a:off x="5652120" y="270892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21" name="正方形/長方形 20"/>
          <p:cNvSpPr/>
          <p:nvPr/>
        </p:nvSpPr>
        <p:spPr>
          <a:xfrm>
            <a:off x="5652120" y="306896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3</a:t>
            </a:r>
            <a:endParaRPr kumimoji="1" lang="ja-JP" altLang="en-US" dirty="0"/>
          </a:p>
        </p:txBody>
      </p:sp>
      <p:sp>
        <p:nvSpPr>
          <p:cNvPr id="22" name="正方形/長方形 21"/>
          <p:cNvSpPr/>
          <p:nvPr/>
        </p:nvSpPr>
        <p:spPr>
          <a:xfrm>
            <a:off x="5652120" y="3432051"/>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5</a:t>
            </a:r>
            <a:endParaRPr kumimoji="1" lang="ja-JP" altLang="en-US" dirty="0"/>
          </a:p>
        </p:txBody>
      </p:sp>
      <p:sp>
        <p:nvSpPr>
          <p:cNvPr id="23" name="正方形/長方形 22"/>
          <p:cNvSpPr/>
          <p:nvPr/>
        </p:nvSpPr>
        <p:spPr>
          <a:xfrm>
            <a:off x="5652120" y="378904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7</a:t>
            </a:r>
            <a:endParaRPr kumimoji="1" lang="ja-JP" altLang="en-US" dirty="0"/>
          </a:p>
        </p:txBody>
      </p:sp>
      <p:sp>
        <p:nvSpPr>
          <p:cNvPr id="24" name="正方形/長方形 23"/>
          <p:cNvSpPr/>
          <p:nvPr/>
        </p:nvSpPr>
        <p:spPr>
          <a:xfrm>
            <a:off x="5652120" y="414908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9</a:t>
            </a:r>
            <a:endParaRPr kumimoji="1" lang="ja-JP" altLang="en-US" dirty="0"/>
          </a:p>
        </p:txBody>
      </p:sp>
      <p:sp>
        <p:nvSpPr>
          <p:cNvPr id="25" name="テキスト ボックス 24"/>
          <p:cNvSpPr txBox="1"/>
          <p:nvPr/>
        </p:nvSpPr>
        <p:spPr>
          <a:xfrm rot="5400000">
            <a:off x="5746702" y="4487444"/>
            <a:ext cx="530915" cy="369332"/>
          </a:xfrm>
          <a:prstGeom prst="rect">
            <a:avLst/>
          </a:prstGeom>
          <a:noFill/>
        </p:spPr>
        <p:txBody>
          <a:bodyPr wrap="none" rtlCol="0">
            <a:spAutoFit/>
          </a:bodyPr>
          <a:lstStyle/>
          <a:p>
            <a:r>
              <a:rPr lang="ja-JP" altLang="en-US" dirty="0"/>
              <a:t>・・・</a:t>
            </a:r>
            <a:endParaRPr kumimoji="1" lang="ja-JP" altLang="en-US" dirty="0"/>
          </a:p>
        </p:txBody>
      </p:sp>
      <p:sp>
        <p:nvSpPr>
          <p:cNvPr id="26" name="中かっこ 25"/>
          <p:cNvSpPr/>
          <p:nvPr/>
        </p:nvSpPr>
        <p:spPr>
          <a:xfrm rot="5400000">
            <a:off x="4734017" y="3302988"/>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5725869" y="2123564"/>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28" name="テキスト ボックス 27"/>
          <p:cNvSpPr txBox="1"/>
          <p:nvPr/>
        </p:nvSpPr>
        <p:spPr>
          <a:xfrm>
            <a:off x="4248834" y="1691005"/>
            <a:ext cx="646331" cy="369332"/>
          </a:xfrm>
          <a:prstGeom prst="rect">
            <a:avLst/>
          </a:prstGeom>
          <a:noFill/>
        </p:spPr>
        <p:txBody>
          <a:bodyPr wrap="none" rtlCol="0">
            <a:spAutoFit/>
          </a:bodyPr>
          <a:lstStyle/>
          <a:p>
            <a:r>
              <a:rPr lang="ja-JP" altLang="en-US" dirty="0"/>
              <a:t>選択</a:t>
            </a:r>
            <a:endParaRPr kumimoji="1" lang="ja-JP" altLang="en-US" dirty="0"/>
          </a:p>
        </p:txBody>
      </p:sp>
      <p:sp>
        <p:nvSpPr>
          <p:cNvPr id="29" name="テキスト ボックス 28"/>
          <p:cNvSpPr txBox="1"/>
          <p:nvPr/>
        </p:nvSpPr>
        <p:spPr>
          <a:xfrm rot="5400000">
            <a:off x="4270539" y="4487445"/>
            <a:ext cx="530915"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1943542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3923928" y="2060848"/>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正方形/長方形 2"/>
          <p:cNvSpPr/>
          <p:nvPr/>
        </p:nvSpPr>
        <p:spPr>
          <a:xfrm>
            <a:off x="2699792" y="270892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4" name="正方形/長方形 3"/>
          <p:cNvSpPr/>
          <p:nvPr/>
        </p:nvSpPr>
        <p:spPr>
          <a:xfrm>
            <a:off x="2699792" y="306896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5" name="正方形/長方形 4"/>
          <p:cNvSpPr/>
          <p:nvPr/>
        </p:nvSpPr>
        <p:spPr>
          <a:xfrm>
            <a:off x="2699792" y="3432051"/>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6" name="正方形/長方形 5"/>
          <p:cNvSpPr/>
          <p:nvPr/>
        </p:nvSpPr>
        <p:spPr>
          <a:xfrm>
            <a:off x="2699792" y="378904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7" name="正方形/長方形 6"/>
          <p:cNvSpPr/>
          <p:nvPr/>
        </p:nvSpPr>
        <p:spPr>
          <a:xfrm>
            <a:off x="2699792" y="414908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5</a:t>
            </a:r>
            <a:endParaRPr kumimoji="1" lang="ja-JP" altLang="en-US" dirty="0"/>
          </a:p>
        </p:txBody>
      </p:sp>
      <p:sp>
        <p:nvSpPr>
          <p:cNvPr id="8" name="テキスト ボックス 7"/>
          <p:cNvSpPr txBox="1"/>
          <p:nvPr/>
        </p:nvSpPr>
        <p:spPr>
          <a:xfrm rot="5400000">
            <a:off x="2794374" y="4487444"/>
            <a:ext cx="530915" cy="369332"/>
          </a:xfrm>
          <a:prstGeom prst="rect">
            <a:avLst/>
          </a:prstGeom>
          <a:noFill/>
        </p:spPr>
        <p:txBody>
          <a:bodyPr wrap="none" rtlCol="0">
            <a:spAutoFit/>
          </a:bodyPr>
          <a:lstStyle/>
          <a:p>
            <a:r>
              <a:rPr lang="ja-JP" altLang="en-US" dirty="0"/>
              <a:t>・・・</a:t>
            </a:r>
            <a:endParaRPr kumimoji="1" lang="ja-JP" altLang="en-US" dirty="0"/>
          </a:p>
        </p:txBody>
      </p:sp>
      <p:sp>
        <p:nvSpPr>
          <p:cNvPr id="9" name="中かっこ 8"/>
          <p:cNvSpPr/>
          <p:nvPr/>
        </p:nvSpPr>
        <p:spPr>
          <a:xfrm rot="5400000">
            <a:off x="1781689" y="3302988"/>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 name="右矢印 9"/>
          <p:cNvSpPr/>
          <p:nvPr/>
        </p:nvSpPr>
        <p:spPr>
          <a:xfrm>
            <a:off x="3491881"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正方形/長方形 11"/>
          <p:cNvSpPr/>
          <p:nvPr/>
        </p:nvSpPr>
        <p:spPr>
          <a:xfrm>
            <a:off x="4139952" y="270892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1×1</a:t>
            </a:r>
            <a:endParaRPr kumimoji="1" lang="ja-JP" altLang="en-US" dirty="0">
              <a:solidFill>
                <a:schemeClr val="tx1"/>
              </a:solidFill>
            </a:endParaRPr>
          </a:p>
        </p:txBody>
      </p:sp>
      <p:sp>
        <p:nvSpPr>
          <p:cNvPr id="13" name="正方形/長方形 12"/>
          <p:cNvSpPr/>
          <p:nvPr/>
        </p:nvSpPr>
        <p:spPr>
          <a:xfrm>
            <a:off x="4139952" y="306896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2</a:t>
            </a:r>
            <a:r>
              <a:rPr lang="en-US" altLang="ja-JP" dirty="0" smtClean="0">
                <a:solidFill>
                  <a:schemeClr val="tx1"/>
                </a:solidFill>
              </a:rPr>
              <a:t>×2</a:t>
            </a:r>
            <a:endParaRPr kumimoji="1" lang="ja-JP" altLang="en-US" dirty="0">
              <a:solidFill>
                <a:schemeClr val="tx1"/>
              </a:solidFill>
            </a:endParaRPr>
          </a:p>
        </p:txBody>
      </p:sp>
      <p:sp>
        <p:nvSpPr>
          <p:cNvPr id="14" name="正方形/長方形 13"/>
          <p:cNvSpPr/>
          <p:nvPr/>
        </p:nvSpPr>
        <p:spPr>
          <a:xfrm>
            <a:off x="4139952" y="3432051"/>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3</a:t>
            </a:r>
            <a:r>
              <a:rPr lang="en-US" altLang="ja-JP" dirty="0" smtClean="0">
                <a:solidFill>
                  <a:schemeClr val="tx1"/>
                </a:solidFill>
              </a:rPr>
              <a:t>×3</a:t>
            </a:r>
            <a:endParaRPr kumimoji="1" lang="ja-JP" altLang="en-US" dirty="0">
              <a:solidFill>
                <a:schemeClr val="tx1"/>
              </a:solidFill>
            </a:endParaRPr>
          </a:p>
        </p:txBody>
      </p:sp>
      <p:sp>
        <p:nvSpPr>
          <p:cNvPr id="15" name="正方形/長方形 14"/>
          <p:cNvSpPr/>
          <p:nvPr/>
        </p:nvSpPr>
        <p:spPr>
          <a:xfrm>
            <a:off x="4139952" y="378904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4</a:t>
            </a:r>
            <a:r>
              <a:rPr lang="en-US" altLang="ja-JP" dirty="0" smtClean="0">
                <a:solidFill>
                  <a:schemeClr val="tx1"/>
                </a:solidFill>
              </a:rPr>
              <a:t>×4</a:t>
            </a:r>
            <a:endParaRPr kumimoji="1" lang="ja-JP" altLang="en-US" dirty="0">
              <a:solidFill>
                <a:schemeClr val="tx1"/>
              </a:solidFill>
            </a:endParaRPr>
          </a:p>
        </p:txBody>
      </p:sp>
      <p:sp>
        <p:nvSpPr>
          <p:cNvPr id="16" name="正方形/長方形 15"/>
          <p:cNvSpPr/>
          <p:nvPr/>
        </p:nvSpPr>
        <p:spPr>
          <a:xfrm>
            <a:off x="4139952" y="414908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5</a:t>
            </a:r>
            <a:r>
              <a:rPr lang="en-US" altLang="ja-JP" dirty="0" smtClean="0">
                <a:solidFill>
                  <a:schemeClr val="tx1"/>
                </a:solidFill>
              </a:rPr>
              <a:t>×5</a:t>
            </a:r>
            <a:endParaRPr kumimoji="1" lang="ja-JP" altLang="en-US" dirty="0">
              <a:solidFill>
                <a:schemeClr val="tx1"/>
              </a:solidFill>
            </a:endParaRPr>
          </a:p>
        </p:txBody>
      </p:sp>
      <p:sp>
        <p:nvSpPr>
          <p:cNvPr id="17" name="正方形/長方形 16"/>
          <p:cNvSpPr/>
          <p:nvPr/>
        </p:nvSpPr>
        <p:spPr>
          <a:xfrm>
            <a:off x="3995936" y="2132856"/>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二乗</a:t>
            </a:r>
            <a:endParaRPr kumimoji="1" lang="ja-JP" altLang="en-US" dirty="0"/>
          </a:p>
        </p:txBody>
      </p:sp>
      <p:sp>
        <p:nvSpPr>
          <p:cNvPr id="18" name="右矢印 17"/>
          <p:cNvSpPr/>
          <p:nvPr/>
        </p:nvSpPr>
        <p:spPr>
          <a:xfrm>
            <a:off x="5292080"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2773541" y="2123564"/>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20" name="正方形/長方形 19"/>
          <p:cNvSpPr/>
          <p:nvPr/>
        </p:nvSpPr>
        <p:spPr>
          <a:xfrm>
            <a:off x="5652120" y="270892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21" name="正方形/長方形 20"/>
          <p:cNvSpPr/>
          <p:nvPr/>
        </p:nvSpPr>
        <p:spPr>
          <a:xfrm>
            <a:off x="5652120" y="306896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4</a:t>
            </a:r>
            <a:endParaRPr kumimoji="1" lang="ja-JP" altLang="en-US" dirty="0"/>
          </a:p>
        </p:txBody>
      </p:sp>
      <p:sp>
        <p:nvSpPr>
          <p:cNvPr id="22" name="正方形/長方形 21"/>
          <p:cNvSpPr/>
          <p:nvPr/>
        </p:nvSpPr>
        <p:spPr>
          <a:xfrm>
            <a:off x="5652120" y="3432051"/>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9</a:t>
            </a:r>
            <a:endParaRPr kumimoji="1" lang="ja-JP" altLang="en-US" dirty="0"/>
          </a:p>
        </p:txBody>
      </p:sp>
      <p:sp>
        <p:nvSpPr>
          <p:cNvPr id="23" name="正方形/長方形 22"/>
          <p:cNvSpPr/>
          <p:nvPr/>
        </p:nvSpPr>
        <p:spPr>
          <a:xfrm>
            <a:off x="5652120" y="378904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16</a:t>
            </a:r>
            <a:endParaRPr kumimoji="1" lang="ja-JP" altLang="en-US" dirty="0"/>
          </a:p>
        </p:txBody>
      </p:sp>
      <p:sp>
        <p:nvSpPr>
          <p:cNvPr id="24" name="正方形/長方形 23"/>
          <p:cNvSpPr/>
          <p:nvPr/>
        </p:nvSpPr>
        <p:spPr>
          <a:xfrm>
            <a:off x="5652120" y="4149080"/>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25</a:t>
            </a:r>
            <a:endParaRPr kumimoji="1" lang="ja-JP" altLang="en-US" dirty="0"/>
          </a:p>
        </p:txBody>
      </p:sp>
      <p:sp>
        <p:nvSpPr>
          <p:cNvPr id="25" name="テキスト ボックス 24"/>
          <p:cNvSpPr txBox="1"/>
          <p:nvPr/>
        </p:nvSpPr>
        <p:spPr>
          <a:xfrm rot="5400000">
            <a:off x="5746702" y="4487444"/>
            <a:ext cx="530915" cy="369332"/>
          </a:xfrm>
          <a:prstGeom prst="rect">
            <a:avLst/>
          </a:prstGeom>
          <a:noFill/>
        </p:spPr>
        <p:txBody>
          <a:bodyPr wrap="none" rtlCol="0">
            <a:spAutoFit/>
          </a:bodyPr>
          <a:lstStyle/>
          <a:p>
            <a:r>
              <a:rPr lang="ja-JP" altLang="en-US" dirty="0"/>
              <a:t>・・・</a:t>
            </a:r>
            <a:endParaRPr kumimoji="1" lang="ja-JP" altLang="en-US" dirty="0"/>
          </a:p>
        </p:txBody>
      </p:sp>
      <p:sp>
        <p:nvSpPr>
          <p:cNvPr id="26" name="中かっこ 25"/>
          <p:cNvSpPr/>
          <p:nvPr/>
        </p:nvSpPr>
        <p:spPr>
          <a:xfrm rot="5400000">
            <a:off x="4734017" y="3302988"/>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5725869" y="2123564"/>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28" name="テキスト ボックス 27"/>
          <p:cNvSpPr txBox="1"/>
          <p:nvPr/>
        </p:nvSpPr>
        <p:spPr>
          <a:xfrm>
            <a:off x="4248834" y="1691005"/>
            <a:ext cx="646331" cy="369332"/>
          </a:xfrm>
          <a:prstGeom prst="rect">
            <a:avLst/>
          </a:prstGeom>
          <a:noFill/>
        </p:spPr>
        <p:txBody>
          <a:bodyPr wrap="none" rtlCol="0">
            <a:spAutoFit/>
          </a:bodyPr>
          <a:lstStyle/>
          <a:p>
            <a:r>
              <a:rPr lang="ja-JP" altLang="en-US" dirty="0"/>
              <a:t>加工</a:t>
            </a:r>
            <a:endParaRPr kumimoji="1" lang="ja-JP" altLang="en-US" dirty="0"/>
          </a:p>
        </p:txBody>
      </p:sp>
      <p:sp>
        <p:nvSpPr>
          <p:cNvPr id="29" name="テキスト ボックス 28"/>
          <p:cNvSpPr txBox="1"/>
          <p:nvPr/>
        </p:nvSpPr>
        <p:spPr>
          <a:xfrm rot="5400000">
            <a:off x="4270539" y="4487445"/>
            <a:ext cx="530915"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558597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3923928" y="2060848"/>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正方形/長方形 2"/>
          <p:cNvSpPr/>
          <p:nvPr/>
        </p:nvSpPr>
        <p:spPr>
          <a:xfrm>
            <a:off x="2699792" y="270892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4" name="正方形/長方形 3"/>
          <p:cNvSpPr/>
          <p:nvPr/>
        </p:nvSpPr>
        <p:spPr>
          <a:xfrm>
            <a:off x="2699792" y="306896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5" name="正方形/長方形 4"/>
          <p:cNvSpPr/>
          <p:nvPr/>
        </p:nvSpPr>
        <p:spPr>
          <a:xfrm>
            <a:off x="2699792" y="3432051"/>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6" name="正方形/長方形 5"/>
          <p:cNvSpPr/>
          <p:nvPr/>
        </p:nvSpPr>
        <p:spPr>
          <a:xfrm>
            <a:off x="2699792" y="378904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7" name="正方形/長方形 6"/>
          <p:cNvSpPr/>
          <p:nvPr/>
        </p:nvSpPr>
        <p:spPr>
          <a:xfrm>
            <a:off x="2699792" y="414908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5</a:t>
            </a:r>
            <a:endParaRPr kumimoji="1" lang="ja-JP" altLang="en-US" dirty="0"/>
          </a:p>
        </p:txBody>
      </p:sp>
      <p:sp>
        <p:nvSpPr>
          <p:cNvPr id="9" name="中かっこ 8"/>
          <p:cNvSpPr/>
          <p:nvPr/>
        </p:nvSpPr>
        <p:spPr>
          <a:xfrm rot="5400000">
            <a:off x="1781689" y="3302988"/>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0" name="右矢印 9"/>
          <p:cNvSpPr/>
          <p:nvPr/>
        </p:nvSpPr>
        <p:spPr>
          <a:xfrm>
            <a:off x="3491881"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正方形/長方形 11"/>
          <p:cNvSpPr/>
          <p:nvPr/>
        </p:nvSpPr>
        <p:spPr>
          <a:xfrm>
            <a:off x="4139952" y="270892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13" name="正方形/長方形 12"/>
          <p:cNvSpPr/>
          <p:nvPr/>
        </p:nvSpPr>
        <p:spPr>
          <a:xfrm>
            <a:off x="4139952" y="306896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1</a:t>
            </a:r>
            <a:r>
              <a:rPr lang="ja-JP" altLang="en-US" dirty="0" smtClean="0">
                <a:solidFill>
                  <a:schemeClr val="tx1"/>
                </a:solidFill>
              </a:rPr>
              <a:t>＋</a:t>
            </a:r>
            <a:r>
              <a:rPr lang="en-US" altLang="ja-JP" dirty="0" smtClean="0">
                <a:solidFill>
                  <a:schemeClr val="tx1"/>
                </a:solidFill>
              </a:rPr>
              <a:t>2</a:t>
            </a:r>
            <a:endParaRPr kumimoji="1" lang="ja-JP" altLang="en-US" dirty="0">
              <a:solidFill>
                <a:schemeClr val="tx1"/>
              </a:solidFill>
            </a:endParaRPr>
          </a:p>
        </p:txBody>
      </p:sp>
      <p:sp>
        <p:nvSpPr>
          <p:cNvPr id="14" name="正方形/長方形 13"/>
          <p:cNvSpPr/>
          <p:nvPr/>
        </p:nvSpPr>
        <p:spPr>
          <a:xfrm>
            <a:off x="4139952" y="3432051"/>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3</a:t>
            </a:r>
            <a:r>
              <a:rPr lang="ja-JP" altLang="en-US" dirty="0" smtClean="0">
                <a:solidFill>
                  <a:schemeClr val="tx1"/>
                </a:solidFill>
              </a:rPr>
              <a:t>＋</a:t>
            </a:r>
            <a:r>
              <a:rPr lang="en-US" altLang="ja-JP" dirty="0" smtClean="0">
                <a:solidFill>
                  <a:schemeClr val="tx1"/>
                </a:solidFill>
              </a:rPr>
              <a:t>3</a:t>
            </a:r>
            <a:endParaRPr kumimoji="1" lang="ja-JP" altLang="en-US" dirty="0">
              <a:solidFill>
                <a:schemeClr val="tx1"/>
              </a:solidFill>
            </a:endParaRPr>
          </a:p>
        </p:txBody>
      </p:sp>
      <p:sp>
        <p:nvSpPr>
          <p:cNvPr id="15" name="正方形/長方形 14"/>
          <p:cNvSpPr/>
          <p:nvPr/>
        </p:nvSpPr>
        <p:spPr>
          <a:xfrm>
            <a:off x="4139952" y="378904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6</a:t>
            </a:r>
            <a:r>
              <a:rPr lang="ja-JP" altLang="en-US" dirty="0" smtClean="0">
                <a:solidFill>
                  <a:schemeClr val="tx1"/>
                </a:solidFill>
              </a:rPr>
              <a:t>＋</a:t>
            </a:r>
            <a:r>
              <a:rPr lang="en-US" altLang="ja-JP" dirty="0" smtClean="0">
                <a:solidFill>
                  <a:schemeClr val="tx1"/>
                </a:solidFill>
              </a:rPr>
              <a:t>4</a:t>
            </a:r>
            <a:endParaRPr kumimoji="1" lang="ja-JP" altLang="en-US" dirty="0">
              <a:solidFill>
                <a:schemeClr val="tx1"/>
              </a:solidFill>
            </a:endParaRPr>
          </a:p>
        </p:txBody>
      </p:sp>
      <p:sp>
        <p:nvSpPr>
          <p:cNvPr id="16" name="正方形/長方形 15"/>
          <p:cNvSpPr/>
          <p:nvPr/>
        </p:nvSpPr>
        <p:spPr>
          <a:xfrm>
            <a:off x="4139952" y="414908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15</a:t>
            </a:r>
            <a:r>
              <a:rPr kumimoji="1" lang="ja-JP" altLang="en-US" dirty="0" smtClean="0">
                <a:solidFill>
                  <a:schemeClr val="tx1"/>
                </a:solidFill>
              </a:rPr>
              <a:t>＋</a:t>
            </a:r>
            <a:r>
              <a:rPr kumimoji="1" lang="en-US" altLang="ja-JP" dirty="0" smtClean="0">
                <a:solidFill>
                  <a:schemeClr val="tx1"/>
                </a:solidFill>
              </a:rPr>
              <a:t>6</a:t>
            </a:r>
            <a:endParaRPr kumimoji="1" lang="ja-JP" altLang="en-US" dirty="0">
              <a:solidFill>
                <a:schemeClr val="tx1"/>
              </a:solidFill>
            </a:endParaRPr>
          </a:p>
        </p:txBody>
      </p:sp>
      <p:sp>
        <p:nvSpPr>
          <p:cNvPr id="17" name="正方形/長方形 16"/>
          <p:cNvSpPr/>
          <p:nvPr/>
        </p:nvSpPr>
        <p:spPr>
          <a:xfrm>
            <a:off x="3995936" y="2132856"/>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和</a:t>
            </a:r>
            <a:endParaRPr kumimoji="1" lang="ja-JP" altLang="en-US" dirty="0"/>
          </a:p>
        </p:txBody>
      </p:sp>
      <p:sp>
        <p:nvSpPr>
          <p:cNvPr id="18" name="右矢印 17"/>
          <p:cNvSpPr/>
          <p:nvPr/>
        </p:nvSpPr>
        <p:spPr>
          <a:xfrm>
            <a:off x="5292080"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2773541" y="2123564"/>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22" name="正方形/長方形 21"/>
          <p:cNvSpPr/>
          <p:nvPr/>
        </p:nvSpPr>
        <p:spPr>
          <a:xfrm>
            <a:off x="5652120" y="3432051"/>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21</a:t>
            </a:r>
            <a:endParaRPr kumimoji="1" lang="ja-JP" altLang="en-US" dirty="0"/>
          </a:p>
        </p:txBody>
      </p:sp>
      <p:sp>
        <p:nvSpPr>
          <p:cNvPr id="27" name="テキスト ボックス 26"/>
          <p:cNvSpPr txBox="1"/>
          <p:nvPr/>
        </p:nvSpPr>
        <p:spPr>
          <a:xfrm>
            <a:off x="5725869" y="3059668"/>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28" name="テキスト ボックス 27"/>
          <p:cNvSpPr txBox="1"/>
          <p:nvPr/>
        </p:nvSpPr>
        <p:spPr>
          <a:xfrm>
            <a:off x="4248834" y="1691005"/>
            <a:ext cx="646331" cy="369332"/>
          </a:xfrm>
          <a:prstGeom prst="rect">
            <a:avLst/>
          </a:prstGeom>
          <a:noFill/>
        </p:spPr>
        <p:txBody>
          <a:bodyPr wrap="none" rtlCol="0">
            <a:spAutoFit/>
          </a:bodyPr>
          <a:lstStyle/>
          <a:p>
            <a:r>
              <a:rPr lang="ja-JP" altLang="en-US" dirty="0"/>
              <a:t>集計</a:t>
            </a:r>
            <a:endParaRPr kumimoji="1" lang="ja-JP" altLang="en-US" dirty="0"/>
          </a:p>
        </p:txBody>
      </p:sp>
      <p:sp>
        <p:nvSpPr>
          <p:cNvPr id="29" name="テキスト ボックス 28"/>
          <p:cNvSpPr txBox="1"/>
          <p:nvPr/>
        </p:nvSpPr>
        <p:spPr>
          <a:xfrm rot="5400000">
            <a:off x="4270539" y="4487445"/>
            <a:ext cx="530915" cy="369332"/>
          </a:xfrm>
          <a:prstGeom prst="rect">
            <a:avLst/>
          </a:prstGeom>
          <a:noFill/>
        </p:spPr>
        <p:txBody>
          <a:bodyPr wrap="none" rtlCol="0">
            <a:spAutoFit/>
          </a:bodyPr>
          <a:lstStyle/>
          <a:p>
            <a:r>
              <a:rPr lang="ja-JP" altLang="en-US" dirty="0"/>
              <a:t>・・・</a:t>
            </a:r>
            <a:endParaRPr kumimoji="1" lang="ja-JP" altLang="en-US" dirty="0"/>
          </a:p>
        </p:txBody>
      </p:sp>
      <p:sp>
        <p:nvSpPr>
          <p:cNvPr id="30" name="正方形/長方形 29"/>
          <p:cNvSpPr/>
          <p:nvPr/>
        </p:nvSpPr>
        <p:spPr>
          <a:xfrm>
            <a:off x="2699792" y="4509120"/>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6</a:t>
            </a:r>
            <a:endParaRPr kumimoji="1" lang="ja-JP" altLang="en-US" dirty="0"/>
          </a:p>
        </p:txBody>
      </p:sp>
    </p:spTree>
    <p:extLst>
      <p:ext uri="{BB962C8B-B14F-4D97-AF65-F5344CB8AC3E}">
        <p14:creationId xmlns:p14="http://schemas.microsoft.com/office/powerpoint/2010/main" val="302205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5724128" y="1998643"/>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 name="正方形/長方形 11"/>
          <p:cNvSpPr/>
          <p:nvPr/>
        </p:nvSpPr>
        <p:spPr>
          <a:xfrm>
            <a:off x="5796136" y="2646715"/>
            <a:ext cx="108012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25</a:t>
            </a:r>
            <a:endParaRPr kumimoji="1" lang="ja-JP" altLang="en-US" dirty="0">
              <a:solidFill>
                <a:schemeClr val="tx1"/>
              </a:solidFill>
            </a:endParaRPr>
          </a:p>
        </p:txBody>
      </p:sp>
      <p:sp>
        <p:nvSpPr>
          <p:cNvPr id="13" name="正方形/長方形 12"/>
          <p:cNvSpPr/>
          <p:nvPr/>
        </p:nvSpPr>
        <p:spPr>
          <a:xfrm>
            <a:off x="5796136" y="3006755"/>
            <a:ext cx="108012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25</a:t>
            </a:r>
            <a:r>
              <a:rPr lang="ja-JP" altLang="en-US" dirty="0" smtClean="0">
                <a:solidFill>
                  <a:schemeClr val="tx1"/>
                </a:solidFill>
              </a:rPr>
              <a:t>＋</a:t>
            </a:r>
            <a:r>
              <a:rPr lang="en-US" altLang="ja-JP" dirty="0" smtClean="0">
                <a:solidFill>
                  <a:schemeClr val="tx1"/>
                </a:solidFill>
              </a:rPr>
              <a:t>49</a:t>
            </a:r>
            <a:endParaRPr kumimoji="1" lang="ja-JP" altLang="en-US" dirty="0">
              <a:solidFill>
                <a:schemeClr val="tx1"/>
              </a:solidFill>
            </a:endParaRPr>
          </a:p>
        </p:txBody>
      </p:sp>
      <p:sp>
        <p:nvSpPr>
          <p:cNvPr id="14" name="正方形/長方形 13"/>
          <p:cNvSpPr/>
          <p:nvPr/>
        </p:nvSpPr>
        <p:spPr>
          <a:xfrm>
            <a:off x="5796136" y="3369846"/>
            <a:ext cx="108012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74</a:t>
            </a:r>
            <a:r>
              <a:rPr lang="ja-JP" altLang="en-US" dirty="0" smtClean="0">
                <a:solidFill>
                  <a:schemeClr val="tx1"/>
                </a:solidFill>
              </a:rPr>
              <a:t>＋</a:t>
            </a:r>
            <a:r>
              <a:rPr lang="en-US" altLang="ja-JP" dirty="0" smtClean="0">
                <a:solidFill>
                  <a:schemeClr val="tx1"/>
                </a:solidFill>
              </a:rPr>
              <a:t>81</a:t>
            </a:r>
            <a:endParaRPr kumimoji="1" lang="ja-JP" altLang="en-US" dirty="0">
              <a:solidFill>
                <a:schemeClr val="tx1"/>
              </a:solidFill>
            </a:endParaRPr>
          </a:p>
        </p:txBody>
      </p:sp>
      <p:sp>
        <p:nvSpPr>
          <p:cNvPr id="17" name="正方形/長方形 16"/>
          <p:cNvSpPr/>
          <p:nvPr/>
        </p:nvSpPr>
        <p:spPr>
          <a:xfrm>
            <a:off x="5796136" y="2070651"/>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和</a:t>
            </a:r>
            <a:endParaRPr kumimoji="1" lang="ja-JP" altLang="en-US" dirty="0"/>
          </a:p>
        </p:txBody>
      </p:sp>
      <p:sp>
        <p:nvSpPr>
          <p:cNvPr id="18" name="右矢印 17"/>
          <p:cNvSpPr/>
          <p:nvPr/>
        </p:nvSpPr>
        <p:spPr>
          <a:xfrm>
            <a:off x="6948265"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正方形/長方形 21"/>
          <p:cNvSpPr/>
          <p:nvPr/>
        </p:nvSpPr>
        <p:spPr>
          <a:xfrm>
            <a:off x="7308304" y="3432051"/>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155</a:t>
            </a:r>
            <a:endParaRPr kumimoji="1" lang="ja-JP" altLang="en-US" dirty="0"/>
          </a:p>
        </p:txBody>
      </p:sp>
      <p:sp>
        <p:nvSpPr>
          <p:cNvPr id="27" name="テキスト ボックス 26"/>
          <p:cNvSpPr txBox="1"/>
          <p:nvPr/>
        </p:nvSpPr>
        <p:spPr>
          <a:xfrm>
            <a:off x="7382053" y="3059668"/>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28" name="テキスト ボックス 27"/>
          <p:cNvSpPr txBox="1"/>
          <p:nvPr/>
        </p:nvSpPr>
        <p:spPr>
          <a:xfrm>
            <a:off x="6049034" y="1628800"/>
            <a:ext cx="646331" cy="369332"/>
          </a:xfrm>
          <a:prstGeom prst="rect">
            <a:avLst/>
          </a:prstGeom>
          <a:noFill/>
        </p:spPr>
        <p:txBody>
          <a:bodyPr wrap="none" rtlCol="0">
            <a:spAutoFit/>
          </a:bodyPr>
          <a:lstStyle/>
          <a:p>
            <a:r>
              <a:rPr lang="ja-JP" altLang="en-US" dirty="0"/>
              <a:t>集計</a:t>
            </a:r>
            <a:endParaRPr kumimoji="1" lang="ja-JP" altLang="en-US" dirty="0"/>
          </a:p>
        </p:txBody>
      </p:sp>
      <p:sp>
        <p:nvSpPr>
          <p:cNvPr id="23" name="正方形/長方形 22"/>
          <p:cNvSpPr/>
          <p:nvPr/>
        </p:nvSpPr>
        <p:spPr>
          <a:xfrm>
            <a:off x="1403648" y="1998643"/>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正方形/長方形 23"/>
          <p:cNvSpPr/>
          <p:nvPr/>
        </p:nvSpPr>
        <p:spPr>
          <a:xfrm>
            <a:off x="395536" y="2646715"/>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1</a:t>
            </a:r>
            <a:endParaRPr kumimoji="1" lang="ja-JP" altLang="en-US" dirty="0"/>
          </a:p>
        </p:txBody>
      </p:sp>
      <p:sp>
        <p:nvSpPr>
          <p:cNvPr id="25" name="正方形/長方形 24"/>
          <p:cNvSpPr/>
          <p:nvPr/>
        </p:nvSpPr>
        <p:spPr>
          <a:xfrm>
            <a:off x="395536" y="3006755"/>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2</a:t>
            </a:r>
            <a:endParaRPr kumimoji="1" lang="ja-JP" altLang="en-US" dirty="0"/>
          </a:p>
        </p:txBody>
      </p:sp>
      <p:sp>
        <p:nvSpPr>
          <p:cNvPr id="26" name="正方形/長方形 25"/>
          <p:cNvSpPr/>
          <p:nvPr/>
        </p:nvSpPr>
        <p:spPr>
          <a:xfrm>
            <a:off x="395536" y="3369846"/>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3</a:t>
            </a:r>
            <a:endParaRPr kumimoji="1" lang="ja-JP" altLang="en-US" dirty="0"/>
          </a:p>
        </p:txBody>
      </p:sp>
      <p:sp>
        <p:nvSpPr>
          <p:cNvPr id="31" name="正方形/長方形 30"/>
          <p:cNvSpPr/>
          <p:nvPr/>
        </p:nvSpPr>
        <p:spPr>
          <a:xfrm>
            <a:off x="395536" y="3726835"/>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4</a:t>
            </a:r>
            <a:endParaRPr kumimoji="1" lang="ja-JP" altLang="en-US" dirty="0"/>
          </a:p>
        </p:txBody>
      </p:sp>
      <p:sp>
        <p:nvSpPr>
          <p:cNvPr id="32" name="正方形/長方形 31"/>
          <p:cNvSpPr/>
          <p:nvPr/>
        </p:nvSpPr>
        <p:spPr>
          <a:xfrm>
            <a:off x="395536" y="4086875"/>
            <a:ext cx="72008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5</a:t>
            </a:r>
            <a:endParaRPr kumimoji="1" lang="ja-JP" altLang="en-US" dirty="0"/>
          </a:p>
        </p:txBody>
      </p:sp>
      <p:sp>
        <p:nvSpPr>
          <p:cNvPr id="33" name="テキスト ボックス 32"/>
          <p:cNvSpPr txBox="1"/>
          <p:nvPr/>
        </p:nvSpPr>
        <p:spPr>
          <a:xfrm rot="5400000">
            <a:off x="490118" y="4425239"/>
            <a:ext cx="530915" cy="369332"/>
          </a:xfrm>
          <a:prstGeom prst="rect">
            <a:avLst/>
          </a:prstGeom>
          <a:noFill/>
        </p:spPr>
        <p:txBody>
          <a:bodyPr wrap="none" rtlCol="0">
            <a:spAutoFit/>
          </a:bodyPr>
          <a:lstStyle/>
          <a:p>
            <a:r>
              <a:rPr lang="ja-JP" altLang="en-US" dirty="0"/>
              <a:t>・・・</a:t>
            </a:r>
            <a:endParaRPr kumimoji="1" lang="ja-JP" altLang="en-US" dirty="0"/>
          </a:p>
        </p:txBody>
      </p:sp>
      <p:sp>
        <p:nvSpPr>
          <p:cNvPr id="34" name="中かっこ 33"/>
          <p:cNvSpPr/>
          <p:nvPr/>
        </p:nvSpPr>
        <p:spPr>
          <a:xfrm rot="5400000">
            <a:off x="-522567" y="3240783"/>
            <a:ext cx="2556286" cy="864096"/>
          </a:xfrm>
          <a:prstGeom prst="bracePair">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36" name="正方形/長方形 35"/>
          <p:cNvSpPr/>
          <p:nvPr/>
        </p:nvSpPr>
        <p:spPr>
          <a:xfrm>
            <a:off x="1691680" y="2646715"/>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1</a:t>
            </a:r>
            <a:endParaRPr kumimoji="1" lang="ja-JP" altLang="en-US" dirty="0"/>
          </a:p>
        </p:txBody>
      </p:sp>
      <p:sp>
        <p:nvSpPr>
          <p:cNvPr id="37" name="正方形/長方形 36"/>
          <p:cNvSpPr/>
          <p:nvPr/>
        </p:nvSpPr>
        <p:spPr>
          <a:xfrm>
            <a:off x="1691680" y="3006755"/>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2</a:t>
            </a:r>
            <a:endParaRPr kumimoji="1" lang="ja-JP" altLang="en-US" dirty="0">
              <a:solidFill>
                <a:schemeClr val="bg1">
                  <a:lumMod val="65000"/>
                </a:schemeClr>
              </a:solidFill>
            </a:endParaRPr>
          </a:p>
        </p:txBody>
      </p:sp>
      <p:sp>
        <p:nvSpPr>
          <p:cNvPr id="38" name="正方形/長方形 37"/>
          <p:cNvSpPr/>
          <p:nvPr/>
        </p:nvSpPr>
        <p:spPr>
          <a:xfrm>
            <a:off x="1691680" y="3369846"/>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3</a:t>
            </a:r>
            <a:endParaRPr kumimoji="1" lang="ja-JP" altLang="en-US" dirty="0"/>
          </a:p>
        </p:txBody>
      </p:sp>
      <p:sp>
        <p:nvSpPr>
          <p:cNvPr id="39" name="正方形/長方形 38"/>
          <p:cNvSpPr/>
          <p:nvPr/>
        </p:nvSpPr>
        <p:spPr>
          <a:xfrm>
            <a:off x="1691680" y="3726835"/>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4</a:t>
            </a:r>
            <a:endParaRPr kumimoji="1" lang="ja-JP" altLang="en-US" dirty="0">
              <a:solidFill>
                <a:schemeClr val="bg1">
                  <a:lumMod val="65000"/>
                </a:schemeClr>
              </a:solidFill>
            </a:endParaRPr>
          </a:p>
        </p:txBody>
      </p:sp>
      <p:sp>
        <p:nvSpPr>
          <p:cNvPr id="40" name="正方形/長方形 39"/>
          <p:cNvSpPr/>
          <p:nvPr/>
        </p:nvSpPr>
        <p:spPr>
          <a:xfrm>
            <a:off x="1691680" y="4086875"/>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5</a:t>
            </a:r>
            <a:endParaRPr kumimoji="1" lang="ja-JP" altLang="en-US" dirty="0"/>
          </a:p>
        </p:txBody>
      </p:sp>
      <p:sp>
        <p:nvSpPr>
          <p:cNvPr id="41" name="正方形/長方形 40"/>
          <p:cNvSpPr/>
          <p:nvPr/>
        </p:nvSpPr>
        <p:spPr>
          <a:xfrm>
            <a:off x="1475656" y="2070651"/>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奇数</a:t>
            </a:r>
            <a:endParaRPr kumimoji="1" lang="ja-JP" altLang="en-US" dirty="0"/>
          </a:p>
        </p:txBody>
      </p:sp>
      <p:sp>
        <p:nvSpPr>
          <p:cNvPr id="43" name="テキスト ボックス 42"/>
          <p:cNvSpPr txBox="1"/>
          <p:nvPr/>
        </p:nvSpPr>
        <p:spPr>
          <a:xfrm>
            <a:off x="469285" y="2061359"/>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52" name="テキスト ボックス 51"/>
          <p:cNvSpPr txBox="1"/>
          <p:nvPr/>
        </p:nvSpPr>
        <p:spPr>
          <a:xfrm>
            <a:off x="1728554" y="1628800"/>
            <a:ext cx="646331" cy="369332"/>
          </a:xfrm>
          <a:prstGeom prst="rect">
            <a:avLst/>
          </a:prstGeom>
          <a:noFill/>
        </p:spPr>
        <p:txBody>
          <a:bodyPr wrap="none" rtlCol="0">
            <a:spAutoFit/>
          </a:bodyPr>
          <a:lstStyle/>
          <a:p>
            <a:r>
              <a:rPr lang="ja-JP" altLang="en-US" dirty="0"/>
              <a:t>選択</a:t>
            </a:r>
            <a:endParaRPr kumimoji="1" lang="ja-JP" altLang="en-US" dirty="0"/>
          </a:p>
        </p:txBody>
      </p:sp>
      <p:sp>
        <p:nvSpPr>
          <p:cNvPr id="53" name="テキスト ボックス 52"/>
          <p:cNvSpPr txBox="1"/>
          <p:nvPr/>
        </p:nvSpPr>
        <p:spPr>
          <a:xfrm rot="5400000">
            <a:off x="1750259" y="4425240"/>
            <a:ext cx="530915" cy="369332"/>
          </a:xfrm>
          <a:prstGeom prst="rect">
            <a:avLst/>
          </a:prstGeom>
          <a:noFill/>
        </p:spPr>
        <p:txBody>
          <a:bodyPr wrap="none" rtlCol="0">
            <a:spAutoFit/>
          </a:bodyPr>
          <a:lstStyle/>
          <a:p>
            <a:r>
              <a:rPr lang="ja-JP" altLang="en-US" dirty="0"/>
              <a:t>・・・</a:t>
            </a:r>
            <a:endParaRPr kumimoji="1" lang="ja-JP" altLang="en-US" dirty="0"/>
          </a:p>
        </p:txBody>
      </p:sp>
      <p:sp>
        <p:nvSpPr>
          <p:cNvPr id="54" name="正方形/長方形 53"/>
          <p:cNvSpPr/>
          <p:nvPr/>
        </p:nvSpPr>
        <p:spPr>
          <a:xfrm>
            <a:off x="2843808" y="1998643"/>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5" name="右矢印 54"/>
          <p:cNvSpPr/>
          <p:nvPr/>
        </p:nvSpPr>
        <p:spPr>
          <a:xfrm>
            <a:off x="2627784"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6" name="正方形/長方形 55"/>
          <p:cNvSpPr/>
          <p:nvPr/>
        </p:nvSpPr>
        <p:spPr>
          <a:xfrm>
            <a:off x="3059832" y="2646715"/>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1×1</a:t>
            </a:r>
            <a:endParaRPr kumimoji="1" lang="ja-JP" altLang="en-US" dirty="0">
              <a:solidFill>
                <a:schemeClr val="tx1"/>
              </a:solidFill>
            </a:endParaRPr>
          </a:p>
        </p:txBody>
      </p:sp>
      <p:sp>
        <p:nvSpPr>
          <p:cNvPr id="57" name="正方形/長方形 56"/>
          <p:cNvSpPr/>
          <p:nvPr/>
        </p:nvSpPr>
        <p:spPr>
          <a:xfrm>
            <a:off x="3059832" y="3006755"/>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solidFill>
                  <a:schemeClr val="tx1"/>
                </a:solidFill>
              </a:rPr>
              <a:t>3×3</a:t>
            </a:r>
            <a:endParaRPr kumimoji="1" lang="ja-JP" altLang="en-US" dirty="0">
              <a:solidFill>
                <a:schemeClr val="tx1"/>
              </a:solidFill>
            </a:endParaRPr>
          </a:p>
        </p:txBody>
      </p:sp>
      <p:sp>
        <p:nvSpPr>
          <p:cNvPr id="58" name="正方形/長方形 57"/>
          <p:cNvSpPr/>
          <p:nvPr/>
        </p:nvSpPr>
        <p:spPr>
          <a:xfrm>
            <a:off x="3059832" y="3369846"/>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5</a:t>
            </a:r>
            <a:r>
              <a:rPr lang="en-US" altLang="ja-JP" dirty="0" smtClean="0">
                <a:solidFill>
                  <a:schemeClr val="tx1"/>
                </a:solidFill>
              </a:rPr>
              <a:t>×5</a:t>
            </a:r>
            <a:endParaRPr kumimoji="1" lang="ja-JP" altLang="en-US" dirty="0">
              <a:solidFill>
                <a:schemeClr val="tx1"/>
              </a:solidFill>
            </a:endParaRPr>
          </a:p>
        </p:txBody>
      </p:sp>
      <p:sp>
        <p:nvSpPr>
          <p:cNvPr id="59" name="正方形/長方形 58"/>
          <p:cNvSpPr/>
          <p:nvPr/>
        </p:nvSpPr>
        <p:spPr>
          <a:xfrm>
            <a:off x="3059832" y="3726835"/>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7</a:t>
            </a:r>
            <a:r>
              <a:rPr lang="en-US" altLang="ja-JP" dirty="0" smtClean="0">
                <a:solidFill>
                  <a:schemeClr val="tx1"/>
                </a:solidFill>
              </a:rPr>
              <a:t>×7</a:t>
            </a:r>
            <a:endParaRPr kumimoji="1" lang="ja-JP" altLang="en-US" dirty="0">
              <a:solidFill>
                <a:schemeClr val="tx1"/>
              </a:solidFill>
            </a:endParaRPr>
          </a:p>
        </p:txBody>
      </p:sp>
      <p:sp>
        <p:nvSpPr>
          <p:cNvPr id="60" name="正方形/長方形 59"/>
          <p:cNvSpPr/>
          <p:nvPr/>
        </p:nvSpPr>
        <p:spPr>
          <a:xfrm>
            <a:off x="3059832" y="4086875"/>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solidFill>
                  <a:schemeClr val="tx1"/>
                </a:solidFill>
              </a:rPr>
              <a:t>9</a:t>
            </a:r>
            <a:r>
              <a:rPr lang="en-US" altLang="ja-JP" dirty="0" smtClean="0">
                <a:solidFill>
                  <a:schemeClr val="tx1"/>
                </a:solidFill>
              </a:rPr>
              <a:t>×9</a:t>
            </a:r>
            <a:endParaRPr kumimoji="1" lang="ja-JP" altLang="en-US" dirty="0">
              <a:solidFill>
                <a:schemeClr val="tx1"/>
              </a:solidFill>
            </a:endParaRPr>
          </a:p>
        </p:txBody>
      </p:sp>
      <p:sp>
        <p:nvSpPr>
          <p:cNvPr id="61" name="正方形/長方形 60"/>
          <p:cNvSpPr/>
          <p:nvPr/>
        </p:nvSpPr>
        <p:spPr>
          <a:xfrm>
            <a:off x="2915816" y="2070651"/>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二乗</a:t>
            </a:r>
            <a:endParaRPr kumimoji="1" lang="ja-JP" altLang="en-US" dirty="0"/>
          </a:p>
        </p:txBody>
      </p:sp>
      <p:sp>
        <p:nvSpPr>
          <p:cNvPr id="63" name="テキスト ボックス 62"/>
          <p:cNvSpPr txBox="1"/>
          <p:nvPr/>
        </p:nvSpPr>
        <p:spPr>
          <a:xfrm>
            <a:off x="3168714" y="1628800"/>
            <a:ext cx="646331" cy="369332"/>
          </a:xfrm>
          <a:prstGeom prst="rect">
            <a:avLst/>
          </a:prstGeom>
          <a:noFill/>
        </p:spPr>
        <p:txBody>
          <a:bodyPr wrap="none" rtlCol="0">
            <a:spAutoFit/>
          </a:bodyPr>
          <a:lstStyle/>
          <a:p>
            <a:r>
              <a:rPr lang="ja-JP" altLang="en-US" dirty="0"/>
              <a:t>加工</a:t>
            </a:r>
            <a:endParaRPr kumimoji="1" lang="ja-JP" altLang="en-US" dirty="0"/>
          </a:p>
        </p:txBody>
      </p:sp>
      <p:sp>
        <p:nvSpPr>
          <p:cNvPr id="64" name="テキスト ボックス 63"/>
          <p:cNvSpPr txBox="1"/>
          <p:nvPr/>
        </p:nvSpPr>
        <p:spPr>
          <a:xfrm rot="5400000">
            <a:off x="3190419" y="4425240"/>
            <a:ext cx="530915" cy="369332"/>
          </a:xfrm>
          <a:prstGeom prst="rect">
            <a:avLst/>
          </a:prstGeom>
          <a:noFill/>
        </p:spPr>
        <p:txBody>
          <a:bodyPr wrap="none" rtlCol="0">
            <a:spAutoFit/>
          </a:bodyPr>
          <a:lstStyle/>
          <a:p>
            <a:r>
              <a:rPr lang="ja-JP" altLang="en-US" dirty="0"/>
              <a:t>・・・</a:t>
            </a:r>
            <a:endParaRPr kumimoji="1" lang="ja-JP" altLang="en-US" dirty="0"/>
          </a:p>
        </p:txBody>
      </p:sp>
      <p:sp>
        <p:nvSpPr>
          <p:cNvPr id="65" name="正方形/長方形 64"/>
          <p:cNvSpPr/>
          <p:nvPr/>
        </p:nvSpPr>
        <p:spPr>
          <a:xfrm>
            <a:off x="4283968" y="1998643"/>
            <a:ext cx="1296144" cy="2952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6" name="正方形/長方形 65"/>
          <p:cNvSpPr/>
          <p:nvPr/>
        </p:nvSpPr>
        <p:spPr>
          <a:xfrm>
            <a:off x="4572000" y="2646715"/>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1</a:t>
            </a:r>
            <a:endParaRPr kumimoji="1" lang="ja-JP" altLang="en-US" dirty="0">
              <a:solidFill>
                <a:schemeClr val="bg1">
                  <a:lumMod val="65000"/>
                </a:schemeClr>
              </a:solidFill>
            </a:endParaRPr>
          </a:p>
        </p:txBody>
      </p:sp>
      <p:sp>
        <p:nvSpPr>
          <p:cNvPr id="67" name="正方形/長方形 66"/>
          <p:cNvSpPr/>
          <p:nvPr/>
        </p:nvSpPr>
        <p:spPr>
          <a:xfrm>
            <a:off x="4572000" y="3006755"/>
            <a:ext cx="72008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solidFill>
                  <a:schemeClr val="bg1">
                    <a:lumMod val="65000"/>
                  </a:schemeClr>
                </a:solidFill>
              </a:rPr>
              <a:t>9</a:t>
            </a:r>
            <a:endParaRPr kumimoji="1" lang="ja-JP" altLang="en-US" dirty="0">
              <a:solidFill>
                <a:schemeClr val="bg1">
                  <a:lumMod val="65000"/>
                </a:schemeClr>
              </a:solidFill>
            </a:endParaRPr>
          </a:p>
        </p:txBody>
      </p:sp>
      <p:sp>
        <p:nvSpPr>
          <p:cNvPr id="68" name="正方形/長方形 67"/>
          <p:cNvSpPr/>
          <p:nvPr/>
        </p:nvSpPr>
        <p:spPr>
          <a:xfrm>
            <a:off x="4572000" y="3369846"/>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25</a:t>
            </a:r>
            <a:endParaRPr kumimoji="1" lang="ja-JP" altLang="en-US" dirty="0"/>
          </a:p>
        </p:txBody>
      </p:sp>
      <p:sp>
        <p:nvSpPr>
          <p:cNvPr id="69" name="正方形/長方形 68"/>
          <p:cNvSpPr/>
          <p:nvPr/>
        </p:nvSpPr>
        <p:spPr>
          <a:xfrm>
            <a:off x="4572000" y="3726835"/>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solidFill>
                  <a:schemeClr val="tx1"/>
                </a:solidFill>
              </a:rPr>
              <a:t>49</a:t>
            </a:r>
            <a:endParaRPr kumimoji="1" lang="ja-JP" altLang="en-US" dirty="0">
              <a:solidFill>
                <a:schemeClr val="tx1"/>
              </a:solidFill>
            </a:endParaRPr>
          </a:p>
        </p:txBody>
      </p:sp>
      <p:sp>
        <p:nvSpPr>
          <p:cNvPr id="70" name="正方形/長方形 69"/>
          <p:cNvSpPr/>
          <p:nvPr/>
        </p:nvSpPr>
        <p:spPr>
          <a:xfrm>
            <a:off x="4572000" y="4086875"/>
            <a:ext cx="720080" cy="288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81</a:t>
            </a:r>
            <a:endParaRPr kumimoji="1" lang="ja-JP" altLang="en-US" dirty="0"/>
          </a:p>
        </p:txBody>
      </p:sp>
      <p:sp>
        <p:nvSpPr>
          <p:cNvPr id="71" name="正方形/長方形 70"/>
          <p:cNvSpPr/>
          <p:nvPr/>
        </p:nvSpPr>
        <p:spPr>
          <a:xfrm>
            <a:off x="4355976" y="2070651"/>
            <a:ext cx="1080120" cy="324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20</a:t>
            </a:r>
            <a:r>
              <a:rPr kumimoji="1" lang="ja-JP" altLang="en-US" dirty="0" smtClean="0"/>
              <a:t>以上</a:t>
            </a:r>
            <a:endParaRPr kumimoji="1" lang="ja-JP" altLang="en-US" dirty="0"/>
          </a:p>
        </p:txBody>
      </p:sp>
      <p:sp>
        <p:nvSpPr>
          <p:cNvPr id="72" name="テキスト ボックス 71"/>
          <p:cNvSpPr txBox="1"/>
          <p:nvPr/>
        </p:nvSpPr>
        <p:spPr>
          <a:xfrm>
            <a:off x="4608874" y="1628800"/>
            <a:ext cx="646331" cy="369332"/>
          </a:xfrm>
          <a:prstGeom prst="rect">
            <a:avLst/>
          </a:prstGeom>
          <a:noFill/>
        </p:spPr>
        <p:txBody>
          <a:bodyPr wrap="none" rtlCol="0">
            <a:spAutoFit/>
          </a:bodyPr>
          <a:lstStyle/>
          <a:p>
            <a:r>
              <a:rPr lang="ja-JP" altLang="en-US" dirty="0"/>
              <a:t>選択</a:t>
            </a:r>
            <a:endParaRPr kumimoji="1" lang="ja-JP" altLang="en-US" dirty="0"/>
          </a:p>
        </p:txBody>
      </p:sp>
      <p:sp>
        <p:nvSpPr>
          <p:cNvPr id="74" name="右矢印 73"/>
          <p:cNvSpPr/>
          <p:nvPr/>
        </p:nvSpPr>
        <p:spPr>
          <a:xfrm>
            <a:off x="5508104"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5" name="右矢印 34"/>
          <p:cNvSpPr/>
          <p:nvPr/>
        </p:nvSpPr>
        <p:spPr>
          <a:xfrm>
            <a:off x="1187625" y="3366795"/>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右矢印 61"/>
          <p:cNvSpPr/>
          <p:nvPr/>
        </p:nvSpPr>
        <p:spPr>
          <a:xfrm>
            <a:off x="4067944" y="3429000"/>
            <a:ext cx="288031"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85154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083798111"/>
              </p:ext>
            </p:extLst>
          </p:nvPr>
        </p:nvGraphicFramePr>
        <p:xfrm>
          <a:off x="1524000" y="1397000"/>
          <a:ext cx="2831976" cy="1219200"/>
        </p:xfrm>
        <a:graphic>
          <a:graphicData uri="http://schemas.openxmlformats.org/drawingml/2006/table">
            <a:tbl>
              <a:tblPr firstRow="1" bandRow="1">
                <a:tableStyleId>{5C22544A-7EE6-4342-B048-85BDC9FD1C3A}</a:tableStyleId>
              </a:tblPr>
              <a:tblGrid>
                <a:gridCol w="383704"/>
                <a:gridCol w="648072"/>
                <a:gridCol w="648072"/>
                <a:gridCol w="648072"/>
                <a:gridCol w="504056"/>
              </a:tblGrid>
              <a:tr h="0">
                <a:tc>
                  <a:txBody>
                    <a:bodyPr/>
                    <a:lstStyle/>
                    <a:p>
                      <a:r>
                        <a:rPr kumimoji="1" lang="en-US" altLang="ja-JP" sz="1000" dirty="0" smtClean="0"/>
                        <a:t>ID</a:t>
                      </a:r>
                      <a:endParaRPr kumimoji="1" lang="ja-JP" altLang="en-US" sz="1000" dirty="0"/>
                    </a:p>
                  </a:txBody>
                  <a:tcPr/>
                </a:tc>
                <a:tc>
                  <a:txBody>
                    <a:bodyPr/>
                    <a:lstStyle/>
                    <a:p>
                      <a:r>
                        <a:rPr kumimoji="1" lang="en-US" altLang="ja-JP" sz="1000" dirty="0" smtClean="0"/>
                        <a:t>Width</a:t>
                      </a:r>
                      <a:endParaRPr kumimoji="1" lang="ja-JP" altLang="en-US" sz="1000" dirty="0"/>
                    </a:p>
                  </a:txBody>
                  <a:tcPr/>
                </a:tc>
                <a:tc>
                  <a:txBody>
                    <a:bodyPr/>
                    <a:lstStyle/>
                    <a:p>
                      <a:r>
                        <a:rPr kumimoji="1" lang="en-US" altLang="ja-JP" sz="1000" dirty="0" smtClean="0"/>
                        <a:t>Height</a:t>
                      </a:r>
                      <a:endParaRPr kumimoji="1" lang="ja-JP" altLang="en-US" sz="1000" dirty="0"/>
                    </a:p>
                  </a:txBody>
                  <a:tcPr/>
                </a:tc>
                <a:tc>
                  <a:txBody>
                    <a:bodyPr/>
                    <a:lstStyle/>
                    <a:p>
                      <a:r>
                        <a:rPr kumimoji="1" lang="en-US" altLang="ja-JP" sz="1000" dirty="0" smtClean="0"/>
                        <a:t>Radius</a:t>
                      </a:r>
                      <a:endParaRPr kumimoji="1" lang="ja-JP" altLang="en-US" sz="1000" dirty="0"/>
                    </a:p>
                  </a:txBody>
                  <a:tcPr/>
                </a:tc>
                <a:tc>
                  <a:txBody>
                    <a:bodyPr/>
                    <a:lstStyle/>
                    <a:p>
                      <a:r>
                        <a:rPr kumimoji="1" lang="en-US" altLang="ja-JP" sz="1000" dirty="0" smtClean="0"/>
                        <a:t>type</a:t>
                      </a:r>
                      <a:endParaRPr kumimoji="1" lang="ja-JP" altLang="en-US" sz="1000" dirty="0"/>
                    </a:p>
                  </a:txBody>
                  <a:tcPr/>
                </a:tc>
              </a:tr>
              <a:tr h="0">
                <a:tc>
                  <a:txBody>
                    <a:bodyPr/>
                    <a:lstStyle/>
                    <a:p>
                      <a:r>
                        <a:rPr kumimoji="1" lang="en-US" altLang="ja-JP" sz="1000" dirty="0" smtClean="0"/>
                        <a:t>1</a:t>
                      </a:r>
                      <a:endParaRPr kumimoji="1" lang="ja-JP" altLang="en-US" sz="1000" dirty="0"/>
                    </a:p>
                  </a:txBody>
                  <a:tcPr/>
                </a:tc>
                <a:tc>
                  <a:txBody>
                    <a:bodyPr/>
                    <a:lstStyle/>
                    <a:p>
                      <a:r>
                        <a:rPr kumimoji="1" lang="en-US" altLang="ja-JP" sz="1000" dirty="0" smtClean="0"/>
                        <a:t>10</a:t>
                      </a:r>
                      <a:endParaRPr kumimoji="1" lang="ja-JP" altLang="en-US" sz="1000" dirty="0"/>
                    </a:p>
                  </a:txBody>
                  <a:tcPr/>
                </a:tc>
                <a:tc>
                  <a:txBody>
                    <a:bodyPr/>
                    <a:lstStyle/>
                    <a:p>
                      <a:r>
                        <a:rPr kumimoji="1" lang="en-US" altLang="ja-JP" sz="1000" dirty="0" smtClean="0"/>
                        <a:t>20</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smtClean="0"/>
                        <a:t>R</a:t>
                      </a:r>
                      <a:endParaRPr kumimoji="1" lang="ja-JP" altLang="en-US" sz="1000" dirty="0"/>
                    </a:p>
                  </a:txBody>
                  <a:tcPr/>
                </a:tc>
              </a:tr>
              <a:tr h="0">
                <a:tc>
                  <a:txBody>
                    <a:bodyPr/>
                    <a:lstStyle/>
                    <a:p>
                      <a:r>
                        <a:rPr kumimoji="1" lang="en-US" altLang="ja-JP" sz="1000" dirty="0" smtClean="0"/>
                        <a:t>2</a:t>
                      </a:r>
                      <a:endParaRPr kumimoji="1" lang="ja-JP" altLang="en-US" sz="1000" dirty="0"/>
                    </a:p>
                  </a:txBody>
                  <a:tcPr/>
                </a:tc>
                <a:tc>
                  <a:txBody>
                    <a:bodyPr/>
                    <a:lstStyle/>
                    <a:p>
                      <a:r>
                        <a:rPr kumimoji="1" lang="en-US" altLang="ja-JP" sz="1000" dirty="0" smtClean="0"/>
                        <a:t>15</a:t>
                      </a:r>
                      <a:endParaRPr kumimoji="1" lang="ja-JP" altLang="en-US" sz="1000" dirty="0"/>
                    </a:p>
                  </a:txBody>
                  <a:tcPr/>
                </a:tc>
                <a:tc>
                  <a:txBody>
                    <a:bodyPr/>
                    <a:lstStyle/>
                    <a:p>
                      <a:r>
                        <a:rPr kumimoji="1" lang="en-US" altLang="ja-JP" sz="1000" dirty="0" smtClean="0"/>
                        <a:t>12</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smtClean="0"/>
                        <a:t>R</a:t>
                      </a:r>
                      <a:endParaRPr kumimoji="1" lang="ja-JP" altLang="en-US" sz="1000" dirty="0"/>
                    </a:p>
                  </a:txBody>
                  <a:tcPr/>
                </a:tc>
              </a:tr>
              <a:tr h="0">
                <a:tc>
                  <a:txBody>
                    <a:bodyPr/>
                    <a:lstStyle/>
                    <a:p>
                      <a:r>
                        <a:rPr kumimoji="1" lang="en-US" altLang="ja-JP" sz="1000" dirty="0" smtClean="0"/>
                        <a:t>3</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en-US" altLang="ja-JP" sz="1000" dirty="0" smtClean="0"/>
                        <a:t>1.5</a:t>
                      </a:r>
                      <a:endParaRPr kumimoji="1" lang="ja-JP" altLang="en-US" sz="1000" dirty="0"/>
                    </a:p>
                  </a:txBody>
                  <a:tcPr/>
                </a:tc>
                <a:tc>
                  <a:txBody>
                    <a:bodyPr/>
                    <a:lstStyle/>
                    <a:p>
                      <a:r>
                        <a:rPr kumimoji="1" lang="en-US" altLang="ja-JP" sz="1000" dirty="0" smtClean="0"/>
                        <a:t>C</a:t>
                      </a:r>
                      <a:endParaRPr kumimoji="1" lang="ja-JP" altLang="en-US" sz="1000" dirty="0"/>
                    </a:p>
                  </a:txBody>
                  <a:tcPr/>
                </a:tc>
              </a:tr>
              <a:tr h="0">
                <a:tc>
                  <a:txBody>
                    <a:bodyPr/>
                    <a:lstStyle/>
                    <a:p>
                      <a:r>
                        <a:rPr kumimoji="1" lang="en-US" altLang="ja-JP" sz="1000" dirty="0" smtClean="0"/>
                        <a:t>4</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r>
                        <a:rPr kumimoji="1" lang="en-US" altLang="ja-JP" sz="1000" dirty="0" smtClean="0"/>
                        <a:t>3</a:t>
                      </a:r>
                      <a:endParaRPr kumimoji="1" lang="ja-JP" altLang="en-US" sz="1000" dirty="0"/>
                    </a:p>
                  </a:txBody>
                  <a:tcPr/>
                </a:tc>
                <a:tc>
                  <a:txBody>
                    <a:bodyPr/>
                    <a:lstStyle/>
                    <a:p>
                      <a:r>
                        <a:rPr kumimoji="1" lang="en-US" altLang="ja-JP" sz="1000" dirty="0" smtClean="0"/>
                        <a:t>C</a:t>
                      </a:r>
                      <a:endParaRPr kumimoji="1" lang="ja-JP" altLang="en-US" sz="1000" dirty="0"/>
                    </a:p>
                  </a:txBody>
                  <a:tcPr/>
                </a:tc>
              </a:tr>
            </a:tbl>
          </a:graphicData>
        </a:graphic>
      </p:graphicFrame>
      <p:sp>
        <p:nvSpPr>
          <p:cNvPr id="3" name="四角形吹き出し 2"/>
          <p:cNvSpPr/>
          <p:nvPr/>
        </p:nvSpPr>
        <p:spPr>
          <a:xfrm>
            <a:off x="3635896" y="692696"/>
            <a:ext cx="720080" cy="396624"/>
          </a:xfrm>
          <a:prstGeom prst="wedgeRectCallout">
            <a:avLst>
              <a:gd name="adj1" fmla="val 9590"/>
              <a:gd name="adj2" fmla="val 12493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000" dirty="0" smtClean="0"/>
              <a:t>R</a:t>
            </a:r>
            <a:r>
              <a:rPr kumimoji="1" lang="ja-JP" altLang="en-US" sz="1000" dirty="0" smtClean="0"/>
              <a:t>なら矩形</a:t>
            </a:r>
            <a:endParaRPr kumimoji="1" lang="en-US" altLang="ja-JP" sz="1000" dirty="0" smtClean="0"/>
          </a:p>
          <a:p>
            <a:pPr algn="ctr"/>
            <a:r>
              <a:rPr lang="en-US" altLang="ja-JP" sz="1000" dirty="0" smtClean="0"/>
              <a:t>C</a:t>
            </a:r>
            <a:r>
              <a:rPr lang="ja-JP" altLang="en-US" sz="1000" dirty="0" smtClean="0"/>
              <a:t>なら円</a:t>
            </a:r>
            <a:endParaRPr kumimoji="1" lang="ja-JP" altLang="en-US" sz="1000" dirty="0"/>
          </a:p>
        </p:txBody>
      </p:sp>
      <p:sp>
        <p:nvSpPr>
          <p:cNvPr id="4" name="左中かっこ 3"/>
          <p:cNvSpPr/>
          <p:nvPr/>
        </p:nvSpPr>
        <p:spPr>
          <a:xfrm rot="5400000">
            <a:off x="2487715" y="624635"/>
            <a:ext cx="136122" cy="12961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 name="四角形吹き出し 4"/>
          <p:cNvSpPr/>
          <p:nvPr/>
        </p:nvSpPr>
        <p:spPr>
          <a:xfrm>
            <a:off x="1907704" y="692696"/>
            <a:ext cx="720080" cy="396624"/>
          </a:xfrm>
          <a:prstGeom prst="wedgeRectCallout">
            <a:avLst>
              <a:gd name="adj1" fmla="val 36046"/>
              <a:gd name="adj2" fmla="val 7450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t>円</a:t>
            </a:r>
            <a:r>
              <a:rPr lang="ja-JP" altLang="en-US" sz="1000" dirty="0"/>
              <a:t>で</a:t>
            </a:r>
            <a:r>
              <a:rPr lang="ja-JP" altLang="en-US" sz="1000" dirty="0" smtClean="0"/>
              <a:t>は</a:t>
            </a:r>
            <a:endParaRPr lang="en-US" altLang="ja-JP" sz="1000" dirty="0" smtClean="0"/>
          </a:p>
          <a:p>
            <a:pPr algn="ctr"/>
            <a:r>
              <a:rPr kumimoji="1" lang="ja-JP" altLang="en-US" sz="1000" dirty="0"/>
              <a:t>未使用</a:t>
            </a:r>
            <a:endParaRPr kumimoji="1" lang="en-US" altLang="ja-JP" sz="1000" dirty="0" smtClean="0"/>
          </a:p>
        </p:txBody>
      </p:sp>
      <p:sp>
        <p:nvSpPr>
          <p:cNvPr id="6" name="四角形吹き出し 5"/>
          <p:cNvSpPr/>
          <p:nvPr/>
        </p:nvSpPr>
        <p:spPr>
          <a:xfrm>
            <a:off x="2771800" y="692696"/>
            <a:ext cx="720080" cy="396624"/>
          </a:xfrm>
          <a:prstGeom prst="wedgeRectCallout">
            <a:avLst>
              <a:gd name="adj1" fmla="val 43983"/>
              <a:gd name="adj2" fmla="val 12493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t>矩形では</a:t>
            </a:r>
            <a:endParaRPr lang="en-US" altLang="ja-JP" sz="1000" dirty="0" smtClean="0"/>
          </a:p>
          <a:p>
            <a:pPr algn="ctr"/>
            <a:r>
              <a:rPr kumimoji="1" lang="ja-JP" altLang="en-US" sz="1000" dirty="0"/>
              <a:t>未使用</a:t>
            </a:r>
            <a:endParaRPr kumimoji="1" lang="en-US" altLang="ja-JP" sz="1000" dirty="0" smtClean="0"/>
          </a:p>
        </p:txBody>
      </p:sp>
    </p:spTree>
    <p:extLst>
      <p:ext uri="{BB962C8B-B14F-4D97-AF65-F5344CB8AC3E}">
        <p14:creationId xmlns:p14="http://schemas.microsoft.com/office/powerpoint/2010/main" val="1541165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168481918"/>
              </p:ext>
            </p:extLst>
          </p:nvPr>
        </p:nvGraphicFramePr>
        <p:xfrm>
          <a:off x="1524000" y="1397000"/>
          <a:ext cx="1679848" cy="731520"/>
        </p:xfrm>
        <a:graphic>
          <a:graphicData uri="http://schemas.openxmlformats.org/drawingml/2006/table">
            <a:tbl>
              <a:tblPr firstRow="1" bandRow="1">
                <a:tableStyleId>{5C22544A-7EE6-4342-B048-85BDC9FD1C3A}</a:tableStyleId>
              </a:tblPr>
              <a:tblGrid>
                <a:gridCol w="383704"/>
                <a:gridCol w="648072"/>
                <a:gridCol w="648072"/>
              </a:tblGrid>
              <a:tr h="0">
                <a:tc>
                  <a:txBody>
                    <a:bodyPr/>
                    <a:lstStyle/>
                    <a:p>
                      <a:r>
                        <a:rPr kumimoji="1" lang="en-US" altLang="ja-JP" sz="1000" dirty="0" smtClean="0"/>
                        <a:t>ID</a:t>
                      </a:r>
                      <a:endParaRPr kumimoji="1" lang="ja-JP" altLang="en-US" sz="1000" dirty="0"/>
                    </a:p>
                  </a:txBody>
                  <a:tcPr/>
                </a:tc>
                <a:tc>
                  <a:txBody>
                    <a:bodyPr/>
                    <a:lstStyle/>
                    <a:p>
                      <a:r>
                        <a:rPr kumimoji="1" lang="en-US" altLang="ja-JP" sz="1000" dirty="0" smtClean="0"/>
                        <a:t>Width</a:t>
                      </a:r>
                      <a:endParaRPr kumimoji="1" lang="ja-JP" altLang="en-US" sz="1000" dirty="0"/>
                    </a:p>
                  </a:txBody>
                  <a:tcPr/>
                </a:tc>
                <a:tc>
                  <a:txBody>
                    <a:bodyPr/>
                    <a:lstStyle/>
                    <a:p>
                      <a:r>
                        <a:rPr kumimoji="1" lang="en-US" altLang="ja-JP" sz="1000" dirty="0" smtClean="0"/>
                        <a:t>Height</a:t>
                      </a:r>
                      <a:endParaRPr kumimoji="1" lang="ja-JP" altLang="en-US" sz="1000" dirty="0"/>
                    </a:p>
                  </a:txBody>
                  <a:tcPr/>
                </a:tc>
              </a:tr>
              <a:tr h="0">
                <a:tc>
                  <a:txBody>
                    <a:bodyPr/>
                    <a:lstStyle/>
                    <a:p>
                      <a:r>
                        <a:rPr kumimoji="1" lang="en-US" altLang="ja-JP" sz="1000" dirty="0" smtClean="0"/>
                        <a:t>1</a:t>
                      </a:r>
                      <a:endParaRPr kumimoji="1" lang="ja-JP" altLang="en-US" sz="1000" dirty="0"/>
                    </a:p>
                  </a:txBody>
                  <a:tcPr/>
                </a:tc>
                <a:tc>
                  <a:txBody>
                    <a:bodyPr/>
                    <a:lstStyle/>
                    <a:p>
                      <a:r>
                        <a:rPr kumimoji="1" lang="en-US" altLang="ja-JP" sz="1000" dirty="0" smtClean="0"/>
                        <a:t>10</a:t>
                      </a:r>
                      <a:endParaRPr kumimoji="1" lang="ja-JP" altLang="en-US" sz="1000" dirty="0"/>
                    </a:p>
                  </a:txBody>
                  <a:tcPr/>
                </a:tc>
                <a:tc>
                  <a:txBody>
                    <a:bodyPr/>
                    <a:lstStyle/>
                    <a:p>
                      <a:r>
                        <a:rPr kumimoji="1" lang="en-US" altLang="ja-JP" sz="1000" dirty="0" smtClean="0"/>
                        <a:t>20</a:t>
                      </a:r>
                      <a:endParaRPr kumimoji="1" lang="ja-JP" altLang="en-US" sz="1000" dirty="0"/>
                    </a:p>
                  </a:txBody>
                  <a:tcPr/>
                </a:tc>
              </a:tr>
              <a:tr h="0">
                <a:tc>
                  <a:txBody>
                    <a:bodyPr/>
                    <a:lstStyle/>
                    <a:p>
                      <a:r>
                        <a:rPr kumimoji="1" lang="en-US" altLang="ja-JP" sz="1000" dirty="0" smtClean="0"/>
                        <a:t>2</a:t>
                      </a:r>
                      <a:endParaRPr kumimoji="1" lang="ja-JP" altLang="en-US" sz="1000" dirty="0"/>
                    </a:p>
                  </a:txBody>
                  <a:tcPr/>
                </a:tc>
                <a:tc>
                  <a:txBody>
                    <a:bodyPr/>
                    <a:lstStyle/>
                    <a:p>
                      <a:r>
                        <a:rPr kumimoji="1" lang="en-US" altLang="ja-JP" sz="1000" dirty="0" smtClean="0"/>
                        <a:t>15</a:t>
                      </a:r>
                      <a:endParaRPr kumimoji="1" lang="ja-JP" altLang="en-US" sz="1000" dirty="0"/>
                    </a:p>
                  </a:txBody>
                  <a:tcPr/>
                </a:tc>
                <a:tc>
                  <a:txBody>
                    <a:bodyPr/>
                    <a:lstStyle/>
                    <a:p>
                      <a:r>
                        <a:rPr kumimoji="1" lang="en-US" altLang="ja-JP" sz="1000" dirty="0" smtClean="0"/>
                        <a:t>12</a:t>
                      </a:r>
                      <a:endParaRPr kumimoji="1" lang="ja-JP" altLang="en-US" sz="1000" dirty="0"/>
                    </a:p>
                  </a:txBody>
                  <a:tcPr/>
                </a:tc>
              </a:tr>
            </a:tbl>
          </a:graphicData>
        </a:graphic>
      </p:graphicFrame>
      <p:sp>
        <p:nvSpPr>
          <p:cNvPr id="5" name="四角形吹き出し 4"/>
          <p:cNvSpPr/>
          <p:nvPr/>
        </p:nvSpPr>
        <p:spPr>
          <a:xfrm>
            <a:off x="3419872" y="980728"/>
            <a:ext cx="587846" cy="252608"/>
          </a:xfrm>
          <a:prstGeom prst="wedgeRectCallout">
            <a:avLst>
              <a:gd name="adj1" fmla="val 29565"/>
              <a:gd name="adj2" fmla="val 97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t>円用</a:t>
            </a:r>
            <a:endParaRPr kumimoji="1" lang="en-US" altLang="ja-JP" sz="1000" dirty="0" smtClean="0"/>
          </a:p>
        </p:txBody>
      </p:sp>
      <p:sp>
        <p:nvSpPr>
          <p:cNvPr id="6" name="四角形吹き出し 5"/>
          <p:cNvSpPr/>
          <p:nvPr/>
        </p:nvSpPr>
        <p:spPr>
          <a:xfrm>
            <a:off x="1619672" y="980728"/>
            <a:ext cx="587846" cy="252608"/>
          </a:xfrm>
          <a:prstGeom prst="wedgeRectCallout">
            <a:avLst>
              <a:gd name="adj1" fmla="val -6247"/>
              <a:gd name="adj2" fmla="val 910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t>矩形用</a:t>
            </a:r>
            <a:endParaRPr kumimoji="1" lang="en-US" altLang="ja-JP" sz="1000" dirty="0" smtClean="0"/>
          </a:p>
        </p:txBody>
      </p:sp>
      <p:graphicFrame>
        <p:nvGraphicFramePr>
          <p:cNvPr id="7" name="表 6"/>
          <p:cNvGraphicFramePr>
            <a:graphicFrameLocks noGrp="1"/>
          </p:cNvGraphicFramePr>
          <p:nvPr>
            <p:extLst>
              <p:ext uri="{D42A27DB-BD31-4B8C-83A1-F6EECF244321}">
                <p14:modId xmlns:p14="http://schemas.microsoft.com/office/powerpoint/2010/main" val="3222398035"/>
              </p:ext>
            </p:extLst>
          </p:nvPr>
        </p:nvGraphicFramePr>
        <p:xfrm>
          <a:off x="3333328" y="1397000"/>
          <a:ext cx="1031776" cy="731520"/>
        </p:xfrm>
        <a:graphic>
          <a:graphicData uri="http://schemas.openxmlformats.org/drawingml/2006/table">
            <a:tbl>
              <a:tblPr firstRow="1" bandRow="1">
                <a:tableStyleId>{5C22544A-7EE6-4342-B048-85BDC9FD1C3A}</a:tableStyleId>
              </a:tblPr>
              <a:tblGrid>
                <a:gridCol w="383704"/>
                <a:gridCol w="648072"/>
              </a:tblGrid>
              <a:tr h="0">
                <a:tc>
                  <a:txBody>
                    <a:bodyPr/>
                    <a:lstStyle/>
                    <a:p>
                      <a:r>
                        <a:rPr kumimoji="1" lang="en-US" altLang="ja-JP" sz="1000" dirty="0" smtClean="0"/>
                        <a:t>ID</a:t>
                      </a:r>
                      <a:endParaRPr kumimoji="1" lang="ja-JP" altLang="en-US" sz="1000" dirty="0"/>
                    </a:p>
                  </a:txBody>
                  <a:tcPr/>
                </a:tc>
                <a:tc>
                  <a:txBody>
                    <a:bodyPr/>
                    <a:lstStyle/>
                    <a:p>
                      <a:r>
                        <a:rPr kumimoji="1" lang="en-US" altLang="ja-JP" sz="1000" dirty="0" smtClean="0"/>
                        <a:t>Radius</a:t>
                      </a:r>
                      <a:endParaRPr kumimoji="1" lang="ja-JP" altLang="en-US" sz="1000" dirty="0"/>
                    </a:p>
                  </a:txBody>
                  <a:tcPr/>
                </a:tc>
              </a:tr>
              <a:tr h="0">
                <a:tc>
                  <a:txBody>
                    <a:bodyPr/>
                    <a:lstStyle/>
                    <a:p>
                      <a:r>
                        <a:rPr kumimoji="1" lang="en-US" altLang="ja-JP" sz="1000" dirty="0" smtClean="0"/>
                        <a:t>3</a:t>
                      </a:r>
                      <a:endParaRPr kumimoji="1" lang="ja-JP" altLang="en-US" sz="1000" dirty="0"/>
                    </a:p>
                  </a:txBody>
                  <a:tcPr/>
                </a:tc>
                <a:tc>
                  <a:txBody>
                    <a:bodyPr/>
                    <a:lstStyle/>
                    <a:p>
                      <a:r>
                        <a:rPr kumimoji="1" lang="en-US" altLang="ja-JP" sz="1000" dirty="0" smtClean="0"/>
                        <a:t>1.5</a:t>
                      </a:r>
                      <a:endParaRPr kumimoji="1" lang="ja-JP" altLang="en-US" sz="1000" dirty="0"/>
                    </a:p>
                  </a:txBody>
                  <a:tcPr/>
                </a:tc>
              </a:tr>
              <a:tr h="0">
                <a:tc>
                  <a:txBody>
                    <a:bodyPr/>
                    <a:lstStyle/>
                    <a:p>
                      <a:r>
                        <a:rPr kumimoji="1" lang="en-US" altLang="ja-JP" sz="1000" dirty="0" smtClean="0"/>
                        <a:t>4</a:t>
                      </a:r>
                      <a:endParaRPr kumimoji="1" lang="ja-JP" altLang="en-US" sz="1000" dirty="0"/>
                    </a:p>
                  </a:txBody>
                  <a:tcPr/>
                </a:tc>
                <a:tc>
                  <a:txBody>
                    <a:bodyPr/>
                    <a:lstStyle/>
                    <a:p>
                      <a:r>
                        <a:rPr kumimoji="1" lang="en-US" altLang="ja-JP" sz="1000" dirty="0" smtClean="0"/>
                        <a:t>3</a:t>
                      </a:r>
                      <a:endParaRPr kumimoji="1" lang="ja-JP" altLang="en-US" sz="1000" dirty="0"/>
                    </a:p>
                  </a:txBody>
                  <a:tcPr/>
                </a:tc>
              </a:tr>
            </a:tbl>
          </a:graphicData>
        </a:graphic>
      </p:graphicFrame>
    </p:spTree>
    <p:extLst>
      <p:ext uri="{BB962C8B-B14F-4D97-AF65-F5344CB8AC3E}">
        <p14:creationId xmlns:p14="http://schemas.microsoft.com/office/powerpoint/2010/main" val="1460978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AutoShape 13"/>
          <p:cNvSpPr>
            <a:spLocks noChangeArrowheads="1"/>
          </p:cNvSpPr>
          <p:nvPr/>
        </p:nvSpPr>
        <p:spPr bwMode="auto">
          <a:xfrm rot="5400000">
            <a:off x="2713035" y="1989139"/>
            <a:ext cx="1077913" cy="863600"/>
          </a:xfrm>
          <a:prstGeom prst="bracePair">
            <a:avLst>
              <a:gd name="adj" fmla="val 8333"/>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ja-JP" altLang="en-US" dirty="0"/>
          </a:p>
        </p:txBody>
      </p:sp>
      <p:sp>
        <p:nvSpPr>
          <p:cNvPr id="7170" name="AutoShape 2"/>
          <p:cNvSpPr>
            <a:spLocks noChangeArrowheads="1"/>
          </p:cNvSpPr>
          <p:nvPr/>
        </p:nvSpPr>
        <p:spPr bwMode="auto">
          <a:xfrm>
            <a:off x="1693862" y="1376364"/>
            <a:ext cx="287338" cy="2087563"/>
          </a:xfrm>
          <a:prstGeom prst="downArrow">
            <a:avLst>
              <a:gd name="adj1" fmla="val 50000"/>
              <a:gd name="adj2" fmla="val 181630"/>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71" name="AutoShape 3"/>
          <p:cNvSpPr>
            <a:spLocks noChangeArrowheads="1"/>
          </p:cNvSpPr>
          <p:nvPr/>
        </p:nvSpPr>
        <p:spPr bwMode="auto">
          <a:xfrm>
            <a:off x="2676523" y="2024064"/>
            <a:ext cx="287338" cy="792163"/>
          </a:xfrm>
          <a:prstGeom prst="downArrow">
            <a:avLst>
              <a:gd name="adj1" fmla="val 50000"/>
              <a:gd name="adj2" fmla="val 6892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72" name="AutoShape 4"/>
          <p:cNvSpPr>
            <a:spLocks noChangeArrowheads="1"/>
          </p:cNvSpPr>
          <p:nvPr/>
        </p:nvSpPr>
        <p:spPr bwMode="auto">
          <a:xfrm>
            <a:off x="3109911" y="2024064"/>
            <a:ext cx="287338" cy="792163"/>
          </a:xfrm>
          <a:prstGeom prst="downArrow">
            <a:avLst>
              <a:gd name="adj1" fmla="val 50000"/>
              <a:gd name="adj2" fmla="val 6892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73" name="AutoShape 5"/>
          <p:cNvSpPr>
            <a:spLocks noChangeArrowheads="1"/>
          </p:cNvSpPr>
          <p:nvPr/>
        </p:nvSpPr>
        <p:spPr bwMode="auto">
          <a:xfrm>
            <a:off x="3541711" y="2024064"/>
            <a:ext cx="287338" cy="792163"/>
          </a:xfrm>
          <a:prstGeom prst="downArrow">
            <a:avLst>
              <a:gd name="adj1" fmla="val 50000"/>
              <a:gd name="adj2" fmla="val 6892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78" name="AutoShape 10"/>
          <p:cNvSpPr>
            <a:spLocks noChangeArrowheads="1"/>
          </p:cNvSpPr>
          <p:nvPr/>
        </p:nvSpPr>
        <p:spPr bwMode="auto">
          <a:xfrm>
            <a:off x="3109911" y="1376364"/>
            <a:ext cx="287338" cy="504825"/>
          </a:xfrm>
          <a:prstGeom prst="downArrow">
            <a:avLst>
              <a:gd name="adj1" fmla="val 50000"/>
              <a:gd name="adj2" fmla="val 4392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80" name="AutoShape 12"/>
          <p:cNvSpPr>
            <a:spLocks noChangeArrowheads="1"/>
          </p:cNvSpPr>
          <p:nvPr/>
        </p:nvSpPr>
        <p:spPr bwMode="auto">
          <a:xfrm>
            <a:off x="3109911" y="2960689"/>
            <a:ext cx="287338" cy="503238"/>
          </a:xfrm>
          <a:prstGeom prst="downArrow">
            <a:avLst>
              <a:gd name="adj1" fmla="val 50000"/>
              <a:gd name="adj2" fmla="val 43785"/>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dirty="0"/>
          </a:p>
        </p:txBody>
      </p:sp>
      <p:sp>
        <p:nvSpPr>
          <p:cNvPr id="7183" name="Text Box 15"/>
          <p:cNvSpPr txBox="1">
            <a:spLocks noChangeArrowheads="1"/>
          </p:cNvSpPr>
          <p:nvPr/>
        </p:nvSpPr>
        <p:spPr bwMode="auto">
          <a:xfrm>
            <a:off x="1214414" y="1142984"/>
            <a:ext cx="1247457" cy="276999"/>
          </a:xfrm>
          <a:prstGeom prst="rect">
            <a:avLst/>
          </a:prstGeom>
          <a:noFill/>
          <a:ln w="9525" algn="ctr">
            <a:noFill/>
            <a:miter lim="800000"/>
            <a:headEnd/>
            <a:tailEnd/>
          </a:ln>
          <a:effectLst/>
        </p:spPr>
        <p:txBody>
          <a:bodyPr wrap="none">
            <a:spAutoFit/>
          </a:bodyPr>
          <a:lstStyle/>
          <a:p>
            <a:r>
              <a:rPr lang="ja-JP" altLang="en-US" sz="1200" dirty="0"/>
              <a:t>シングルスレッド</a:t>
            </a:r>
          </a:p>
        </p:txBody>
      </p:sp>
      <p:sp>
        <p:nvSpPr>
          <p:cNvPr id="7184" name="Text Box 16"/>
          <p:cNvSpPr txBox="1">
            <a:spLocks noChangeArrowheads="1"/>
          </p:cNvSpPr>
          <p:nvPr/>
        </p:nvSpPr>
        <p:spPr bwMode="auto">
          <a:xfrm>
            <a:off x="2714612" y="1151737"/>
            <a:ext cx="1111202" cy="276999"/>
          </a:xfrm>
          <a:prstGeom prst="rect">
            <a:avLst/>
          </a:prstGeom>
          <a:noFill/>
          <a:ln w="9525" algn="ctr">
            <a:noFill/>
            <a:miter lim="800000"/>
            <a:headEnd/>
            <a:tailEnd/>
          </a:ln>
          <a:effectLst/>
        </p:spPr>
        <p:txBody>
          <a:bodyPr wrap="none">
            <a:spAutoFit/>
          </a:bodyPr>
          <a:lstStyle/>
          <a:p>
            <a:r>
              <a:rPr lang="ja-JP" altLang="en-US" sz="1200" dirty="0"/>
              <a:t>マルチスレッド</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785785" y="1142984"/>
            <a:ext cx="3214711" cy="3643338"/>
          </a:xfrm>
          <a:prstGeom prst="rect">
            <a:avLst/>
          </a:prstGeom>
          <a:noFill/>
          <a:ln w="9525" algn="ctr">
            <a:solidFill>
              <a:srgbClr val="C0C0C0"/>
            </a:solidFill>
            <a:miter lim="800000"/>
            <a:headEnd/>
            <a:tailEnd/>
          </a:ln>
          <a:effectLst/>
        </p:spPr>
        <p:txBody>
          <a:bodyPr wrap="none" anchor="ctr"/>
          <a:lstStyle/>
          <a:p>
            <a:endParaRPr lang="ja-JP" altLang="en-US" sz="1200" dirty="0"/>
          </a:p>
        </p:txBody>
      </p:sp>
      <p:sp>
        <p:nvSpPr>
          <p:cNvPr id="6156" name="Text Box 12"/>
          <p:cNvSpPr txBox="1">
            <a:spLocks noChangeArrowheads="1"/>
          </p:cNvSpPr>
          <p:nvPr/>
        </p:nvSpPr>
        <p:spPr bwMode="auto">
          <a:xfrm>
            <a:off x="790621" y="1151737"/>
            <a:ext cx="780983" cy="276999"/>
          </a:xfrm>
          <a:prstGeom prst="rect">
            <a:avLst/>
          </a:prstGeom>
          <a:noFill/>
          <a:ln w="9525" algn="ctr">
            <a:noFill/>
            <a:miter lim="800000"/>
            <a:headEnd/>
            <a:tailEnd/>
          </a:ln>
          <a:effectLst/>
        </p:spPr>
        <p:txBody>
          <a:bodyPr wrap="none">
            <a:spAutoFit/>
          </a:bodyPr>
          <a:lstStyle/>
          <a:p>
            <a:r>
              <a:rPr lang="ja-JP" altLang="en-US" sz="1200" dirty="0"/>
              <a:t>スレッド</a:t>
            </a:r>
            <a:r>
              <a:rPr lang="en-US" altLang="ja-JP" sz="1200" dirty="0"/>
              <a:t>A</a:t>
            </a:r>
          </a:p>
        </p:txBody>
      </p:sp>
      <p:sp>
        <p:nvSpPr>
          <p:cNvPr id="6159" name="Text Box 15"/>
          <p:cNvSpPr txBox="1">
            <a:spLocks noChangeArrowheads="1"/>
          </p:cNvSpPr>
          <p:nvPr/>
        </p:nvSpPr>
        <p:spPr bwMode="auto">
          <a:xfrm>
            <a:off x="2362257" y="1151737"/>
            <a:ext cx="780983" cy="276999"/>
          </a:xfrm>
          <a:prstGeom prst="rect">
            <a:avLst/>
          </a:prstGeom>
          <a:noFill/>
          <a:ln w="9525" algn="ctr">
            <a:noFill/>
            <a:miter lim="800000"/>
            <a:headEnd/>
            <a:tailEnd/>
          </a:ln>
          <a:effectLst/>
        </p:spPr>
        <p:txBody>
          <a:bodyPr wrap="none">
            <a:spAutoFit/>
          </a:bodyPr>
          <a:lstStyle/>
          <a:p>
            <a:r>
              <a:rPr lang="ja-JP" altLang="en-US" sz="1200" dirty="0"/>
              <a:t>スレッド</a:t>
            </a:r>
            <a:r>
              <a:rPr lang="en-US" altLang="ja-JP" sz="1200" dirty="0"/>
              <a:t>B</a:t>
            </a:r>
          </a:p>
        </p:txBody>
      </p:sp>
      <p:sp>
        <p:nvSpPr>
          <p:cNvPr id="6160" name="Text Box 16"/>
          <p:cNvSpPr txBox="1">
            <a:spLocks noChangeArrowheads="1"/>
          </p:cNvSpPr>
          <p:nvPr/>
        </p:nvSpPr>
        <p:spPr bwMode="auto">
          <a:xfrm>
            <a:off x="1189059" y="1724015"/>
            <a:ext cx="126682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を読み出す</a:t>
            </a:r>
          </a:p>
        </p:txBody>
      </p:sp>
      <p:sp>
        <p:nvSpPr>
          <p:cNvPr id="6161" name="Line 17"/>
          <p:cNvSpPr>
            <a:spLocks noChangeShapeType="1"/>
          </p:cNvSpPr>
          <p:nvPr/>
        </p:nvSpPr>
        <p:spPr bwMode="auto">
          <a:xfrm flipH="1">
            <a:off x="1230338" y="2000240"/>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64" name="Text Box 20"/>
          <p:cNvSpPr txBox="1">
            <a:spLocks noChangeArrowheads="1"/>
          </p:cNvSpPr>
          <p:nvPr/>
        </p:nvSpPr>
        <p:spPr bwMode="auto">
          <a:xfrm>
            <a:off x="2733670" y="1866891"/>
            <a:ext cx="126682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を読み出す</a:t>
            </a:r>
          </a:p>
        </p:txBody>
      </p:sp>
      <p:sp>
        <p:nvSpPr>
          <p:cNvPr id="6165" name="Line 21"/>
          <p:cNvSpPr>
            <a:spLocks noChangeShapeType="1"/>
          </p:cNvSpPr>
          <p:nvPr/>
        </p:nvSpPr>
        <p:spPr bwMode="auto">
          <a:xfrm flipH="1">
            <a:off x="2786051" y="2143116"/>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68" name="Text Box 24"/>
          <p:cNvSpPr txBox="1">
            <a:spLocks noChangeArrowheads="1"/>
          </p:cNvSpPr>
          <p:nvPr/>
        </p:nvSpPr>
        <p:spPr bwMode="auto">
          <a:xfrm>
            <a:off x="3184521" y="2143116"/>
            <a:ext cx="798513" cy="274638"/>
          </a:xfrm>
          <a:prstGeom prst="rect">
            <a:avLst/>
          </a:prstGeom>
          <a:noFill/>
          <a:ln w="9525" algn="ctr">
            <a:noFill/>
            <a:miter lim="800000"/>
            <a:headEnd/>
            <a:tailEnd/>
          </a:ln>
          <a:effectLst/>
        </p:spPr>
        <p:txBody>
          <a:bodyPr wrap="none">
            <a:spAutoFit/>
          </a:bodyPr>
          <a:lstStyle/>
          <a:p>
            <a:r>
              <a:rPr lang="en-US" altLang="ja-JP" sz="1200" dirty="0"/>
              <a:t>(tmp = 0)</a:t>
            </a:r>
          </a:p>
        </p:txBody>
      </p:sp>
      <p:sp>
        <p:nvSpPr>
          <p:cNvPr id="6170" name="Text Box 26"/>
          <p:cNvSpPr txBox="1">
            <a:spLocks noChangeArrowheads="1"/>
          </p:cNvSpPr>
          <p:nvPr/>
        </p:nvSpPr>
        <p:spPr bwMode="auto">
          <a:xfrm>
            <a:off x="1189059" y="2366957"/>
            <a:ext cx="91757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を＋１</a:t>
            </a:r>
          </a:p>
        </p:txBody>
      </p:sp>
      <p:sp>
        <p:nvSpPr>
          <p:cNvPr id="6171" name="Line 27"/>
          <p:cNvSpPr>
            <a:spLocks noChangeShapeType="1"/>
          </p:cNvSpPr>
          <p:nvPr/>
        </p:nvSpPr>
        <p:spPr bwMode="auto">
          <a:xfrm flipH="1">
            <a:off x="1230338" y="2643182"/>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73" name="Text Box 29"/>
          <p:cNvSpPr txBox="1">
            <a:spLocks noChangeArrowheads="1"/>
          </p:cNvSpPr>
          <p:nvPr/>
        </p:nvSpPr>
        <p:spPr bwMode="auto">
          <a:xfrm>
            <a:off x="2733670" y="2509833"/>
            <a:ext cx="91757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を＋１</a:t>
            </a:r>
          </a:p>
        </p:txBody>
      </p:sp>
      <p:sp>
        <p:nvSpPr>
          <p:cNvPr id="6174" name="Line 30"/>
          <p:cNvSpPr>
            <a:spLocks noChangeShapeType="1"/>
          </p:cNvSpPr>
          <p:nvPr/>
        </p:nvSpPr>
        <p:spPr bwMode="auto">
          <a:xfrm flipH="1">
            <a:off x="2786051" y="2786058"/>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79" name="Text Box 35"/>
          <p:cNvSpPr txBox="1">
            <a:spLocks noChangeArrowheads="1"/>
          </p:cNvSpPr>
          <p:nvPr/>
        </p:nvSpPr>
        <p:spPr bwMode="auto">
          <a:xfrm>
            <a:off x="1189059" y="3009899"/>
            <a:ext cx="1246188"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を書き込む</a:t>
            </a:r>
          </a:p>
        </p:txBody>
      </p:sp>
      <p:sp>
        <p:nvSpPr>
          <p:cNvPr id="6180" name="Line 36"/>
          <p:cNvSpPr>
            <a:spLocks noChangeShapeType="1"/>
          </p:cNvSpPr>
          <p:nvPr/>
        </p:nvSpPr>
        <p:spPr bwMode="auto">
          <a:xfrm flipH="1">
            <a:off x="1230338" y="3286124"/>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82" name="Text Box 38"/>
          <p:cNvSpPr txBox="1">
            <a:spLocks noChangeArrowheads="1"/>
          </p:cNvSpPr>
          <p:nvPr/>
        </p:nvSpPr>
        <p:spPr bwMode="auto">
          <a:xfrm>
            <a:off x="2733669" y="3152775"/>
            <a:ext cx="1246188"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を書き込む</a:t>
            </a:r>
          </a:p>
        </p:txBody>
      </p:sp>
      <p:sp>
        <p:nvSpPr>
          <p:cNvPr id="6183" name="Line 39"/>
          <p:cNvSpPr>
            <a:spLocks noChangeShapeType="1"/>
          </p:cNvSpPr>
          <p:nvPr/>
        </p:nvSpPr>
        <p:spPr bwMode="auto">
          <a:xfrm flipH="1">
            <a:off x="2786050" y="3429000"/>
            <a:ext cx="1079501"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84" name="Text Box 40"/>
          <p:cNvSpPr txBox="1">
            <a:spLocks noChangeArrowheads="1"/>
          </p:cNvSpPr>
          <p:nvPr/>
        </p:nvSpPr>
        <p:spPr bwMode="auto">
          <a:xfrm>
            <a:off x="1616098" y="2000240"/>
            <a:ext cx="798513" cy="274638"/>
          </a:xfrm>
          <a:prstGeom prst="rect">
            <a:avLst/>
          </a:prstGeom>
          <a:noFill/>
          <a:ln w="9525" algn="ctr">
            <a:noFill/>
            <a:miter lim="800000"/>
            <a:headEnd/>
            <a:tailEnd/>
          </a:ln>
          <a:effectLst/>
        </p:spPr>
        <p:txBody>
          <a:bodyPr wrap="none">
            <a:spAutoFit/>
          </a:bodyPr>
          <a:lstStyle/>
          <a:p>
            <a:r>
              <a:rPr lang="en-US" altLang="ja-JP" sz="1200" dirty="0"/>
              <a:t>(tmp = 0)</a:t>
            </a:r>
          </a:p>
        </p:txBody>
      </p:sp>
      <p:sp>
        <p:nvSpPr>
          <p:cNvPr id="6185" name="Text Box 41"/>
          <p:cNvSpPr txBox="1">
            <a:spLocks noChangeArrowheads="1"/>
          </p:cNvSpPr>
          <p:nvPr/>
        </p:nvSpPr>
        <p:spPr bwMode="auto">
          <a:xfrm>
            <a:off x="3160708" y="2797172"/>
            <a:ext cx="798513" cy="274638"/>
          </a:xfrm>
          <a:prstGeom prst="rect">
            <a:avLst/>
          </a:prstGeom>
          <a:noFill/>
          <a:ln w="9525" algn="ctr">
            <a:noFill/>
            <a:miter lim="800000"/>
            <a:headEnd/>
            <a:tailEnd/>
          </a:ln>
          <a:effectLst/>
        </p:spPr>
        <p:txBody>
          <a:bodyPr wrap="none">
            <a:spAutoFit/>
          </a:bodyPr>
          <a:lstStyle/>
          <a:p>
            <a:r>
              <a:rPr lang="en-US" altLang="ja-JP" sz="1200" dirty="0"/>
              <a:t>(tmp = 1)</a:t>
            </a:r>
          </a:p>
        </p:txBody>
      </p:sp>
      <p:sp>
        <p:nvSpPr>
          <p:cNvPr id="6186" name="Text Box 42"/>
          <p:cNvSpPr txBox="1">
            <a:spLocks noChangeArrowheads="1"/>
          </p:cNvSpPr>
          <p:nvPr/>
        </p:nvSpPr>
        <p:spPr bwMode="auto">
          <a:xfrm>
            <a:off x="1592286" y="2643182"/>
            <a:ext cx="798513" cy="274638"/>
          </a:xfrm>
          <a:prstGeom prst="rect">
            <a:avLst/>
          </a:prstGeom>
          <a:noFill/>
          <a:ln w="9525" algn="ctr">
            <a:noFill/>
            <a:miter lim="800000"/>
            <a:headEnd/>
            <a:tailEnd/>
          </a:ln>
          <a:effectLst/>
        </p:spPr>
        <p:txBody>
          <a:bodyPr wrap="none">
            <a:spAutoFit/>
          </a:bodyPr>
          <a:lstStyle/>
          <a:p>
            <a:r>
              <a:rPr lang="en-US" altLang="ja-JP" sz="1200" dirty="0"/>
              <a:t>(tmp = 1)</a:t>
            </a:r>
          </a:p>
        </p:txBody>
      </p:sp>
      <p:sp>
        <p:nvSpPr>
          <p:cNvPr id="6187" name="Text Box 43"/>
          <p:cNvSpPr txBox="1">
            <a:spLocks noChangeArrowheads="1"/>
          </p:cNvSpPr>
          <p:nvPr/>
        </p:nvSpPr>
        <p:spPr bwMode="auto">
          <a:xfrm>
            <a:off x="3160708" y="3440114"/>
            <a:ext cx="839788" cy="274638"/>
          </a:xfrm>
          <a:prstGeom prst="rect">
            <a:avLst/>
          </a:prstGeom>
          <a:noFill/>
          <a:ln w="9525" algn="ctr">
            <a:noFill/>
            <a:miter lim="800000"/>
            <a:headEnd/>
            <a:tailEnd/>
          </a:ln>
          <a:effectLst/>
        </p:spPr>
        <p:txBody>
          <a:bodyPr wrap="none">
            <a:spAutoFit/>
          </a:bodyPr>
          <a:lstStyle/>
          <a:p>
            <a:r>
              <a:rPr lang="en-US" altLang="ja-JP" sz="1200" dirty="0"/>
              <a:t>(num = 1)</a:t>
            </a:r>
          </a:p>
        </p:txBody>
      </p:sp>
      <p:sp>
        <p:nvSpPr>
          <p:cNvPr id="6188" name="Text Box 44"/>
          <p:cNvSpPr txBox="1">
            <a:spLocks noChangeArrowheads="1"/>
          </p:cNvSpPr>
          <p:nvPr/>
        </p:nvSpPr>
        <p:spPr bwMode="auto">
          <a:xfrm>
            <a:off x="1592286" y="3286124"/>
            <a:ext cx="839788" cy="274638"/>
          </a:xfrm>
          <a:prstGeom prst="rect">
            <a:avLst/>
          </a:prstGeom>
          <a:noFill/>
          <a:ln w="9525" algn="ctr">
            <a:noFill/>
            <a:miter lim="800000"/>
            <a:headEnd/>
            <a:tailEnd/>
          </a:ln>
          <a:effectLst/>
        </p:spPr>
        <p:txBody>
          <a:bodyPr wrap="none">
            <a:spAutoFit/>
          </a:bodyPr>
          <a:lstStyle/>
          <a:p>
            <a:r>
              <a:rPr lang="en-US" altLang="ja-JP" sz="1200" dirty="0"/>
              <a:t>(num = 1)</a:t>
            </a:r>
          </a:p>
        </p:txBody>
      </p:sp>
      <p:sp>
        <p:nvSpPr>
          <p:cNvPr id="6189" name="Text Box 45"/>
          <p:cNvSpPr txBox="1">
            <a:spLocks noChangeArrowheads="1"/>
          </p:cNvSpPr>
          <p:nvPr/>
        </p:nvSpPr>
        <p:spPr bwMode="auto">
          <a:xfrm>
            <a:off x="1592286" y="1368412"/>
            <a:ext cx="839788" cy="274638"/>
          </a:xfrm>
          <a:prstGeom prst="rect">
            <a:avLst/>
          </a:prstGeom>
          <a:noFill/>
          <a:ln w="9525" algn="ctr">
            <a:noFill/>
            <a:miter lim="800000"/>
            <a:headEnd/>
            <a:tailEnd/>
          </a:ln>
          <a:effectLst/>
        </p:spPr>
        <p:txBody>
          <a:bodyPr wrap="none">
            <a:spAutoFit/>
          </a:bodyPr>
          <a:lstStyle/>
          <a:p>
            <a:r>
              <a:rPr lang="en-US" altLang="ja-JP" sz="1200" dirty="0"/>
              <a:t>(num = 0)</a:t>
            </a:r>
          </a:p>
        </p:txBody>
      </p:sp>
      <p:sp>
        <p:nvSpPr>
          <p:cNvPr id="91" name="AutoShape 56"/>
          <p:cNvSpPr>
            <a:spLocks noChangeArrowheads="1"/>
          </p:cNvSpPr>
          <p:nvPr/>
        </p:nvSpPr>
        <p:spPr bwMode="auto">
          <a:xfrm>
            <a:off x="2570150" y="1400187"/>
            <a:ext cx="287338" cy="3314698"/>
          </a:xfrm>
          <a:prstGeom prst="downArrow">
            <a:avLst>
              <a:gd name="adj1" fmla="val 50278"/>
              <a:gd name="adj2" fmla="val 12820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sz="1200" dirty="0"/>
          </a:p>
        </p:txBody>
      </p:sp>
      <p:sp>
        <p:nvSpPr>
          <p:cNvPr id="92" name="AutoShape 56"/>
          <p:cNvSpPr>
            <a:spLocks noChangeArrowheads="1"/>
          </p:cNvSpPr>
          <p:nvPr/>
        </p:nvSpPr>
        <p:spPr bwMode="auto">
          <a:xfrm>
            <a:off x="1000100" y="1400187"/>
            <a:ext cx="287338" cy="3314698"/>
          </a:xfrm>
          <a:prstGeom prst="downArrow">
            <a:avLst>
              <a:gd name="adj1" fmla="val 50278"/>
              <a:gd name="adj2" fmla="val 12820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429124" y="2000240"/>
            <a:ext cx="2071702" cy="171451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実行ファイル</a:t>
            </a:r>
            <a:endParaRPr kumimoji="1" lang="ja-JP" altLang="en-US" sz="1200" dirty="0"/>
          </a:p>
        </p:txBody>
      </p:sp>
      <p:sp>
        <p:nvSpPr>
          <p:cNvPr id="21" name="角丸四角形 20"/>
          <p:cNvSpPr/>
          <p:nvPr/>
        </p:nvSpPr>
        <p:spPr>
          <a:xfrm>
            <a:off x="1285852" y="2000240"/>
            <a:ext cx="2071702" cy="171451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ソースファイル</a:t>
            </a:r>
            <a:endParaRPr kumimoji="1" lang="ja-JP" altLang="en-US" sz="1200" dirty="0"/>
          </a:p>
        </p:txBody>
      </p:sp>
      <p:pic>
        <p:nvPicPr>
          <p:cNvPr id="17412" name="Picture 4" descr="MCj03911700000[1]"/>
          <p:cNvPicPr>
            <a:picLocks noChangeAspect="1" noChangeArrowheads="1"/>
          </p:cNvPicPr>
          <p:nvPr/>
        </p:nvPicPr>
        <p:blipFill>
          <a:blip r:embed="rId2" cstate="print"/>
          <a:srcRect/>
          <a:stretch>
            <a:fillRect/>
          </a:stretch>
        </p:blipFill>
        <p:spPr bwMode="auto">
          <a:xfrm>
            <a:off x="2644766" y="2071678"/>
            <a:ext cx="641350" cy="652777"/>
          </a:xfrm>
          <a:prstGeom prst="rect">
            <a:avLst/>
          </a:prstGeom>
          <a:noFill/>
        </p:spPr>
      </p:pic>
      <p:sp>
        <p:nvSpPr>
          <p:cNvPr id="17410" name="Text Box 2"/>
          <p:cNvSpPr txBox="1">
            <a:spLocks noChangeArrowheads="1"/>
          </p:cNvSpPr>
          <p:nvPr/>
        </p:nvSpPr>
        <p:spPr bwMode="auto">
          <a:xfrm>
            <a:off x="1259632" y="2420888"/>
            <a:ext cx="2148345" cy="1089529"/>
          </a:xfrm>
          <a:prstGeom prst="rect">
            <a:avLst/>
          </a:prstGeom>
          <a:noFill/>
          <a:ln w="9525" algn="ctr">
            <a:noFill/>
            <a:miter lim="800000"/>
            <a:headEnd/>
            <a:tailEnd/>
          </a:ln>
          <a:effectLst/>
        </p:spPr>
        <p:txBody>
          <a:bodyPr wrap="none">
            <a:spAutoFit/>
          </a:bodyPr>
          <a:lstStyle/>
          <a:p>
            <a:pPr>
              <a:lnSpc>
                <a:spcPct val="90000"/>
              </a:lnSpc>
              <a:tabLst>
                <a:tab pos="180975" algn="l"/>
                <a:tab pos="361950" algn="l"/>
                <a:tab pos="542925" algn="l"/>
              </a:tabLst>
            </a:pPr>
            <a:r>
              <a:rPr lang="en-US" altLang="ja-JP" sz="800" dirty="0">
                <a:solidFill>
                  <a:srgbClr val="0000FF"/>
                </a:solidFill>
                <a:latin typeface="Consolas" pitchFamily="49" charset="0"/>
                <a:cs typeface="Consolas" pitchFamily="49" charset="0"/>
              </a:rPr>
              <a:t>using</a:t>
            </a:r>
            <a:r>
              <a:rPr lang="en-US" altLang="ja-JP" sz="800" dirty="0">
                <a:latin typeface="Consolas" pitchFamily="49" charset="0"/>
                <a:cs typeface="Consolas" pitchFamily="49" charset="0"/>
              </a:rPr>
              <a:t> System;</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solidFill>
                  <a:srgbClr val="0000FF"/>
                </a:solidFill>
                <a:latin typeface="Consolas" pitchFamily="49" charset="0"/>
                <a:cs typeface="Consolas" pitchFamily="49" charset="0"/>
              </a:rPr>
              <a:t>class</a:t>
            </a: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Program</a:t>
            </a: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static</a:t>
            </a: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void</a:t>
            </a:r>
            <a:r>
              <a:rPr lang="en-US" altLang="ja-JP" sz="800" dirty="0">
                <a:latin typeface="Consolas" pitchFamily="49" charset="0"/>
                <a:cs typeface="Consolas" pitchFamily="49" charset="0"/>
              </a:rPr>
              <a:t> Main(</a:t>
            </a:r>
            <a:r>
              <a:rPr lang="en-US" altLang="ja-JP" sz="800" dirty="0">
                <a:solidFill>
                  <a:srgbClr val="0000FF"/>
                </a:solidFill>
                <a:latin typeface="Consolas" pitchFamily="49" charset="0"/>
                <a:cs typeface="Consolas" pitchFamily="49" charset="0"/>
              </a:rPr>
              <a:t>string</a:t>
            </a:r>
            <a:r>
              <a:rPr lang="en-US" altLang="ja-JP" sz="800" dirty="0">
                <a:latin typeface="Consolas" pitchFamily="49" charset="0"/>
                <a:cs typeface="Consolas" pitchFamily="49" charset="0"/>
              </a:rPr>
              <a:t>[] args)</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Console</a:t>
            </a:r>
            <a:r>
              <a:rPr lang="en-US" altLang="ja-JP" sz="800" dirty="0">
                <a:latin typeface="Consolas" pitchFamily="49" charset="0"/>
                <a:cs typeface="Consolas" pitchFamily="49" charset="0"/>
              </a:rPr>
              <a:t>.Write(</a:t>
            </a:r>
            <a:r>
              <a:rPr lang="en-US" altLang="ja-JP" sz="800" dirty="0">
                <a:solidFill>
                  <a:srgbClr val="A31515"/>
                </a:solidFill>
                <a:latin typeface="Consolas" pitchFamily="49" charset="0"/>
                <a:cs typeface="Consolas" pitchFamily="49" charset="0"/>
              </a:rPr>
              <a:t>"Hello"</a:t>
            </a: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endParaRPr lang="en-US" altLang="ja-JP" sz="800" dirty="0">
              <a:latin typeface="Consolas" pitchFamily="49" charset="0"/>
              <a:ea typeface="ＭＳ ゴシック" pitchFamily="49" charset="-128"/>
              <a:cs typeface="Consolas" pitchFamily="49" charset="0"/>
            </a:endParaRPr>
          </a:p>
        </p:txBody>
      </p:sp>
      <p:sp>
        <p:nvSpPr>
          <p:cNvPr id="17415" name="Text Box 7"/>
          <p:cNvSpPr txBox="1">
            <a:spLocks noChangeArrowheads="1"/>
          </p:cNvSpPr>
          <p:nvPr/>
        </p:nvSpPr>
        <p:spPr bwMode="auto">
          <a:xfrm>
            <a:off x="3428992" y="2357430"/>
            <a:ext cx="954107" cy="276999"/>
          </a:xfrm>
          <a:prstGeom prst="rect">
            <a:avLst/>
          </a:prstGeom>
          <a:noFill/>
          <a:ln w="9525" algn="ctr">
            <a:noFill/>
            <a:miter lim="800000"/>
            <a:headEnd/>
            <a:tailEnd/>
          </a:ln>
          <a:effectLst/>
        </p:spPr>
        <p:txBody>
          <a:bodyPr wrap="none">
            <a:spAutoFit/>
          </a:bodyPr>
          <a:lstStyle/>
          <a:p>
            <a:r>
              <a:rPr lang="ja-JP" altLang="en-US" sz="1200" dirty="0">
                <a:latin typeface="+mn-ea"/>
                <a:ea typeface="+mn-ea"/>
              </a:rPr>
              <a:t>コンパイル</a:t>
            </a:r>
          </a:p>
        </p:txBody>
      </p:sp>
      <p:grpSp>
        <p:nvGrpSpPr>
          <p:cNvPr id="17427" name="Group 19"/>
          <p:cNvGrpSpPr>
            <a:grpSpLocks/>
          </p:cNvGrpSpPr>
          <p:nvPr/>
        </p:nvGrpSpPr>
        <p:grpSpPr bwMode="auto">
          <a:xfrm>
            <a:off x="5929322" y="2143116"/>
            <a:ext cx="481031" cy="384294"/>
            <a:chOff x="3787" y="2614"/>
            <a:chExt cx="454" cy="363"/>
          </a:xfrm>
        </p:grpSpPr>
        <p:sp>
          <p:nvSpPr>
            <p:cNvPr id="17419" name="Rectangle 11"/>
            <p:cNvSpPr>
              <a:spLocks noChangeArrowheads="1"/>
            </p:cNvSpPr>
            <p:nvPr/>
          </p:nvSpPr>
          <p:spPr bwMode="auto">
            <a:xfrm>
              <a:off x="3787" y="2614"/>
              <a:ext cx="454" cy="363"/>
            </a:xfrm>
            <a:prstGeom prst="rect">
              <a:avLst/>
            </a:prstGeom>
            <a:solidFill>
              <a:srgbClr val="C0C0C0"/>
            </a:solidFill>
            <a:ln w="12700" algn="ctr">
              <a:solidFill>
                <a:schemeClr val="tx1"/>
              </a:solidFill>
              <a:miter lim="800000"/>
              <a:headEnd/>
              <a:tailEnd/>
            </a:ln>
            <a:effectLst/>
          </p:spPr>
          <p:txBody>
            <a:bodyPr wrap="none" anchor="ctr"/>
            <a:lstStyle/>
            <a:p>
              <a:endParaRPr lang="ja-JP" altLang="en-US" dirty="0"/>
            </a:p>
          </p:txBody>
        </p:sp>
        <p:sp>
          <p:nvSpPr>
            <p:cNvPr id="17421" name="Rectangle 13"/>
            <p:cNvSpPr>
              <a:spLocks noChangeArrowheads="1"/>
            </p:cNvSpPr>
            <p:nvPr/>
          </p:nvSpPr>
          <p:spPr bwMode="auto">
            <a:xfrm>
              <a:off x="3815" y="2692"/>
              <a:ext cx="397" cy="261"/>
            </a:xfrm>
            <a:prstGeom prst="rect">
              <a:avLst/>
            </a:prstGeom>
            <a:solidFill>
              <a:srgbClr val="FFFFFF"/>
            </a:solidFill>
            <a:ln w="12700" algn="ctr">
              <a:solidFill>
                <a:schemeClr val="tx1"/>
              </a:solidFill>
              <a:miter lim="800000"/>
              <a:headEnd/>
              <a:tailEnd/>
            </a:ln>
            <a:effectLst/>
          </p:spPr>
          <p:txBody>
            <a:bodyPr wrap="none" anchor="ctr"/>
            <a:lstStyle/>
            <a:p>
              <a:endParaRPr lang="ja-JP" altLang="en-US" dirty="0"/>
            </a:p>
          </p:txBody>
        </p:sp>
        <p:sp>
          <p:nvSpPr>
            <p:cNvPr id="17422" name="Rectangle 14"/>
            <p:cNvSpPr>
              <a:spLocks noChangeArrowheads="1"/>
            </p:cNvSpPr>
            <p:nvPr/>
          </p:nvSpPr>
          <p:spPr bwMode="auto">
            <a:xfrm>
              <a:off x="3815" y="2632"/>
              <a:ext cx="397" cy="46"/>
            </a:xfrm>
            <a:prstGeom prst="rect">
              <a:avLst/>
            </a:prstGeom>
            <a:solidFill>
              <a:srgbClr val="0000C0"/>
            </a:solidFill>
            <a:ln w="12700" algn="ctr">
              <a:solidFill>
                <a:schemeClr val="tx1"/>
              </a:solidFill>
              <a:miter lim="800000"/>
              <a:headEnd/>
              <a:tailEnd/>
            </a:ln>
            <a:effectLst/>
          </p:spPr>
          <p:txBody>
            <a:bodyPr wrap="none" anchor="ctr"/>
            <a:lstStyle/>
            <a:p>
              <a:endParaRPr lang="ja-JP" altLang="en-US" dirty="0"/>
            </a:p>
          </p:txBody>
        </p:sp>
        <p:grpSp>
          <p:nvGrpSpPr>
            <p:cNvPr id="17425" name="Group 17"/>
            <p:cNvGrpSpPr>
              <a:grpSpLocks/>
            </p:cNvGrpSpPr>
            <p:nvPr/>
          </p:nvGrpSpPr>
          <p:grpSpPr bwMode="auto">
            <a:xfrm>
              <a:off x="4081" y="2641"/>
              <a:ext cx="118" cy="23"/>
              <a:chOff x="1474" y="3430"/>
              <a:chExt cx="118" cy="23"/>
            </a:xfrm>
          </p:grpSpPr>
          <p:sp>
            <p:nvSpPr>
              <p:cNvPr id="17423" name="Rectangle 15"/>
              <p:cNvSpPr>
                <a:spLocks noChangeArrowheads="1"/>
              </p:cNvSpPr>
              <p:nvPr/>
            </p:nvSpPr>
            <p:spPr bwMode="auto">
              <a:xfrm>
                <a:off x="1474"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sp>
            <p:nvSpPr>
              <p:cNvPr id="17424" name="Rectangle 16"/>
              <p:cNvSpPr>
                <a:spLocks noChangeArrowheads="1"/>
              </p:cNvSpPr>
              <p:nvPr/>
            </p:nvSpPr>
            <p:spPr bwMode="auto">
              <a:xfrm>
                <a:off x="1547"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grpSp>
      </p:grpSp>
      <p:sp>
        <p:nvSpPr>
          <p:cNvPr id="17418" name="Text Box 10"/>
          <p:cNvSpPr txBox="1">
            <a:spLocks noChangeArrowheads="1"/>
          </p:cNvSpPr>
          <p:nvPr/>
        </p:nvSpPr>
        <p:spPr bwMode="auto">
          <a:xfrm>
            <a:off x="4429124" y="2285992"/>
            <a:ext cx="1616075" cy="1338828"/>
          </a:xfrm>
          <a:prstGeom prst="rect">
            <a:avLst/>
          </a:prstGeom>
          <a:noFill/>
          <a:ln w="9525" algn="ctr">
            <a:noFill/>
            <a:miter lim="800000"/>
            <a:headEnd/>
            <a:tailEnd/>
          </a:ln>
          <a:effectLst/>
        </p:spPr>
        <p:txBody>
          <a:bodyPr>
            <a:spAutoFit/>
          </a:bodyPr>
          <a:lstStyle/>
          <a:p>
            <a:pPr>
              <a:lnSpc>
                <a:spcPct val="90000"/>
              </a:lnSpc>
              <a:tabLst>
                <a:tab pos="180975" algn="l"/>
                <a:tab pos="361950" algn="l"/>
                <a:tab pos="542925" algn="l"/>
              </a:tabLst>
            </a:pPr>
            <a:r>
              <a:rPr lang="en-US" altLang="ja-JP" sz="900" dirty="0">
                <a:latin typeface="ＭＳ ゴシック" pitchFamily="49" charset="-128"/>
                <a:ea typeface="ＭＳ ゴシック" pitchFamily="49" charset="-128"/>
              </a:rPr>
              <a:t>0111 0100 0110 0101 0111 0011 1110 0100 0010 0111 0101 0111 1000 0110 0101 0000 0000 0101 0111 0110 0101 0110 1100 0110 0011 0110 1111 0110 0111 0110 0101 0000 0000 0100 0011 0111 0011 0110 1000 1000 0001 0111 1010 1001 1111 1100 1110 1010 0111 1001</a:t>
            </a:r>
          </a:p>
        </p:txBody>
      </p:sp>
      <p:sp>
        <p:nvSpPr>
          <p:cNvPr id="25" name="右矢印 24"/>
          <p:cNvSpPr/>
          <p:nvPr/>
        </p:nvSpPr>
        <p:spPr>
          <a:xfrm>
            <a:off x="3428992" y="2643182"/>
            <a:ext cx="928694"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2" name="Text Box 48"/>
          <p:cNvSpPr txBox="1">
            <a:spLocks noChangeArrowheads="1"/>
          </p:cNvSpPr>
          <p:nvPr/>
        </p:nvSpPr>
        <p:spPr bwMode="auto">
          <a:xfrm>
            <a:off x="790621" y="1151737"/>
            <a:ext cx="780983" cy="276999"/>
          </a:xfrm>
          <a:prstGeom prst="rect">
            <a:avLst/>
          </a:prstGeom>
          <a:noFill/>
          <a:ln w="9525" algn="ctr">
            <a:noFill/>
            <a:miter lim="800000"/>
            <a:headEnd/>
            <a:tailEnd/>
          </a:ln>
          <a:effectLst/>
        </p:spPr>
        <p:txBody>
          <a:bodyPr wrap="none">
            <a:spAutoFit/>
          </a:bodyPr>
          <a:lstStyle/>
          <a:p>
            <a:r>
              <a:rPr lang="ja-JP" altLang="en-US" sz="1200" dirty="0"/>
              <a:t>スレッド</a:t>
            </a:r>
            <a:r>
              <a:rPr lang="en-US" altLang="ja-JP" sz="1200" dirty="0"/>
              <a:t>A</a:t>
            </a:r>
          </a:p>
        </p:txBody>
      </p:sp>
      <p:sp>
        <p:nvSpPr>
          <p:cNvPr id="6193" name="Text Box 49"/>
          <p:cNvSpPr txBox="1">
            <a:spLocks noChangeArrowheads="1"/>
          </p:cNvSpPr>
          <p:nvPr/>
        </p:nvSpPr>
        <p:spPr bwMode="auto">
          <a:xfrm>
            <a:off x="2357422" y="1151737"/>
            <a:ext cx="780983" cy="276999"/>
          </a:xfrm>
          <a:prstGeom prst="rect">
            <a:avLst/>
          </a:prstGeom>
          <a:noFill/>
          <a:ln w="9525" algn="ctr">
            <a:noFill/>
            <a:miter lim="800000"/>
            <a:headEnd/>
            <a:tailEnd/>
          </a:ln>
          <a:effectLst/>
        </p:spPr>
        <p:txBody>
          <a:bodyPr wrap="none">
            <a:spAutoFit/>
          </a:bodyPr>
          <a:lstStyle/>
          <a:p>
            <a:r>
              <a:rPr lang="ja-JP" altLang="en-US" sz="1200" dirty="0"/>
              <a:t>スレッド</a:t>
            </a:r>
            <a:r>
              <a:rPr lang="en-US" altLang="ja-JP" sz="1200" dirty="0"/>
              <a:t>B</a:t>
            </a:r>
          </a:p>
        </p:txBody>
      </p:sp>
      <p:sp>
        <p:nvSpPr>
          <p:cNvPr id="6195" name="Text Box 51"/>
          <p:cNvSpPr txBox="1">
            <a:spLocks noChangeArrowheads="1"/>
          </p:cNvSpPr>
          <p:nvPr/>
        </p:nvSpPr>
        <p:spPr bwMode="auto">
          <a:xfrm>
            <a:off x="1211245" y="1652577"/>
            <a:ext cx="126682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を読み出す</a:t>
            </a:r>
          </a:p>
        </p:txBody>
      </p:sp>
      <p:sp>
        <p:nvSpPr>
          <p:cNvPr id="6196" name="Line 52"/>
          <p:cNvSpPr>
            <a:spLocks noChangeShapeType="1"/>
          </p:cNvSpPr>
          <p:nvPr/>
        </p:nvSpPr>
        <p:spPr bwMode="auto">
          <a:xfrm flipH="1">
            <a:off x="1214414" y="1928802"/>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198" name="Text Box 54"/>
          <p:cNvSpPr txBox="1">
            <a:spLocks noChangeArrowheads="1"/>
          </p:cNvSpPr>
          <p:nvPr/>
        </p:nvSpPr>
        <p:spPr bwMode="auto">
          <a:xfrm>
            <a:off x="2728836" y="2867023"/>
            <a:ext cx="126682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を読み出す</a:t>
            </a:r>
          </a:p>
        </p:txBody>
      </p:sp>
      <p:sp>
        <p:nvSpPr>
          <p:cNvPr id="6199" name="Line 55"/>
          <p:cNvSpPr>
            <a:spLocks noChangeShapeType="1"/>
          </p:cNvSpPr>
          <p:nvPr/>
        </p:nvSpPr>
        <p:spPr bwMode="auto">
          <a:xfrm flipH="1">
            <a:off x="2781215" y="3143248"/>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200" name="AutoShape 56"/>
          <p:cNvSpPr>
            <a:spLocks noChangeArrowheads="1"/>
          </p:cNvSpPr>
          <p:nvPr/>
        </p:nvSpPr>
        <p:spPr bwMode="auto">
          <a:xfrm>
            <a:off x="2570150" y="1400187"/>
            <a:ext cx="287338" cy="3314698"/>
          </a:xfrm>
          <a:prstGeom prst="downArrow">
            <a:avLst>
              <a:gd name="adj1" fmla="val 50278"/>
              <a:gd name="adj2" fmla="val 12820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sz="1200" dirty="0"/>
          </a:p>
        </p:txBody>
      </p:sp>
      <p:sp>
        <p:nvSpPr>
          <p:cNvPr id="6201" name="Text Box 57"/>
          <p:cNvSpPr txBox="1">
            <a:spLocks noChangeArrowheads="1"/>
          </p:cNvSpPr>
          <p:nvPr/>
        </p:nvSpPr>
        <p:spPr bwMode="auto">
          <a:xfrm>
            <a:off x="3179686" y="3143248"/>
            <a:ext cx="798513" cy="274638"/>
          </a:xfrm>
          <a:prstGeom prst="rect">
            <a:avLst/>
          </a:prstGeom>
          <a:noFill/>
          <a:ln w="9525" algn="ctr">
            <a:noFill/>
            <a:miter lim="800000"/>
            <a:headEnd/>
            <a:tailEnd/>
          </a:ln>
          <a:effectLst/>
        </p:spPr>
        <p:txBody>
          <a:bodyPr wrap="none">
            <a:spAutoFit/>
          </a:bodyPr>
          <a:lstStyle/>
          <a:p>
            <a:r>
              <a:rPr lang="en-US" altLang="ja-JP" sz="1200" dirty="0"/>
              <a:t>(tmp = 1)</a:t>
            </a:r>
          </a:p>
        </p:txBody>
      </p:sp>
      <p:sp>
        <p:nvSpPr>
          <p:cNvPr id="6203" name="Text Box 59"/>
          <p:cNvSpPr txBox="1">
            <a:spLocks noChangeArrowheads="1"/>
          </p:cNvSpPr>
          <p:nvPr/>
        </p:nvSpPr>
        <p:spPr bwMode="auto">
          <a:xfrm>
            <a:off x="1211245" y="2143116"/>
            <a:ext cx="91757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を＋１</a:t>
            </a:r>
          </a:p>
        </p:txBody>
      </p:sp>
      <p:sp>
        <p:nvSpPr>
          <p:cNvPr id="6204" name="Line 60"/>
          <p:cNvSpPr>
            <a:spLocks noChangeShapeType="1"/>
          </p:cNvSpPr>
          <p:nvPr/>
        </p:nvSpPr>
        <p:spPr bwMode="auto">
          <a:xfrm flipH="1">
            <a:off x="1214414" y="2419341"/>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206" name="Text Box 62"/>
          <p:cNvSpPr txBox="1">
            <a:spLocks noChangeArrowheads="1"/>
          </p:cNvSpPr>
          <p:nvPr/>
        </p:nvSpPr>
        <p:spPr bwMode="auto">
          <a:xfrm>
            <a:off x="2728836" y="3367089"/>
            <a:ext cx="917575"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を＋１</a:t>
            </a:r>
          </a:p>
        </p:txBody>
      </p:sp>
      <p:sp>
        <p:nvSpPr>
          <p:cNvPr id="6207" name="Line 63"/>
          <p:cNvSpPr>
            <a:spLocks noChangeShapeType="1"/>
          </p:cNvSpPr>
          <p:nvPr/>
        </p:nvSpPr>
        <p:spPr bwMode="auto">
          <a:xfrm flipH="1">
            <a:off x="2781215" y="3643314"/>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209" name="Text Box 65"/>
          <p:cNvSpPr txBox="1">
            <a:spLocks noChangeArrowheads="1"/>
          </p:cNvSpPr>
          <p:nvPr/>
        </p:nvSpPr>
        <p:spPr bwMode="auto">
          <a:xfrm>
            <a:off x="1211245" y="2643182"/>
            <a:ext cx="1246188"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を書き込む</a:t>
            </a:r>
          </a:p>
        </p:txBody>
      </p:sp>
      <p:sp>
        <p:nvSpPr>
          <p:cNvPr id="6210" name="Line 66"/>
          <p:cNvSpPr>
            <a:spLocks noChangeShapeType="1"/>
          </p:cNvSpPr>
          <p:nvPr/>
        </p:nvSpPr>
        <p:spPr bwMode="auto">
          <a:xfrm flipH="1">
            <a:off x="1214414" y="2919407"/>
            <a:ext cx="1079500"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212" name="Text Box 68"/>
          <p:cNvSpPr txBox="1">
            <a:spLocks noChangeArrowheads="1"/>
          </p:cNvSpPr>
          <p:nvPr/>
        </p:nvSpPr>
        <p:spPr bwMode="auto">
          <a:xfrm>
            <a:off x="2728836" y="3867155"/>
            <a:ext cx="1246188" cy="276225"/>
          </a:xfrm>
          <a:prstGeom prst="rect">
            <a:avLst/>
          </a:prstGeom>
          <a:noFill/>
          <a:ln w="9525" algn="ctr">
            <a:noFill/>
            <a:miter lim="800000"/>
            <a:headEnd/>
            <a:tailEnd/>
          </a:ln>
          <a:effectLst/>
        </p:spPr>
        <p:txBody>
          <a:bodyPr wrap="none">
            <a:spAutoFit/>
          </a:bodyPr>
          <a:lstStyle/>
          <a:p>
            <a:r>
              <a:rPr lang="en-US" altLang="ja-JP" sz="1200" dirty="0"/>
              <a:t>num </a:t>
            </a:r>
            <a:r>
              <a:rPr lang="ja-JP" altLang="en-US" sz="1200" dirty="0"/>
              <a:t>を書き込む</a:t>
            </a:r>
          </a:p>
        </p:txBody>
      </p:sp>
      <p:sp>
        <p:nvSpPr>
          <p:cNvPr id="6213" name="Line 69"/>
          <p:cNvSpPr>
            <a:spLocks noChangeShapeType="1"/>
          </p:cNvSpPr>
          <p:nvPr/>
        </p:nvSpPr>
        <p:spPr bwMode="auto">
          <a:xfrm flipH="1">
            <a:off x="2781215" y="4143380"/>
            <a:ext cx="1079501"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ja-JP" altLang="en-US" sz="1200" dirty="0"/>
          </a:p>
        </p:txBody>
      </p:sp>
      <p:sp>
        <p:nvSpPr>
          <p:cNvPr id="6214" name="Text Box 70"/>
          <p:cNvSpPr txBox="1">
            <a:spLocks noChangeArrowheads="1"/>
          </p:cNvSpPr>
          <p:nvPr/>
        </p:nvSpPr>
        <p:spPr bwMode="auto">
          <a:xfrm>
            <a:off x="1638283" y="1928802"/>
            <a:ext cx="798513" cy="274638"/>
          </a:xfrm>
          <a:prstGeom prst="rect">
            <a:avLst/>
          </a:prstGeom>
          <a:noFill/>
          <a:ln w="9525" algn="ctr">
            <a:noFill/>
            <a:miter lim="800000"/>
            <a:headEnd/>
            <a:tailEnd/>
          </a:ln>
          <a:effectLst/>
        </p:spPr>
        <p:txBody>
          <a:bodyPr wrap="none">
            <a:spAutoFit/>
          </a:bodyPr>
          <a:lstStyle/>
          <a:p>
            <a:r>
              <a:rPr lang="en-US" altLang="ja-JP" sz="1200" dirty="0"/>
              <a:t>(tmp = 0)</a:t>
            </a:r>
          </a:p>
        </p:txBody>
      </p:sp>
      <p:sp>
        <p:nvSpPr>
          <p:cNvPr id="6215" name="Text Box 71"/>
          <p:cNvSpPr txBox="1">
            <a:spLocks noChangeArrowheads="1"/>
          </p:cNvSpPr>
          <p:nvPr/>
        </p:nvSpPr>
        <p:spPr bwMode="auto">
          <a:xfrm>
            <a:off x="3155873" y="3643314"/>
            <a:ext cx="798513" cy="274638"/>
          </a:xfrm>
          <a:prstGeom prst="rect">
            <a:avLst/>
          </a:prstGeom>
          <a:noFill/>
          <a:ln w="9525" algn="ctr">
            <a:noFill/>
            <a:miter lim="800000"/>
            <a:headEnd/>
            <a:tailEnd/>
          </a:ln>
          <a:effectLst/>
        </p:spPr>
        <p:txBody>
          <a:bodyPr wrap="none">
            <a:spAutoFit/>
          </a:bodyPr>
          <a:lstStyle/>
          <a:p>
            <a:r>
              <a:rPr lang="en-US" altLang="ja-JP" sz="1200" dirty="0"/>
              <a:t>(tmp = 2)</a:t>
            </a:r>
          </a:p>
        </p:txBody>
      </p:sp>
      <p:sp>
        <p:nvSpPr>
          <p:cNvPr id="6216" name="Text Box 72"/>
          <p:cNvSpPr txBox="1">
            <a:spLocks noChangeArrowheads="1"/>
          </p:cNvSpPr>
          <p:nvPr/>
        </p:nvSpPr>
        <p:spPr bwMode="auto">
          <a:xfrm>
            <a:off x="1614471" y="2419341"/>
            <a:ext cx="798513" cy="274638"/>
          </a:xfrm>
          <a:prstGeom prst="rect">
            <a:avLst/>
          </a:prstGeom>
          <a:noFill/>
          <a:ln w="9525" algn="ctr">
            <a:noFill/>
            <a:miter lim="800000"/>
            <a:headEnd/>
            <a:tailEnd/>
          </a:ln>
          <a:effectLst/>
        </p:spPr>
        <p:txBody>
          <a:bodyPr wrap="none">
            <a:spAutoFit/>
          </a:bodyPr>
          <a:lstStyle/>
          <a:p>
            <a:r>
              <a:rPr lang="en-US" altLang="ja-JP" sz="1200" dirty="0"/>
              <a:t>(tmp = 1)</a:t>
            </a:r>
          </a:p>
        </p:txBody>
      </p:sp>
      <p:sp>
        <p:nvSpPr>
          <p:cNvPr id="6217" name="Text Box 73"/>
          <p:cNvSpPr txBox="1">
            <a:spLocks noChangeArrowheads="1"/>
          </p:cNvSpPr>
          <p:nvPr/>
        </p:nvSpPr>
        <p:spPr bwMode="auto">
          <a:xfrm>
            <a:off x="3155873" y="4143380"/>
            <a:ext cx="839788" cy="274638"/>
          </a:xfrm>
          <a:prstGeom prst="rect">
            <a:avLst/>
          </a:prstGeom>
          <a:noFill/>
          <a:ln w="9525" algn="ctr">
            <a:noFill/>
            <a:miter lim="800000"/>
            <a:headEnd/>
            <a:tailEnd/>
          </a:ln>
          <a:effectLst/>
        </p:spPr>
        <p:txBody>
          <a:bodyPr wrap="none">
            <a:spAutoFit/>
          </a:bodyPr>
          <a:lstStyle/>
          <a:p>
            <a:r>
              <a:rPr lang="en-US" altLang="ja-JP" sz="1200" dirty="0"/>
              <a:t>(num = 2)</a:t>
            </a:r>
          </a:p>
        </p:txBody>
      </p:sp>
      <p:sp>
        <p:nvSpPr>
          <p:cNvPr id="6218" name="Text Box 74"/>
          <p:cNvSpPr txBox="1">
            <a:spLocks noChangeArrowheads="1"/>
          </p:cNvSpPr>
          <p:nvPr/>
        </p:nvSpPr>
        <p:spPr bwMode="auto">
          <a:xfrm>
            <a:off x="1614471" y="2919407"/>
            <a:ext cx="839788" cy="274638"/>
          </a:xfrm>
          <a:prstGeom prst="rect">
            <a:avLst/>
          </a:prstGeom>
          <a:noFill/>
          <a:ln w="9525" algn="ctr">
            <a:noFill/>
            <a:miter lim="800000"/>
            <a:headEnd/>
            <a:tailEnd/>
          </a:ln>
          <a:effectLst/>
        </p:spPr>
        <p:txBody>
          <a:bodyPr wrap="none">
            <a:spAutoFit/>
          </a:bodyPr>
          <a:lstStyle/>
          <a:p>
            <a:r>
              <a:rPr lang="en-US" altLang="ja-JP" sz="1200" dirty="0"/>
              <a:t>(num = 1)</a:t>
            </a:r>
          </a:p>
        </p:txBody>
      </p:sp>
      <p:sp>
        <p:nvSpPr>
          <p:cNvPr id="6219" name="Text Box 75"/>
          <p:cNvSpPr txBox="1">
            <a:spLocks noChangeArrowheads="1"/>
          </p:cNvSpPr>
          <p:nvPr/>
        </p:nvSpPr>
        <p:spPr bwMode="auto">
          <a:xfrm>
            <a:off x="1614471" y="1368412"/>
            <a:ext cx="839788" cy="274638"/>
          </a:xfrm>
          <a:prstGeom prst="rect">
            <a:avLst/>
          </a:prstGeom>
          <a:noFill/>
          <a:ln w="9525" algn="ctr">
            <a:noFill/>
            <a:miter lim="800000"/>
            <a:headEnd/>
            <a:tailEnd/>
          </a:ln>
          <a:effectLst/>
        </p:spPr>
        <p:txBody>
          <a:bodyPr wrap="none">
            <a:spAutoFit/>
          </a:bodyPr>
          <a:lstStyle/>
          <a:p>
            <a:r>
              <a:rPr lang="en-US" altLang="ja-JP" sz="1200" dirty="0"/>
              <a:t>(num = 0)</a:t>
            </a:r>
          </a:p>
        </p:txBody>
      </p:sp>
      <p:sp>
        <p:nvSpPr>
          <p:cNvPr id="90" name="AutoShape 56"/>
          <p:cNvSpPr>
            <a:spLocks noChangeArrowheads="1"/>
          </p:cNvSpPr>
          <p:nvPr/>
        </p:nvSpPr>
        <p:spPr bwMode="auto">
          <a:xfrm>
            <a:off x="1000100" y="1400187"/>
            <a:ext cx="287338" cy="3314698"/>
          </a:xfrm>
          <a:prstGeom prst="downArrow">
            <a:avLst>
              <a:gd name="adj1" fmla="val 50278"/>
              <a:gd name="adj2" fmla="val 128203"/>
            </a:avLst>
          </a:pr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p>
            <a:endParaRPr lang="ja-JP" altLang="en-US" sz="1200" dirty="0"/>
          </a:p>
        </p:txBody>
      </p:sp>
      <p:sp>
        <p:nvSpPr>
          <p:cNvPr id="96" name="Rectangle 3"/>
          <p:cNvSpPr>
            <a:spLocks noChangeArrowheads="1"/>
          </p:cNvSpPr>
          <p:nvPr/>
        </p:nvSpPr>
        <p:spPr bwMode="auto">
          <a:xfrm>
            <a:off x="785786" y="1142984"/>
            <a:ext cx="3214711" cy="3643338"/>
          </a:xfrm>
          <a:prstGeom prst="rect">
            <a:avLst/>
          </a:prstGeom>
          <a:noFill/>
          <a:ln w="9525" algn="ctr">
            <a:solidFill>
              <a:srgbClr val="C0C0C0"/>
            </a:solidFill>
            <a:miter lim="800000"/>
            <a:headEnd/>
            <a:tailEnd/>
          </a:ln>
          <a:effectLst/>
        </p:spPr>
        <p:txBody>
          <a:bodyPr wrap="none" anchor="ctr"/>
          <a:lstStyle/>
          <a:p>
            <a:endParaRPr lang="ja-JP" alt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吹き出し 30"/>
          <p:cNvSpPr/>
          <p:nvPr/>
        </p:nvSpPr>
        <p:spPr>
          <a:xfrm>
            <a:off x="4320480" y="3283281"/>
            <a:ext cx="3312368" cy="358589"/>
          </a:xfrm>
          <a:prstGeom prst="wedgeRoundRectCallout">
            <a:avLst>
              <a:gd name="adj1" fmla="val -71452"/>
              <a:gd name="adj2" fmla="val 2962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Rectangle 1"/>
          <p:cNvSpPr>
            <a:spLocks noChangeArrowheads="1"/>
          </p:cNvSpPr>
          <p:nvPr/>
        </p:nvSpPr>
        <p:spPr bwMode="auto">
          <a:xfrm>
            <a:off x="3888432" y="2780928"/>
            <a:ext cx="37444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0" i="0" u="none" strike="noStrike" cap="none" normalizeH="0" baseline="0" dirty="0" smtClean="0">
                <a:ln>
                  <a:noFill/>
                </a:ln>
                <a:solidFill>
                  <a:srgbClr val="0000FF"/>
                </a:solidFill>
                <a:effectLst/>
                <a:latin typeface="Consolas" pitchFamily="49" charset="0"/>
                <a:cs typeface="Consolas" pitchFamily="49" charset="0"/>
              </a:rPr>
              <a:t>var</a:t>
            </a: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client = </a:t>
            </a:r>
            <a:r>
              <a:rPr kumimoji="1" lang="ja-JP" altLang="ja-JP" sz="1600" b="0" i="0" u="none" strike="noStrike" cap="none" normalizeH="0" baseline="0" dirty="0" smtClean="0">
                <a:ln>
                  <a:noFill/>
                </a:ln>
                <a:solidFill>
                  <a:srgbClr val="0000FF"/>
                </a:solidFill>
                <a:effectLst/>
                <a:latin typeface="Consolas" pitchFamily="49" charset="0"/>
                <a:cs typeface="Consolas" pitchFamily="49" charset="0"/>
              </a:rPr>
              <a:t>new</a:t>
            </a: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a:t>
            </a:r>
            <a:r>
              <a:rPr kumimoji="1" lang="ja-JP" altLang="ja-JP" sz="1600" b="0" i="0" u="none" strike="noStrike" cap="none" normalizeH="0" baseline="0" dirty="0" smtClean="0">
                <a:ln>
                  <a:noFill/>
                </a:ln>
                <a:solidFill>
                  <a:srgbClr val="2B91AF"/>
                </a:solidFill>
                <a:effectLst/>
                <a:latin typeface="Consolas" pitchFamily="49" charset="0"/>
                <a:cs typeface="Consolas" pitchFamily="49" charset="0"/>
              </a:rPr>
              <a:t>WebClient</a:t>
            </a: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client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.DownloadStringTaskAsync(url)</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.ContinueWith(t =&gt;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textbox.Text = t.Result;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a:t>
            </a:r>
            <a:endParaRPr kumimoji="1" lang="ja-JP" altLang="ja-JP" sz="3600" b="0" i="0" u="none" strike="noStrike" cap="none" normalizeH="0" baseline="0" dirty="0" smtClean="0">
              <a:ln>
                <a:noFill/>
              </a:ln>
              <a:solidFill>
                <a:schemeClr val="tx1"/>
              </a:solidFill>
              <a:effectLst/>
              <a:latin typeface="Consolas" pitchFamily="49" charset="0"/>
              <a:cs typeface="Consolas" pitchFamily="49" charset="0"/>
            </a:endParaRPr>
          </a:p>
        </p:txBody>
      </p:sp>
      <p:sp>
        <p:nvSpPr>
          <p:cNvPr id="3" name="正方形/長方形 2"/>
          <p:cNvSpPr/>
          <p:nvPr/>
        </p:nvSpPr>
        <p:spPr>
          <a:xfrm>
            <a:off x="1043608" y="3573016"/>
            <a:ext cx="1296144"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smtClean="0"/>
              <a:t>UI</a:t>
            </a:r>
            <a:r>
              <a:rPr lang="ja-JP" altLang="en-US" sz="1600" dirty="0" smtClean="0"/>
              <a:t>スレッド</a:t>
            </a:r>
            <a:endParaRPr kumimoji="1" lang="ja-JP" altLang="en-US" sz="1600" dirty="0"/>
          </a:p>
        </p:txBody>
      </p:sp>
      <p:sp>
        <p:nvSpPr>
          <p:cNvPr id="4" name="正方形/長方形 3"/>
          <p:cNvSpPr/>
          <p:nvPr/>
        </p:nvSpPr>
        <p:spPr>
          <a:xfrm>
            <a:off x="2789035" y="3573016"/>
            <a:ext cx="1296144"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t>別スレッド</a:t>
            </a:r>
            <a:endParaRPr kumimoji="1" lang="ja-JP" altLang="en-US" sz="1600" dirty="0"/>
          </a:p>
        </p:txBody>
      </p:sp>
      <p:cxnSp>
        <p:nvCxnSpPr>
          <p:cNvPr id="5" name="直線コネクタ 4"/>
          <p:cNvCxnSpPr>
            <a:stCxn id="3" idx="2"/>
          </p:cNvCxnSpPr>
          <p:nvPr/>
        </p:nvCxnSpPr>
        <p:spPr>
          <a:xfrm>
            <a:off x="1691680" y="3933056"/>
            <a:ext cx="22820" cy="1581919"/>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線コネクタ 5"/>
          <p:cNvCxnSpPr>
            <a:stCxn id="4" idx="2"/>
          </p:cNvCxnSpPr>
          <p:nvPr/>
        </p:nvCxnSpPr>
        <p:spPr>
          <a:xfrm>
            <a:off x="3437107" y="3933056"/>
            <a:ext cx="0" cy="1584176"/>
          </a:xfrm>
          <a:prstGeom prst="line">
            <a:avLst/>
          </a:prstGeom>
        </p:spPr>
        <p:style>
          <a:lnRef idx="3">
            <a:schemeClr val="accent1"/>
          </a:lnRef>
          <a:fillRef idx="0">
            <a:schemeClr val="accent1"/>
          </a:fillRef>
          <a:effectRef idx="2">
            <a:schemeClr val="accent1"/>
          </a:effectRef>
          <a:fontRef idx="minor">
            <a:schemeClr val="tx1"/>
          </a:fontRef>
        </p:style>
      </p:cxnSp>
      <p:sp>
        <p:nvSpPr>
          <p:cNvPr id="7" name="正方形/長方形 6"/>
          <p:cNvSpPr/>
          <p:nvPr/>
        </p:nvSpPr>
        <p:spPr>
          <a:xfrm>
            <a:off x="1619672" y="4026550"/>
            <a:ext cx="144016" cy="3385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3365099" y="4365104"/>
            <a:ext cx="14401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a:off x="1763688" y="4365104"/>
            <a:ext cx="16014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正方形/長方形 10"/>
          <p:cNvSpPr/>
          <p:nvPr/>
        </p:nvSpPr>
        <p:spPr>
          <a:xfrm>
            <a:off x="1760045" y="4026550"/>
            <a:ext cx="1677062" cy="338554"/>
          </a:xfrm>
          <a:prstGeom prst="rect">
            <a:avLst/>
          </a:prstGeom>
        </p:spPr>
        <p:txBody>
          <a:bodyPr wrap="none">
            <a:spAutoFit/>
          </a:bodyPr>
          <a:lstStyle/>
          <a:p>
            <a:r>
              <a:rPr lang="ja-JP" altLang="en-US" sz="1600" dirty="0" smtClean="0">
                <a:solidFill>
                  <a:prstClr val="black"/>
                </a:solidFill>
                <a:latin typeface="Consolas" pitchFamily="49" charset="0"/>
                <a:cs typeface="Consolas" pitchFamily="49" charset="0"/>
              </a:rPr>
              <a:t>ダウンロード</a:t>
            </a:r>
            <a:r>
              <a:rPr lang="ja-JP" altLang="en-US" sz="1600" dirty="0">
                <a:solidFill>
                  <a:prstClr val="black"/>
                </a:solidFill>
                <a:latin typeface="Consolas" pitchFamily="49" charset="0"/>
                <a:cs typeface="Consolas" pitchFamily="49" charset="0"/>
              </a:rPr>
              <a:t>開始</a:t>
            </a:r>
            <a:endParaRPr lang="ja-JP" altLang="en-US" dirty="0"/>
          </a:p>
        </p:txBody>
      </p:sp>
      <p:cxnSp>
        <p:nvCxnSpPr>
          <p:cNvPr id="12" name="直線矢印コネクタ 11"/>
          <p:cNvCxnSpPr/>
          <p:nvPr/>
        </p:nvCxnSpPr>
        <p:spPr>
          <a:xfrm flipH="1">
            <a:off x="1763688" y="5085184"/>
            <a:ext cx="1601413" cy="0"/>
          </a:xfrm>
          <a:prstGeom prst="straightConnector1">
            <a:avLst/>
          </a:prstGeom>
          <a:ln>
            <a:prstDash val="solid"/>
            <a:tailEnd type="arrow"/>
          </a:ln>
        </p:spPr>
        <p:style>
          <a:lnRef idx="2">
            <a:schemeClr val="accent2"/>
          </a:lnRef>
          <a:fillRef idx="0">
            <a:schemeClr val="accent2"/>
          </a:fillRef>
          <a:effectRef idx="1">
            <a:schemeClr val="accent2"/>
          </a:effectRef>
          <a:fontRef idx="minor">
            <a:schemeClr val="tx1"/>
          </a:fontRef>
        </p:style>
      </p:cxnSp>
      <p:sp>
        <p:nvSpPr>
          <p:cNvPr id="13" name="右中かっこ 12"/>
          <p:cNvSpPr/>
          <p:nvPr/>
        </p:nvSpPr>
        <p:spPr>
          <a:xfrm>
            <a:off x="3509115" y="4365104"/>
            <a:ext cx="288032" cy="720080"/>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3779912" y="4581128"/>
            <a:ext cx="978153" cy="338554"/>
          </a:xfrm>
          <a:prstGeom prst="rect">
            <a:avLst/>
          </a:prstGeom>
          <a:noFill/>
        </p:spPr>
        <p:txBody>
          <a:bodyPr wrap="none" rtlCol="0">
            <a:spAutoFit/>
          </a:bodyPr>
          <a:lstStyle/>
          <a:p>
            <a:r>
              <a:rPr kumimoji="1" lang="ja-JP" altLang="en-US" sz="1600" dirty="0" smtClean="0"/>
              <a:t>完了待ち</a:t>
            </a:r>
            <a:endParaRPr kumimoji="1" lang="ja-JP" altLang="en-US" sz="1600" dirty="0"/>
          </a:p>
        </p:txBody>
      </p:sp>
      <p:sp>
        <p:nvSpPr>
          <p:cNvPr id="15" name="正方形/長方形 14"/>
          <p:cNvSpPr/>
          <p:nvPr/>
        </p:nvSpPr>
        <p:spPr>
          <a:xfrm>
            <a:off x="1691680" y="5178678"/>
            <a:ext cx="595035" cy="338554"/>
          </a:xfrm>
          <a:prstGeom prst="rect">
            <a:avLst/>
          </a:prstGeom>
        </p:spPr>
        <p:txBody>
          <a:bodyPr wrap="none">
            <a:spAutoFit/>
          </a:bodyPr>
          <a:lstStyle/>
          <a:p>
            <a:r>
              <a:rPr lang="ja-JP" altLang="en-US" sz="1600" dirty="0" smtClean="0">
                <a:latin typeface="Consolas" pitchFamily="49" charset="0"/>
                <a:cs typeface="Consolas" pitchFamily="49" charset="0"/>
              </a:rPr>
              <a:t>表示</a:t>
            </a:r>
            <a:endParaRPr lang="ja-JP" altLang="en-US" sz="1600" dirty="0">
              <a:latin typeface="Consolas" pitchFamily="49" charset="0"/>
              <a:cs typeface="Consolas" pitchFamily="49" charset="0"/>
            </a:endParaRPr>
          </a:p>
        </p:txBody>
      </p:sp>
      <p:sp>
        <p:nvSpPr>
          <p:cNvPr id="17" name="正方形/長方形 16"/>
          <p:cNvSpPr/>
          <p:nvPr/>
        </p:nvSpPr>
        <p:spPr>
          <a:xfrm>
            <a:off x="1619672" y="5085184"/>
            <a:ext cx="144016" cy="2697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2056739" y="4725144"/>
            <a:ext cx="1005403" cy="338554"/>
          </a:xfrm>
          <a:prstGeom prst="rect">
            <a:avLst/>
          </a:prstGeom>
          <a:noFill/>
        </p:spPr>
        <p:txBody>
          <a:bodyPr wrap="none" rtlCol="0">
            <a:spAutoFit/>
          </a:bodyPr>
          <a:lstStyle/>
          <a:p>
            <a:r>
              <a:rPr kumimoji="1" lang="ja-JP" altLang="en-US" sz="1600" dirty="0" smtClean="0"/>
              <a:t>完了通知</a:t>
            </a:r>
            <a:endParaRPr kumimoji="1" lang="ja-JP" altLang="en-US" sz="1600" dirty="0"/>
          </a:p>
        </p:txBody>
      </p:sp>
      <p:sp>
        <p:nvSpPr>
          <p:cNvPr id="32" name="四角形吹き出し 31"/>
          <p:cNvSpPr/>
          <p:nvPr/>
        </p:nvSpPr>
        <p:spPr>
          <a:xfrm>
            <a:off x="4166406" y="4941168"/>
            <a:ext cx="2925874" cy="612648"/>
          </a:xfrm>
          <a:prstGeom prst="wedgeRectCallout">
            <a:avLst>
              <a:gd name="adj1" fmla="val -63294"/>
              <a:gd name="adj2" fmla="val -4788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600" dirty="0" smtClean="0"/>
              <a:t>UI</a:t>
            </a:r>
            <a:r>
              <a:rPr lang="ja-JP" altLang="en-US" sz="1600" dirty="0" smtClean="0"/>
              <a:t>スレッドを止めないための「</a:t>
            </a:r>
            <a:r>
              <a:rPr kumimoji="1" lang="ja-JP" altLang="en-US" sz="1600" dirty="0" smtClean="0"/>
              <a:t>タスク」</a:t>
            </a:r>
            <a:endParaRPr kumimoji="1" lang="ja-JP" alt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吹き出し 11"/>
          <p:cNvSpPr/>
          <p:nvPr/>
        </p:nvSpPr>
        <p:spPr>
          <a:xfrm>
            <a:off x="2123728" y="1916832"/>
            <a:ext cx="2448272" cy="358589"/>
          </a:xfrm>
          <a:prstGeom prst="wedgeRoundRectCallout">
            <a:avLst>
              <a:gd name="adj1" fmla="val 34082"/>
              <a:gd name="adj2" fmla="val 2112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Rectangle 1"/>
          <p:cNvSpPr>
            <a:spLocks noChangeArrowheads="1"/>
          </p:cNvSpPr>
          <p:nvPr/>
        </p:nvSpPr>
        <p:spPr bwMode="auto">
          <a:xfrm>
            <a:off x="1691680" y="1412776"/>
            <a:ext cx="33123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600" b="0" i="0" u="none" strike="noStrike" cap="none" normalizeH="0" baseline="0" dirty="0" smtClean="0">
                <a:ln>
                  <a:noFill/>
                </a:ln>
                <a:solidFill>
                  <a:srgbClr val="2B91AF"/>
                </a:solidFill>
                <a:effectLst/>
                <a:latin typeface="Consolas" pitchFamily="49" charset="0"/>
                <a:cs typeface="Consolas" pitchFamily="49" charset="0"/>
              </a:rPr>
              <a:t>Parallel</a:t>
            </a: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.For(0, N, i =&gt;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    </a:t>
            </a:r>
            <a:r>
              <a:rPr kumimoji="1" lang="ja-JP" sz="1600" b="0" i="0" u="none" strike="noStrike" cap="none" normalizeH="0" baseline="0" dirty="0" smtClean="0">
                <a:ln>
                  <a:noFill/>
                </a:ln>
                <a:solidFill>
                  <a:schemeClr val="tx1"/>
                </a:solidFill>
                <a:effectLst/>
                <a:latin typeface="Consolas" pitchFamily="49" charset="0"/>
                <a:cs typeface="Consolas" pitchFamily="49" charset="0"/>
              </a:rPr>
              <a:t>並列にこなしたい処理</a:t>
            </a: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(i);</a:t>
            </a:r>
            <a:b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br>
            <a:r>
              <a:rPr kumimoji="1" lang="ja-JP" altLang="ja-JP" sz="1600" b="0" i="0" u="none" strike="noStrike" cap="none" normalizeH="0" baseline="0" dirty="0" smtClean="0">
                <a:ln>
                  <a:noFill/>
                </a:ln>
                <a:solidFill>
                  <a:schemeClr val="tx1"/>
                </a:solidFill>
                <a:effectLst/>
                <a:latin typeface="Consolas" pitchFamily="49" charset="0"/>
                <a:cs typeface="Consolas" pitchFamily="49" charset="0"/>
              </a:rPr>
              <a:t>});</a:t>
            </a:r>
            <a:endParaRPr kumimoji="1" lang="ja-JP" altLang="ja-JP" sz="3600" b="0" i="0" u="none" strike="noStrike" cap="none" normalizeH="0" baseline="0" dirty="0" smtClean="0">
              <a:ln>
                <a:noFill/>
              </a:ln>
              <a:solidFill>
                <a:schemeClr val="tx1"/>
              </a:solidFill>
              <a:effectLst/>
              <a:latin typeface="Consolas" pitchFamily="49" charset="0"/>
              <a:cs typeface="Consolas" pitchFamily="49" charset="0"/>
            </a:endParaRPr>
          </a:p>
        </p:txBody>
      </p:sp>
      <p:sp>
        <p:nvSpPr>
          <p:cNvPr id="3" name="下矢印 2"/>
          <p:cNvSpPr/>
          <p:nvPr/>
        </p:nvSpPr>
        <p:spPr>
          <a:xfrm>
            <a:off x="5238074" y="1985938"/>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 name="右中かっこ 3"/>
          <p:cNvSpPr/>
          <p:nvPr/>
        </p:nvSpPr>
        <p:spPr>
          <a:xfrm rot="16200000">
            <a:off x="5148064" y="1520788"/>
            <a:ext cx="468052" cy="219624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
        <p:nvSpPr>
          <p:cNvPr id="5" name="下矢印 4"/>
          <p:cNvSpPr/>
          <p:nvPr/>
        </p:nvSpPr>
        <p:spPr>
          <a:xfrm>
            <a:off x="4139952" y="2924944"/>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下矢印 5"/>
          <p:cNvSpPr/>
          <p:nvPr/>
        </p:nvSpPr>
        <p:spPr>
          <a:xfrm>
            <a:off x="4572000" y="2924944"/>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 name="下矢印 6"/>
          <p:cNvSpPr/>
          <p:nvPr/>
        </p:nvSpPr>
        <p:spPr>
          <a:xfrm>
            <a:off x="4989283" y="2924944"/>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 name="下矢印 7"/>
          <p:cNvSpPr/>
          <p:nvPr/>
        </p:nvSpPr>
        <p:spPr>
          <a:xfrm>
            <a:off x="6336196" y="2924944"/>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9" name="下矢印 8"/>
          <p:cNvSpPr/>
          <p:nvPr/>
        </p:nvSpPr>
        <p:spPr>
          <a:xfrm>
            <a:off x="5940152" y="2924944"/>
            <a:ext cx="288032"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5382090" y="2879648"/>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13" name="四角形吹き出し 12"/>
          <p:cNvSpPr/>
          <p:nvPr/>
        </p:nvSpPr>
        <p:spPr>
          <a:xfrm>
            <a:off x="2001416" y="2636912"/>
            <a:ext cx="1634480" cy="612648"/>
          </a:xfrm>
          <a:prstGeom prst="wedgeRectCallout">
            <a:avLst>
              <a:gd name="adj1" fmla="val 74156"/>
              <a:gd name="adj2" fmla="val -2611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この</a:t>
            </a:r>
            <a:r>
              <a:rPr kumimoji="1" lang="en-US" altLang="ja-JP" dirty="0" smtClean="0"/>
              <a:t>1</a:t>
            </a:r>
            <a:r>
              <a:rPr kumimoji="1" lang="ja-JP" altLang="en-US" dirty="0" smtClean="0"/>
              <a:t>つ</a:t>
            </a:r>
            <a:r>
              <a:rPr kumimoji="1" lang="en-US" altLang="ja-JP" dirty="0" smtClean="0"/>
              <a:t>1</a:t>
            </a:r>
            <a:r>
              <a:rPr kumimoji="1" lang="ja-JP" altLang="en-US" dirty="0" smtClean="0"/>
              <a:t>つが</a:t>
            </a:r>
            <a:endParaRPr kumimoji="1" lang="en-US" altLang="ja-JP" dirty="0" smtClean="0"/>
          </a:p>
          <a:p>
            <a:pPr algn="ctr"/>
            <a:r>
              <a:rPr lang="ja-JP" altLang="en-US" dirty="0"/>
              <a:t>「</a:t>
            </a:r>
            <a:r>
              <a:rPr kumimoji="1" lang="ja-JP" altLang="en-US" dirty="0" smtClean="0"/>
              <a:t>タスク」</a:t>
            </a:r>
            <a:endParaRPr kumimoji="1" lang="ja-JP" altLang="en-US" dirty="0"/>
          </a:p>
        </p:txBody>
      </p:sp>
    </p:spTree>
    <p:extLst>
      <p:ext uri="{BB962C8B-B14F-4D97-AF65-F5344CB8AC3E}">
        <p14:creationId xmlns:p14="http://schemas.microsoft.com/office/powerpoint/2010/main" val="541325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矢印コネクタ 5"/>
          <p:cNvCxnSpPr/>
          <p:nvPr/>
        </p:nvCxnSpPr>
        <p:spPr>
          <a:xfrm>
            <a:off x="2571938" y="3284984"/>
            <a:ext cx="0" cy="27363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テキスト ボックス 8"/>
          <p:cNvSpPr txBox="1"/>
          <p:nvPr/>
        </p:nvSpPr>
        <p:spPr>
          <a:xfrm>
            <a:off x="1997101" y="2894998"/>
            <a:ext cx="1184940" cy="369332"/>
          </a:xfrm>
          <a:prstGeom prst="rect">
            <a:avLst/>
          </a:prstGeom>
          <a:noFill/>
        </p:spPr>
        <p:txBody>
          <a:bodyPr wrap="none" rtlCol="0">
            <a:spAutoFit/>
          </a:bodyPr>
          <a:lstStyle/>
          <a:p>
            <a:r>
              <a:rPr kumimoji="1" lang="en-US" altLang="ja-JP" dirty="0" smtClean="0">
                <a:latin typeface="+mn-lt"/>
              </a:rPr>
              <a:t>UI</a:t>
            </a:r>
            <a:r>
              <a:rPr kumimoji="1" lang="ja-JP" altLang="en-US" dirty="0" smtClean="0">
                <a:latin typeface="+mn-lt"/>
              </a:rPr>
              <a:t>スレッド</a:t>
            </a:r>
            <a:endParaRPr kumimoji="1" lang="ja-JP" altLang="en-US" dirty="0">
              <a:latin typeface="+mn-lt"/>
            </a:endParaRPr>
          </a:p>
        </p:txBody>
      </p:sp>
      <p:sp>
        <p:nvSpPr>
          <p:cNvPr id="10" name="右矢印 9"/>
          <p:cNvSpPr/>
          <p:nvPr/>
        </p:nvSpPr>
        <p:spPr>
          <a:xfrm>
            <a:off x="2175894" y="3501008"/>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884548" y="3439743"/>
            <a:ext cx="1269899" cy="338554"/>
          </a:xfrm>
          <a:prstGeom prst="rect">
            <a:avLst/>
          </a:prstGeom>
          <a:noFill/>
        </p:spPr>
        <p:txBody>
          <a:bodyPr wrap="none" rtlCol="0">
            <a:spAutoFit/>
          </a:bodyPr>
          <a:lstStyle/>
          <a:p>
            <a:r>
              <a:rPr kumimoji="1" lang="ja-JP" altLang="en-US" sz="1600" dirty="0" smtClean="0">
                <a:latin typeface="+mn-lt"/>
              </a:rPr>
              <a:t>入力イベント</a:t>
            </a:r>
            <a:endParaRPr kumimoji="1" lang="ja-JP" altLang="en-US" sz="1600" dirty="0">
              <a:latin typeface="+mn-lt"/>
            </a:endParaRPr>
          </a:p>
        </p:txBody>
      </p:sp>
      <p:sp>
        <p:nvSpPr>
          <p:cNvPr id="13" name="正方形/長方形 12"/>
          <p:cNvSpPr/>
          <p:nvPr/>
        </p:nvSpPr>
        <p:spPr>
          <a:xfrm>
            <a:off x="2463926" y="3609020"/>
            <a:ext cx="216024" cy="19802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2667723" y="4293096"/>
            <a:ext cx="1212191" cy="646331"/>
          </a:xfrm>
          <a:prstGeom prst="rect">
            <a:avLst/>
          </a:prstGeom>
          <a:noFill/>
        </p:spPr>
        <p:txBody>
          <a:bodyPr wrap="none" rtlCol="0">
            <a:spAutoFit/>
          </a:bodyPr>
          <a:lstStyle/>
          <a:p>
            <a:r>
              <a:rPr kumimoji="1" lang="ja-JP" altLang="en-US" dirty="0" smtClean="0">
                <a:latin typeface="+mn-lt"/>
              </a:rPr>
              <a:t>長くかかる</a:t>
            </a:r>
            <a:endParaRPr kumimoji="1" lang="en-US" altLang="ja-JP" dirty="0" smtClean="0">
              <a:latin typeface="+mn-lt"/>
            </a:endParaRPr>
          </a:p>
          <a:p>
            <a:r>
              <a:rPr kumimoji="1" lang="ja-JP" altLang="en-US" dirty="0" smtClean="0">
                <a:latin typeface="+mn-lt"/>
              </a:rPr>
              <a:t>処理</a:t>
            </a:r>
            <a:endParaRPr kumimoji="1" lang="ja-JP" altLang="en-US" dirty="0">
              <a:latin typeface="+mn-lt"/>
            </a:endParaRPr>
          </a:p>
        </p:txBody>
      </p:sp>
      <p:sp>
        <p:nvSpPr>
          <p:cNvPr id="15" name="右矢印 14"/>
          <p:cNvSpPr/>
          <p:nvPr/>
        </p:nvSpPr>
        <p:spPr>
          <a:xfrm>
            <a:off x="2175894" y="4428465"/>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nvGrpSpPr>
          <p:cNvPr id="22" name="グループ化 21"/>
          <p:cNvGrpSpPr/>
          <p:nvPr/>
        </p:nvGrpSpPr>
        <p:grpSpPr>
          <a:xfrm>
            <a:off x="2103886" y="4401108"/>
            <a:ext cx="288032" cy="288032"/>
            <a:chOff x="5724128" y="836712"/>
            <a:chExt cx="288032" cy="288032"/>
          </a:xfrm>
        </p:grpSpPr>
        <p:cxnSp>
          <p:nvCxnSpPr>
            <p:cNvPr id="18" name="直線コネクタ 17"/>
            <p:cNvCxnSpPr/>
            <p:nvPr/>
          </p:nvCxnSpPr>
          <p:spPr>
            <a:xfrm>
              <a:off x="5724128" y="836712"/>
              <a:ext cx="288032" cy="288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線コネクタ 18"/>
            <p:cNvCxnSpPr/>
            <p:nvPr/>
          </p:nvCxnSpPr>
          <p:spPr>
            <a:xfrm flipV="1">
              <a:off x="5724128" y="836712"/>
              <a:ext cx="288032" cy="288032"/>
            </a:xfrm>
            <a:prstGeom prst="line">
              <a:avLst/>
            </a:prstGeom>
          </p:spPr>
          <p:style>
            <a:lnRef idx="2">
              <a:schemeClr val="accent2"/>
            </a:lnRef>
            <a:fillRef idx="0">
              <a:schemeClr val="accent2"/>
            </a:fillRef>
            <a:effectRef idx="1">
              <a:schemeClr val="accent2"/>
            </a:effectRef>
            <a:fontRef idx="minor">
              <a:schemeClr val="tx1"/>
            </a:fontRef>
          </p:style>
        </p:cxnSp>
      </p:grpSp>
      <p:sp>
        <p:nvSpPr>
          <p:cNvPr id="23" name="右矢印 22"/>
          <p:cNvSpPr/>
          <p:nvPr/>
        </p:nvSpPr>
        <p:spPr>
          <a:xfrm>
            <a:off x="2175894" y="5085184"/>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nvGrpSpPr>
          <p:cNvPr id="24" name="グループ化 23"/>
          <p:cNvGrpSpPr/>
          <p:nvPr/>
        </p:nvGrpSpPr>
        <p:grpSpPr>
          <a:xfrm>
            <a:off x="2103886" y="5057827"/>
            <a:ext cx="288032" cy="288032"/>
            <a:chOff x="5724128" y="836712"/>
            <a:chExt cx="288032" cy="288032"/>
          </a:xfrm>
        </p:grpSpPr>
        <p:cxnSp>
          <p:nvCxnSpPr>
            <p:cNvPr id="25" name="直線コネクタ 24"/>
            <p:cNvCxnSpPr/>
            <p:nvPr/>
          </p:nvCxnSpPr>
          <p:spPr>
            <a:xfrm>
              <a:off x="5724128" y="836712"/>
              <a:ext cx="288032" cy="288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線コネクタ 25"/>
            <p:cNvCxnSpPr/>
            <p:nvPr/>
          </p:nvCxnSpPr>
          <p:spPr>
            <a:xfrm flipV="1">
              <a:off x="5724128" y="836712"/>
              <a:ext cx="288032" cy="288032"/>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28" name="直線矢印コネクタ 27"/>
          <p:cNvCxnSpPr/>
          <p:nvPr/>
        </p:nvCxnSpPr>
        <p:spPr>
          <a:xfrm>
            <a:off x="5740290" y="3284984"/>
            <a:ext cx="0" cy="27363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テキスト ボックス 29"/>
          <p:cNvSpPr txBox="1"/>
          <p:nvPr/>
        </p:nvSpPr>
        <p:spPr>
          <a:xfrm>
            <a:off x="5165453" y="2894998"/>
            <a:ext cx="1184940" cy="369332"/>
          </a:xfrm>
          <a:prstGeom prst="rect">
            <a:avLst/>
          </a:prstGeom>
          <a:noFill/>
        </p:spPr>
        <p:txBody>
          <a:bodyPr wrap="none" rtlCol="0">
            <a:spAutoFit/>
          </a:bodyPr>
          <a:lstStyle/>
          <a:p>
            <a:r>
              <a:rPr kumimoji="1" lang="en-US" altLang="ja-JP" dirty="0" smtClean="0">
                <a:latin typeface="+mn-lt"/>
              </a:rPr>
              <a:t>UI</a:t>
            </a:r>
            <a:r>
              <a:rPr kumimoji="1" lang="ja-JP" altLang="en-US" dirty="0" smtClean="0">
                <a:latin typeface="+mn-lt"/>
              </a:rPr>
              <a:t>スレッド</a:t>
            </a:r>
            <a:endParaRPr kumimoji="1" lang="ja-JP" altLang="en-US" dirty="0">
              <a:latin typeface="+mn-lt"/>
            </a:endParaRPr>
          </a:p>
        </p:txBody>
      </p:sp>
      <p:sp>
        <p:nvSpPr>
          <p:cNvPr id="31" name="右矢印 30"/>
          <p:cNvSpPr/>
          <p:nvPr/>
        </p:nvSpPr>
        <p:spPr>
          <a:xfrm>
            <a:off x="5344246" y="3501008"/>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p:cNvSpPr txBox="1"/>
          <p:nvPr/>
        </p:nvSpPr>
        <p:spPr>
          <a:xfrm>
            <a:off x="6893645" y="4293096"/>
            <a:ext cx="1212191" cy="646331"/>
          </a:xfrm>
          <a:prstGeom prst="rect">
            <a:avLst/>
          </a:prstGeom>
          <a:noFill/>
        </p:spPr>
        <p:txBody>
          <a:bodyPr wrap="none" rtlCol="0">
            <a:spAutoFit/>
          </a:bodyPr>
          <a:lstStyle/>
          <a:p>
            <a:r>
              <a:rPr kumimoji="1" lang="ja-JP" altLang="en-US" dirty="0" smtClean="0">
                <a:latin typeface="+mn-lt"/>
              </a:rPr>
              <a:t>長くかかる</a:t>
            </a:r>
            <a:endParaRPr kumimoji="1" lang="en-US" altLang="ja-JP" dirty="0" smtClean="0">
              <a:latin typeface="+mn-lt"/>
            </a:endParaRPr>
          </a:p>
          <a:p>
            <a:r>
              <a:rPr kumimoji="1" lang="ja-JP" altLang="en-US" dirty="0" smtClean="0">
                <a:latin typeface="+mn-lt"/>
              </a:rPr>
              <a:t>処理</a:t>
            </a:r>
            <a:endParaRPr kumimoji="1" lang="ja-JP" altLang="en-US" dirty="0">
              <a:latin typeface="+mn-lt"/>
            </a:endParaRPr>
          </a:p>
        </p:txBody>
      </p:sp>
      <p:sp>
        <p:nvSpPr>
          <p:cNvPr id="34" name="右矢印 33"/>
          <p:cNvSpPr/>
          <p:nvPr/>
        </p:nvSpPr>
        <p:spPr>
          <a:xfrm>
            <a:off x="5344246" y="4428465"/>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8" name="右矢印 37"/>
          <p:cNvSpPr/>
          <p:nvPr/>
        </p:nvSpPr>
        <p:spPr>
          <a:xfrm>
            <a:off x="5344246" y="5085184"/>
            <a:ext cx="216024" cy="2160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42" name="直線矢印コネクタ 41"/>
          <p:cNvCxnSpPr/>
          <p:nvPr/>
        </p:nvCxnSpPr>
        <p:spPr>
          <a:xfrm>
            <a:off x="6785633" y="3284984"/>
            <a:ext cx="0" cy="27363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正方形/長方形 31"/>
          <p:cNvSpPr/>
          <p:nvPr/>
        </p:nvSpPr>
        <p:spPr>
          <a:xfrm>
            <a:off x="6677621" y="3717032"/>
            <a:ext cx="216024" cy="18722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テキスト ボックス 42"/>
          <p:cNvSpPr txBox="1"/>
          <p:nvPr/>
        </p:nvSpPr>
        <p:spPr>
          <a:xfrm>
            <a:off x="6234573" y="2894998"/>
            <a:ext cx="1154483" cy="369332"/>
          </a:xfrm>
          <a:prstGeom prst="rect">
            <a:avLst/>
          </a:prstGeom>
          <a:noFill/>
        </p:spPr>
        <p:txBody>
          <a:bodyPr wrap="none" rtlCol="0">
            <a:spAutoFit/>
          </a:bodyPr>
          <a:lstStyle/>
          <a:p>
            <a:r>
              <a:rPr kumimoji="1" lang="ja-JP" altLang="en-US" dirty="0" smtClean="0">
                <a:latin typeface="+mn-lt"/>
              </a:rPr>
              <a:t>別スレッド</a:t>
            </a:r>
            <a:endParaRPr kumimoji="1" lang="ja-JP" altLang="en-US" dirty="0">
              <a:latin typeface="+mn-lt"/>
            </a:endParaRPr>
          </a:p>
        </p:txBody>
      </p:sp>
      <p:cxnSp>
        <p:nvCxnSpPr>
          <p:cNvPr id="45" name="直線矢印コネクタ 44"/>
          <p:cNvCxnSpPr>
            <a:stCxn id="46" idx="2"/>
          </p:cNvCxnSpPr>
          <p:nvPr/>
        </p:nvCxnSpPr>
        <p:spPr>
          <a:xfrm>
            <a:off x="5740290" y="3717032"/>
            <a:ext cx="937331" cy="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6" name="正方形/長方形 45"/>
          <p:cNvSpPr/>
          <p:nvPr/>
        </p:nvSpPr>
        <p:spPr>
          <a:xfrm>
            <a:off x="5632278" y="3605197"/>
            <a:ext cx="216024" cy="1118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正方形/長方形 48"/>
          <p:cNvSpPr/>
          <p:nvPr/>
        </p:nvSpPr>
        <p:spPr>
          <a:xfrm>
            <a:off x="5632278" y="4524127"/>
            <a:ext cx="216024" cy="1118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正方形/長方形 49"/>
          <p:cNvSpPr/>
          <p:nvPr/>
        </p:nvSpPr>
        <p:spPr>
          <a:xfrm>
            <a:off x="5632278" y="5189373"/>
            <a:ext cx="216024" cy="1118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1" name="四角形吹き出し 50"/>
          <p:cNvSpPr/>
          <p:nvPr/>
        </p:nvSpPr>
        <p:spPr>
          <a:xfrm>
            <a:off x="683568" y="4257551"/>
            <a:ext cx="1152127" cy="432048"/>
          </a:xfrm>
          <a:prstGeom prst="wedgeRectCallout">
            <a:avLst>
              <a:gd name="adj1" fmla="val 67714"/>
              <a:gd name="adj2" fmla="val 1449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応答</a:t>
            </a:r>
            <a:r>
              <a:rPr kumimoji="1" lang="ja-JP" altLang="en-US" dirty="0" smtClean="0">
                <a:solidFill>
                  <a:srgbClr val="FF0000"/>
                </a:solidFill>
              </a:rPr>
              <a:t>不能</a:t>
            </a:r>
            <a:endParaRPr kumimoji="1" lang="ja-JP" altLang="en-US" dirty="0">
              <a:solidFill>
                <a:srgbClr val="FF0000"/>
              </a:solidFill>
            </a:endParaRPr>
          </a:p>
        </p:txBody>
      </p:sp>
      <p:sp>
        <p:nvSpPr>
          <p:cNvPr id="52" name="四角形吹き出し 51"/>
          <p:cNvSpPr/>
          <p:nvPr/>
        </p:nvSpPr>
        <p:spPr>
          <a:xfrm>
            <a:off x="3923929" y="4257551"/>
            <a:ext cx="1152127" cy="432048"/>
          </a:xfrm>
          <a:prstGeom prst="wedgeRectCallout">
            <a:avLst>
              <a:gd name="adj1" fmla="val 67714"/>
              <a:gd name="adj2" fmla="val 1449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応答可能</a:t>
            </a:r>
            <a:endParaRPr kumimoji="1" lang="ja-JP" altLang="en-US" dirty="0"/>
          </a:p>
        </p:txBody>
      </p:sp>
      <p:sp>
        <p:nvSpPr>
          <p:cNvPr id="39" name="テキスト ボックス 38"/>
          <p:cNvSpPr txBox="1"/>
          <p:nvPr/>
        </p:nvSpPr>
        <p:spPr>
          <a:xfrm>
            <a:off x="4074347" y="3439743"/>
            <a:ext cx="1269899" cy="338554"/>
          </a:xfrm>
          <a:prstGeom prst="rect">
            <a:avLst/>
          </a:prstGeom>
          <a:noFill/>
        </p:spPr>
        <p:txBody>
          <a:bodyPr wrap="none" rtlCol="0">
            <a:spAutoFit/>
          </a:bodyPr>
          <a:lstStyle/>
          <a:p>
            <a:r>
              <a:rPr kumimoji="1" lang="ja-JP" altLang="en-US" sz="1600" dirty="0" smtClean="0">
                <a:latin typeface="+mn-lt"/>
              </a:rPr>
              <a:t>入力イベント</a:t>
            </a:r>
            <a:endParaRPr kumimoji="1" lang="ja-JP" altLang="en-US" sz="1600" dirty="0">
              <a:latin typeface="+mn-lt"/>
            </a:endParaRPr>
          </a:p>
        </p:txBody>
      </p:sp>
    </p:spTree>
    <p:extLst>
      <p:ext uri="{BB962C8B-B14F-4D97-AF65-F5344CB8AC3E}">
        <p14:creationId xmlns:p14="http://schemas.microsoft.com/office/powerpoint/2010/main" val="2077170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矢印コネクタ 5"/>
          <p:cNvCxnSpPr/>
          <p:nvPr/>
        </p:nvCxnSpPr>
        <p:spPr>
          <a:xfrm>
            <a:off x="3460888" y="2574196"/>
            <a:ext cx="0" cy="2366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 name="直線矢印コネクタ 6"/>
          <p:cNvCxnSpPr/>
          <p:nvPr/>
        </p:nvCxnSpPr>
        <p:spPr>
          <a:xfrm>
            <a:off x="4036952" y="2574196"/>
            <a:ext cx="0" cy="2366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直線矢印コネクタ 7"/>
          <p:cNvCxnSpPr/>
          <p:nvPr/>
        </p:nvCxnSpPr>
        <p:spPr>
          <a:xfrm>
            <a:off x="4613016" y="2574196"/>
            <a:ext cx="0" cy="2366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直線矢印コネクタ 8"/>
          <p:cNvCxnSpPr/>
          <p:nvPr/>
        </p:nvCxnSpPr>
        <p:spPr>
          <a:xfrm>
            <a:off x="5261088" y="2574196"/>
            <a:ext cx="0" cy="23669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線矢印コネクタ 10"/>
          <p:cNvCxnSpPr/>
          <p:nvPr/>
        </p:nvCxnSpPr>
        <p:spPr>
          <a:xfrm>
            <a:off x="5652120" y="3740807"/>
            <a:ext cx="32403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テキスト ボックス 12"/>
          <p:cNvSpPr txBox="1"/>
          <p:nvPr/>
        </p:nvSpPr>
        <p:spPr>
          <a:xfrm>
            <a:off x="5940152" y="3556141"/>
            <a:ext cx="923651" cy="369332"/>
          </a:xfrm>
          <a:prstGeom prst="rect">
            <a:avLst/>
          </a:prstGeom>
          <a:noFill/>
        </p:spPr>
        <p:txBody>
          <a:bodyPr wrap="none" rtlCol="0">
            <a:spAutoFit/>
          </a:bodyPr>
          <a:lstStyle/>
          <a:p>
            <a:r>
              <a:rPr kumimoji="1" lang="ja-JP" altLang="en-US" dirty="0" smtClean="0"/>
              <a:t>スレッド</a:t>
            </a:r>
            <a:endParaRPr kumimoji="1" lang="ja-JP" altLang="en-US" dirty="0"/>
          </a:p>
        </p:txBody>
      </p:sp>
      <p:sp>
        <p:nvSpPr>
          <p:cNvPr id="17" name="下矢印 16"/>
          <p:cNvSpPr/>
          <p:nvPr/>
        </p:nvSpPr>
        <p:spPr>
          <a:xfrm>
            <a:off x="3316872" y="2646204"/>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20" name="直線コネクタ 19"/>
          <p:cNvCxnSpPr/>
          <p:nvPr/>
        </p:nvCxnSpPr>
        <p:spPr>
          <a:xfrm>
            <a:off x="3467978" y="3000198"/>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33" name="右矢印 32"/>
          <p:cNvSpPr/>
          <p:nvPr/>
        </p:nvSpPr>
        <p:spPr>
          <a:xfrm>
            <a:off x="5652121" y="4230307"/>
            <a:ext cx="324036" cy="27881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5940152" y="4050905"/>
            <a:ext cx="1790875" cy="646331"/>
          </a:xfrm>
          <a:prstGeom prst="rect">
            <a:avLst/>
          </a:prstGeom>
          <a:noFill/>
        </p:spPr>
        <p:txBody>
          <a:bodyPr wrap="none" rtlCol="0">
            <a:spAutoFit/>
          </a:bodyPr>
          <a:lstStyle/>
          <a:p>
            <a:r>
              <a:rPr kumimoji="1" lang="ja-JP" altLang="en-US" dirty="0" smtClean="0"/>
              <a:t>実際に</a:t>
            </a:r>
            <a:r>
              <a:rPr kumimoji="1" lang="en-US" altLang="ja-JP" dirty="0" smtClean="0"/>
              <a:t>CPU</a:t>
            </a:r>
            <a:r>
              <a:rPr kumimoji="1" lang="ja-JP" altLang="en-US" dirty="0" smtClean="0"/>
              <a:t>上で</a:t>
            </a:r>
            <a:endParaRPr kumimoji="1" lang="en-US" altLang="ja-JP" dirty="0" smtClean="0"/>
          </a:p>
          <a:p>
            <a:r>
              <a:rPr kumimoji="1" lang="ja-JP" altLang="en-US" dirty="0" smtClean="0"/>
              <a:t>動いている処理</a:t>
            </a:r>
            <a:endParaRPr kumimoji="1" lang="ja-JP" altLang="en-US" dirty="0"/>
          </a:p>
        </p:txBody>
      </p:sp>
      <p:sp>
        <p:nvSpPr>
          <p:cNvPr id="36" name="四角形吹き出し 35"/>
          <p:cNvSpPr/>
          <p:nvPr/>
        </p:nvSpPr>
        <p:spPr>
          <a:xfrm>
            <a:off x="5750651" y="2647414"/>
            <a:ext cx="1728192" cy="633046"/>
          </a:xfrm>
          <a:prstGeom prst="wedgeRectCallout">
            <a:avLst>
              <a:gd name="adj1" fmla="val -75134"/>
              <a:gd name="adj2" fmla="val 241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一定間隔で</a:t>
            </a:r>
            <a:r>
              <a:rPr kumimoji="1" lang="en-US" altLang="ja-JP" dirty="0" smtClean="0"/>
              <a:t>OS</a:t>
            </a:r>
            <a:r>
              <a:rPr kumimoji="1" lang="ja-JP" altLang="en-US" dirty="0" smtClean="0"/>
              <a:t>が処理を奪う</a:t>
            </a:r>
            <a:endParaRPr kumimoji="1" lang="ja-JP" altLang="en-US" dirty="0"/>
          </a:p>
        </p:txBody>
      </p:sp>
      <p:sp>
        <p:nvSpPr>
          <p:cNvPr id="40" name="下矢印 39"/>
          <p:cNvSpPr/>
          <p:nvPr/>
        </p:nvSpPr>
        <p:spPr>
          <a:xfrm>
            <a:off x="3892936" y="3008905"/>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1" name="直線コネクタ 40"/>
          <p:cNvCxnSpPr/>
          <p:nvPr/>
        </p:nvCxnSpPr>
        <p:spPr>
          <a:xfrm>
            <a:off x="3467978" y="3326638"/>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2" name="下矢印 41"/>
          <p:cNvSpPr/>
          <p:nvPr/>
        </p:nvSpPr>
        <p:spPr>
          <a:xfrm>
            <a:off x="4469000" y="3327291"/>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3" name="直線コネクタ 42"/>
          <p:cNvCxnSpPr/>
          <p:nvPr/>
        </p:nvCxnSpPr>
        <p:spPr>
          <a:xfrm>
            <a:off x="3467978" y="3645024"/>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4" name="直線コネクタ 43"/>
          <p:cNvCxnSpPr/>
          <p:nvPr/>
        </p:nvCxnSpPr>
        <p:spPr>
          <a:xfrm>
            <a:off x="3467978" y="3971464"/>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5" name="下矢印 44"/>
          <p:cNvSpPr/>
          <p:nvPr/>
        </p:nvSpPr>
        <p:spPr>
          <a:xfrm>
            <a:off x="5117072" y="3663041"/>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6" name="下矢印 45"/>
          <p:cNvSpPr/>
          <p:nvPr/>
        </p:nvSpPr>
        <p:spPr>
          <a:xfrm>
            <a:off x="3316872" y="3980774"/>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7" name="直線コネクタ 46"/>
          <p:cNvCxnSpPr/>
          <p:nvPr/>
        </p:nvCxnSpPr>
        <p:spPr>
          <a:xfrm>
            <a:off x="3467978" y="4299080"/>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8" name="下矢印 47"/>
          <p:cNvSpPr/>
          <p:nvPr/>
        </p:nvSpPr>
        <p:spPr>
          <a:xfrm>
            <a:off x="3892936" y="4307787"/>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9" name="直線コネクタ 48"/>
          <p:cNvCxnSpPr/>
          <p:nvPr/>
        </p:nvCxnSpPr>
        <p:spPr>
          <a:xfrm>
            <a:off x="3467978" y="4625520"/>
            <a:ext cx="179311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50" name="下矢印 49"/>
          <p:cNvSpPr/>
          <p:nvPr/>
        </p:nvSpPr>
        <p:spPr>
          <a:xfrm>
            <a:off x="4469000" y="4626173"/>
            <a:ext cx="288032" cy="31773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47658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462175" y="3356992"/>
            <a:ext cx="10801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 name="正方形/長方形 4"/>
          <p:cNvSpPr/>
          <p:nvPr/>
        </p:nvSpPr>
        <p:spPr>
          <a:xfrm>
            <a:off x="6300196" y="3356992"/>
            <a:ext cx="10801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4481861" y="2708920"/>
            <a:ext cx="1026243" cy="646331"/>
          </a:xfrm>
          <a:prstGeom prst="rect">
            <a:avLst/>
          </a:prstGeom>
          <a:noFill/>
        </p:spPr>
        <p:txBody>
          <a:bodyPr wrap="none" rtlCol="0">
            <a:spAutoFit/>
          </a:bodyPr>
          <a:lstStyle/>
          <a:p>
            <a:r>
              <a:rPr kumimoji="1" lang="ja-JP" altLang="en-US" dirty="0" smtClean="0">
                <a:latin typeface="+mn-lt"/>
              </a:rPr>
              <a:t>ローカル</a:t>
            </a:r>
            <a:endParaRPr kumimoji="1" lang="en-US" altLang="ja-JP" dirty="0" smtClean="0">
              <a:latin typeface="+mn-lt"/>
            </a:endParaRPr>
          </a:p>
          <a:p>
            <a:r>
              <a:rPr kumimoji="1" lang="ja-JP" altLang="en-US" dirty="0" smtClean="0">
                <a:latin typeface="+mn-lt"/>
              </a:rPr>
              <a:t>キュー</a:t>
            </a:r>
            <a:r>
              <a:rPr kumimoji="1" lang="en-US" altLang="ja-JP" dirty="0" smtClean="0">
                <a:latin typeface="+mn-lt"/>
              </a:rPr>
              <a:t>1</a:t>
            </a:r>
            <a:endParaRPr kumimoji="1" lang="ja-JP" altLang="en-US" dirty="0">
              <a:latin typeface="+mn-lt"/>
            </a:endParaRPr>
          </a:p>
        </p:txBody>
      </p:sp>
      <p:sp>
        <p:nvSpPr>
          <p:cNvPr id="7" name="テキスト ボックス 6"/>
          <p:cNvSpPr txBox="1"/>
          <p:nvPr/>
        </p:nvSpPr>
        <p:spPr>
          <a:xfrm>
            <a:off x="6300196" y="2708920"/>
            <a:ext cx="1026243" cy="646331"/>
          </a:xfrm>
          <a:prstGeom prst="rect">
            <a:avLst/>
          </a:prstGeom>
          <a:noFill/>
        </p:spPr>
        <p:txBody>
          <a:bodyPr wrap="none" rtlCol="0">
            <a:spAutoFit/>
          </a:bodyPr>
          <a:lstStyle/>
          <a:p>
            <a:r>
              <a:rPr kumimoji="1" lang="ja-JP" altLang="en-US" dirty="0" smtClean="0">
                <a:latin typeface="+mn-lt"/>
              </a:rPr>
              <a:t>ローカル</a:t>
            </a:r>
            <a:endParaRPr kumimoji="1" lang="en-US" altLang="ja-JP" dirty="0" smtClean="0">
              <a:latin typeface="+mn-lt"/>
            </a:endParaRPr>
          </a:p>
          <a:p>
            <a:r>
              <a:rPr kumimoji="1" lang="ja-JP" altLang="en-US" dirty="0" smtClean="0">
                <a:latin typeface="+mn-lt"/>
              </a:rPr>
              <a:t>キュー</a:t>
            </a:r>
            <a:r>
              <a:rPr kumimoji="1" lang="en-US" altLang="ja-JP" dirty="0" smtClean="0">
                <a:latin typeface="+mn-lt"/>
              </a:rPr>
              <a:t>2</a:t>
            </a:r>
            <a:endParaRPr kumimoji="1" lang="ja-JP" altLang="en-US" dirty="0">
              <a:latin typeface="+mn-lt"/>
            </a:endParaRPr>
          </a:p>
        </p:txBody>
      </p:sp>
      <p:sp>
        <p:nvSpPr>
          <p:cNvPr id="9" name="正方形/長方形 8"/>
          <p:cNvSpPr/>
          <p:nvPr/>
        </p:nvSpPr>
        <p:spPr>
          <a:xfrm>
            <a:off x="4606190" y="3465004"/>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10" name="正方形/長方形 9"/>
          <p:cNvSpPr/>
          <p:nvPr/>
        </p:nvSpPr>
        <p:spPr>
          <a:xfrm>
            <a:off x="4606190" y="4437112"/>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12" name="テキスト ボックス 11"/>
          <p:cNvSpPr txBox="1"/>
          <p:nvPr/>
        </p:nvSpPr>
        <p:spPr>
          <a:xfrm rot="5400000">
            <a:off x="4736776" y="4013848"/>
            <a:ext cx="530915" cy="369332"/>
          </a:xfrm>
          <a:prstGeom prst="rect">
            <a:avLst/>
          </a:prstGeom>
          <a:noFill/>
        </p:spPr>
        <p:txBody>
          <a:bodyPr wrap="none" rtlCol="0">
            <a:spAutoFit/>
          </a:bodyPr>
          <a:lstStyle/>
          <a:p>
            <a:r>
              <a:rPr kumimoji="1" lang="ja-JP" altLang="en-US" dirty="0" smtClean="0">
                <a:latin typeface="+mn-lt"/>
              </a:rPr>
              <a:t>・・・</a:t>
            </a:r>
            <a:endParaRPr kumimoji="1" lang="ja-JP" altLang="en-US" dirty="0">
              <a:latin typeface="+mn-lt"/>
            </a:endParaRPr>
          </a:p>
        </p:txBody>
      </p:sp>
      <p:sp>
        <p:nvSpPr>
          <p:cNvPr id="13" name="正方形/長方形 12"/>
          <p:cNvSpPr/>
          <p:nvPr/>
        </p:nvSpPr>
        <p:spPr>
          <a:xfrm>
            <a:off x="6444211" y="3465004"/>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14" name="正方形/長方形 13"/>
          <p:cNvSpPr/>
          <p:nvPr/>
        </p:nvSpPr>
        <p:spPr>
          <a:xfrm>
            <a:off x="6444211" y="4437112"/>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15" name="テキスト ボックス 14"/>
          <p:cNvSpPr txBox="1"/>
          <p:nvPr/>
        </p:nvSpPr>
        <p:spPr>
          <a:xfrm rot="5400000">
            <a:off x="6574797" y="4013848"/>
            <a:ext cx="530915" cy="369332"/>
          </a:xfrm>
          <a:prstGeom prst="rect">
            <a:avLst/>
          </a:prstGeom>
          <a:noFill/>
        </p:spPr>
        <p:txBody>
          <a:bodyPr wrap="none" rtlCol="0">
            <a:spAutoFit/>
          </a:bodyPr>
          <a:lstStyle/>
          <a:p>
            <a:r>
              <a:rPr kumimoji="1" lang="ja-JP" altLang="en-US" dirty="0" smtClean="0">
                <a:latin typeface="+mn-lt"/>
              </a:rPr>
              <a:t>・・・</a:t>
            </a:r>
            <a:endParaRPr kumimoji="1" lang="ja-JP" altLang="en-US" dirty="0">
              <a:latin typeface="+mn-lt"/>
            </a:endParaRPr>
          </a:p>
        </p:txBody>
      </p:sp>
      <p:sp>
        <p:nvSpPr>
          <p:cNvPr id="16" name="正方形/長方形 15"/>
          <p:cNvSpPr/>
          <p:nvPr/>
        </p:nvSpPr>
        <p:spPr>
          <a:xfrm>
            <a:off x="2699793" y="3356992"/>
            <a:ext cx="1080120" cy="17281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2639602" y="2708920"/>
            <a:ext cx="1284326" cy="646331"/>
          </a:xfrm>
          <a:prstGeom prst="rect">
            <a:avLst/>
          </a:prstGeom>
          <a:noFill/>
        </p:spPr>
        <p:txBody>
          <a:bodyPr wrap="none" rtlCol="0">
            <a:spAutoFit/>
          </a:bodyPr>
          <a:lstStyle/>
          <a:p>
            <a:r>
              <a:rPr kumimoji="1" lang="ja-JP" altLang="en-US" dirty="0" smtClean="0">
                <a:latin typeface="+mn-lt"/>
              </a:rPr>
              <a:t>グローバル</a:t>
            </a:r>
            <a:endParaRPr kumimoji="1" lang="en-US" altLang="ja-JP" dirty="0" smtClean="0">
              <a:latin typeface="+mn-lt"/>
            </a:endParaRPr>
          </a:p>
          <a:p>
            <a:r>
              <a:rPr kumimoji="1" lang="ja-JP" altLang="en-US" dirty="0" smtClean="0">
                <a:latin typeface="+mn-lt"/>
              </a:rPr>
              <a:t>キュー</a:t>
            </a:r>
            <a:endParaRPr kumimoji="1" lang="ja-JP" altLang="en-US" dirty="0">
              <a:latin typeface="+mn-lt"/>
            </a:endParaRPr>
          </a:p>
        </p:txBody>
      </p:sp>
      <p:sp>
        <p:nvSpPr>
          <p:cNvPr id="18" name="正方形/長方形 17"/>
          <p:cNvSpPr/>
          <p:nvPr/>
        </p:nvSpPr>
        <p:spPr>
          <a:xfrm>
            <a:off x="2843808" y="3465004"/>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19" name="正方形/長方形 18"/>
          <p:cNvSpPr/>
          <p:nvPr/>
        </p:nvSpPr>
        <p:spPr>
          <a:xfrm>
            <a:off x="2843808" y="4437112"/>
            <a:ext cx="792089" cy="4680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Task</a:t>
            </a:r>
            <a:endParaRPr kumimoji="1" lang="ja-JP" altLang="en-US" dirty="0"/>
          </a:p>
        </p:txBody>
      </p:sp>
      <p:sp>
        <p:nvSpPr>
          <p:cNvPr id="20" name="テキスト ボックス 19"/>
          <p:cNvSpPr txBox="1"/>
          <p:nvPr/>
        </p:nvSpPr>
        <p:spPr>
          <a:xfrm rot="5400000">
            <a:off x="2974394" y="4013848"/>
            <a:ext cx="530915" cy="369332"/>
          </a:xfrm>
          <a:prstGeom prst="rect">
            <a:avLst/>
          </a:prstGeom>
          <a:noFill/>
        </p:spPr>
        <p:txBody>
          <a:bodyPr wrap="none" rtlCol="0">
            <a:spAutoFit/>
          </a:bodyPr>
          <a:lstStyle/>
          <a:p>
            <a:r>
              <a:rPr kumimoji="1" lang="ja-JP" altLang="en-US" dirty="0" smtClean="0">
                <a:latin typeface="+mn-lt"/>
              </a:rPr>
              <a:t>・・・</a:t>
            </a:r>
            <a:endParaRPr kumimoji="1" lang="ja-JP" altLang="en-US" dirty="0">
              <a:latin typeface="+mn-lt"/>
            </a:endParaRPr>
          </a:p>
        </p:txBody>
      </p:sp>
      <p:sp>
        <p:nvSpPr>
          <p:cNvPr id="21" name="円/楕円 20"/>
          <p:cNvSpPr/>
          <p:nvPr/>
        </p:nvSpPr>
        <p:spPr>
          <a:xfrm>
            <a:off x="4139952" y="5373216"/>
            <a:ext cx="1728191" cy="7920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スレッド</a:t>
            </a:r>
            <a:r>
              <a:rPr lang="en-US" altLang="ja-JP" dirty="0" smtClean="0"/>
              <a:t>1</a:t>
            </a:r>
            <a:endParaRPr kumimoji="1" lang="ja-JP" altLang="en-US" dirty="0"/>
          </a:p>
        </p:txBody>
      </p:sp>
      <p:sp>
        <p:nvSpPr>
          <p:cNvPr id="22" name="円/楕円 21"/>
          <p:cNvSpPr/>
          <p:nvPr/>
        </p:nvSpPr>
        <p:spPr>
          <a:xfrm>
            <a:off x="6012160" y="5373216"/>
            <a:ext cx="1656184" cy="7920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スレッド</a:t>
            </a:r>
            <a:r>
              <a:rPr lang="en-US" altLang="ja-JP" dirty="0" smtClean="0"/>
              <a:t>2</a:t>
            </a:r>
            <a:endParaRPr kumimoji="1" lang="ja-JP" altLang="en-US" dirty="0"/>
          </a:p>
        </p:txBody>
      </p:sp>
      <p:cxnSp>
        <p:nvCxnSpPr>
          <p:cNvPr id="24" name="直線矢印コネクタ 23"/>
          <p:cNvCxnSpPr>
            <a:stCxn id="10" idx="2"/>
            <a:endCxn id="21" idx="0"/>
          </p:cNvCxnSpPr>
          <p:nvPr/>
        </p:nvCxnSpPr>
        <p:spPr>
          <a:xfrm>
            <a:off x="5002235" y="4905164"/>
            <a:ext cx="1813" cy="4680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9" name="直線矢印コネクタ 28"/>
          <p:cNvCxnSpPr>
            <a:stCxn id="14" idx="2"/>
            <a:endCxn id="22" idx="0"/>
          </p:cNvCxnSpPr>
          <p:nvPr/>
        </p:nvCxnSpPr>
        <p:spPr>
          <a:xfrm flipH="1">
            <a:off x="6840252" y="4905164"/>
            <a:ext cx="4" cy="46805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275216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3995936" y="2519042"/>
            <a:ext cx="2071702" cy="113760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kumimoji="1" lang="ja-JP" altLang="en-US" sz="1200" dirty="0" smtClean="0"/>
              <a:t>ネイティブ コード</a:t>
            </a:r>
            <a:endParaRPr kumimoji="1" lang="ja-JP" altLang="en-US" sz="1200" dirty="0"/>
          </a:p>
        </p:txBody>
      </p:sp>
      <p:sp>
        <p:nvSpPr>
          <p:cNvPr id="21" name="角丸四角形 20"/>
          <p:cNvSpPr/>
          <p:nvPr/>
        </p:nvSpPr>
        <p:spPr>
          <a:xfrm>
            <a:off x="1285852" y="582121"/>
            <a:ext cx="2071702" cy="1369164"/>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ソースファイル</a:t>
            </a:r>
            <a:endParaRPr kumimoji="1" lang="ja-JP" altLang="en-US" sz="1200" dirty="0"/>
          </a:p>
        </p:txBody>
      </p:sp>
      <p:pic>
        <p:nvPicPr>
          <p:cNvPr id="17412" name="Picture 4" descr="MCj03911700000[1]"/>
          <p:cNvPicPr>
            <a:picLocks noChangeAspect="1" noChangeArrowheads="1"/>
          </p:cNvPicPr>
          <p:nvPr/>
        </p:nvPicPr>
        <p:blipFill>
          <a:blip r:embed="rId2" cstate="print"/>
          <a:srcRect/>
          <a:stretch>
            <a:fillRect/>
          </a:stretch>
        </p:blipFill>
        <p:spPr bwMode="auto">
          <a:xfrm>
            <a:off x="2644766" y="652017"/>
            <a:ext cx="569048" cy="579187"/>
          </a:xfrm>
          <a:prstGeom prst="rect">
            <a:avLst/>
          </a:prstGeom>
          <a:noFill/>
        </p:spPr>
      </p:pic>
      <p:sp>
        <p:nvSpPr>
          <p:cNvPr id="17410" name="Text Box 2"/>
          <p:cNvSpPr txBox="1">
            <a:spLocks noChangeArrowheads="1"/>
          </p:cNvSpPr>
          <p:nvPr/>
        </p:nvSpPr>
        <p:spPr bwMode="auto">
          <a:xfrm>
            <a:off x="1331640" y="858752"/>
            <a:ext cx="1963679" cy="997196"/>
          </a:xfrm>
          <a:prstGeom prst="rect">
            <a:avLst/>
          </a:prstGeom>
          <a:noFill/>
          <a:ln w="9525" algn="ctr">
            <a:noFill/>
            <a:miter lim="800000"/>
            <a:headEnd/>
            <a:tailEnd/>
          </a:ln>
          <a:effectLst/>
        </p:spPr>
        <p:txBody>
          <a:bodyPr wrap="none" lIns="0" tIns="0" rIns="0" bIns="0">
            <a:spAutoFit/>
          </a:bodyPr>
          <a:lstStyle/>
          <a:p>
            <a:pPr>
              <a:lnSpc>
                <a:spcPct val="90000"/>
              </a:lnSpc>
              <a:tabLst>
                <a:tab pos="180975" algn="l"/>
                <a:tab pos="361950" algn="l"/>
                <a:tab pos="542925" algn="l"/>
              </a:tabLst>
            </a:pPr>
            <a:r>
              <a:rPr lang="en-US" altLang="ja-JP" sz="800" dirty="0">
                <a:solidFill>
                  <a:srgbClr val="0000FF"/>
                </a:solidFill>
                <a:latin typeface="Consolas" pitchFamily="49" charset="0"/>
                <a:cs typeface="Consolas" pitchFamily="49" charset="0"/>
              </a:rPr>
              <a:t>using</a:t>
            </a:r>
            <a:r>
              <a:rPr lang="en-US" altLang="ja-JP" sz="800" dirty="0">
                <a:latin typeface="Consolas" pitchFamily="49" charset="0"/>
                <a:cs typeface="Consolas" pitchFamily="49" charset="0"/>
              </a:rPr>
              <a:t> System;</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solidFill>
                  <a:srgbClr val="0000FF"/>
                </a:solidFill>
                <a:latin typeface="Consolas" pitchFamily="49" charset="0"/>
                <a:cs typeface="Consolas" pitchFamily="49" charset="0"/>
              </a:rPr>
              <a:t>class</a:t>
            </a: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Program</a:t>
            </a: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static</a:t>
            </a: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void</a:t>
            </a:r>
            <a:r>
              <a:rPr lang="en-US" altLang="ja-JP" sz="800" dirty="0">
                <a:latin typeface="Consolas" pitchFamily="49" charset="0"/>
                <a:cs typeface="Consolas" pitchFamily="49" charset="0"/>
              </a:rPr>
              <a:t> Main(</a:t>
            </a:r>
            <a:r>
              <a:rPr lang="en-US" altLang="ja-JP" sz="800" dirty="0">
                <a:solidFill>
                  <a:srgbClr val="0000FF"/>
                </a:solidFill>
                <a:latin typeface="Consolas" pitchFamily="49" charset="0"/>
                <a:cs typeface="Consolas" pitchFamily="49" charset="0"/>
              </a:rPr>
              <a:t>string</a:t>
            </a:r>
            <a:r>
              <a:rPr lang="en-US" altLang="ja-JP" sz="800" dirty="0">
                <a:latin typeface="Consolas" pitchFamily="49" charset="0"/>
                <a:cs typeface="Consolas" pitchFamily="49" charset="0"/>
              </a:rPr>
              <a:t>[] args)</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Console</a:t>
            </a:r>
            <a:r>
              <a:rPr lang="en-US" altLang="ja-JP" sz="800" dirty="0">
                <a:latin typeface="Consolas" pitchFamily="49" charset="0"/>
                <a:cs typeface="Consolas" pitchFamily="49" charset="0"/>
              </a:rPr>
              <a:t>.Write(</a:t>
            </a:r>
            <a:r>
              <a:rPr lang="en-US" altLang="ja-JP" sz="800" dirty="0">
                <a:solidFill>
                  <a:srgbClr val="A31515"/>
                </a:solidFill>
                <a:latin typeface="Consolas" pitchFamily="49" charset="0"/>
                <a:cs typeface="Consolas" pitchFamily="49" charset="0"/>
              </a:rPr>
              <a:t>"Hello"</a:t>
            </a: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endParaRPr lang="en-US" altLang="ja-JP" sz="800" dirty="0">
              <a:latin typeface="Consolas" pitchFamily="49" charset="0"/>
              <a:ea typeface="ＭＳ ゴシック" pitchFamily="49" charset="-128"/>
              <a:cs typeface="Consolas" pitchFamily="49" charset="0"/>
            </a:endParaRPr>
          </a:p>
        </p:txBody>
      </p:sp>
      <p:sp>
        <p:nvSpPr>
          <p:cNvPr id="17418" name="Text Box 10"/>
          <p:cNvSpPr txBox="1">
            <a:spLocks noChangeArrowheads="1"/>
          </p:cNvSpPr>
          <p:nvPr/>
        </p:nvSpPr>
        <p:spPr bwMode="auto">
          <a:xfrm>
            <a:off x="3995936" y="2804794"/>
            <a:ext cx="1616075" cy="840230"/>
          </a:xfrm>
          <a:prstGeom prst="rect">
            <a:avLst/>
          </a:prstGeom>
          <a:noFill/>
          <a:ln w="9525" algn="ctr">
            <a:noFill/>
            <a:miter lim="800000"/>
            <a:headEnd/>
            <a:tailEnd/>
          </a:ln>
          <a:effectLst/>
        </p:spPr>
        <p:txBody>
          <a:bodyPr>
            <a:spAutoFit/>
          </a:bodyPr>
          <a:lstStyle/>
          <a:p>
            <a:pPr>
              <a:lnSpc>
                <a:spcPct val="90000"/>
              </a:lnSpc>
              <a:tabLst>
                <a:tab pos="180975" algn="l"/>
                <a:tab pos="361950" algn="l"/>
                <a:tab pos="542925" algn="l"/>
              </a:tabLst>
            </a:pPr>
            <a:r>
              <a:rPr lang="en-US" altLang="ja-JP" sz="900" dirty="0">
                <a:latin typeface="ＭＳ ゴシック" pitchFamily="49" charset="-128"/>
                <a:ea typeface="ＭＳ ゴシック" pitchFamily="49" charset="-128"/>
              </a:rPr>
              <a:t>0111 0100 0110 0101 0111 0011 1110 0100 0010 0111 0101 0111 1000 0110 0101 0000 0000 0101 0111 0110 0101 0110 1100 0110 0011 0110 1111 0110 0111 </a:t>
            </a:r>
            <a:r>
              <a:rPr lang="en-US" altLang="ja-JP" sz="900" dirty="0" smtClean="0">
                <a:latin typeface="ＭＳ ゴシック" pitchFamily="49" charset="-128"/>
                <a:ea typeface="ＭＳ ゴシック" pitchFamily="49" charset="-128"/>
              </a:rPr>
              <a:t>0110</a:t>
            </a:r>
            <a:endParaRPr lang="en-US" altLang="ja-JP" sz="900" dirty="0">
              <a:latin typeface="ＭＳ ゴシック" pitchFamily="49" charset="-128"/>
              <a:ea typeface="ＭＳ ゴシック" pitchFamily="49" charset="-128"/>
            </a:endParaRPr>
          </a:p>
        </p:txBody>
      </p:sp>
      <p:sp>
        <p:nvSpPr>
          <p:cNvPr id="17" name="角丸四角形 16"/>
          <p:cNvSpPr/>
          <p:nvPr/>
        </p:nvSpPr>
        <p:spPr>
          <a:xfrm>
            <a:off x="1285852" y="2492896"/>
            <a:ext cx="2071702" cy="1163747"/>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kumimoji="1" lang="ja-JP" altLang="en-US" sz="1200" dirty="0" smtClean="0"/>
              <a:t>実行ファイル</a:t>
            </a:r>
            <a:endParaRPr kumimoji="1" lang="en-US" altLang="ja-JP" sz="1200" dirty="0" smtClean="0"/>
          </a:p>
          <a:p>
            <a:r>
              <a:rPr kumimoji="1" lang="en-US" altLang="ja-JP" sz="1200" dirty="0" smtClean="0"/>
              <a:t>IL</a:t>
            </a:r>
            <a:r>
              <a:rPr kumimoji="1" lang="ja-JP" altLang="en-US" sz="1200" dirty="0" smtClean="0"/>
              <a:t>（中間言語）</a:t>
            </a:r>
            <a:endParaRPr kumimoji="1" lang="ja-JP" altLang="en-US" sz="1200" dirty="0"/>
          </a:p>
        </p:txBody>
      </p:sp>
      <p:sp>
        <p:nvSpPr>
          <p:cNvPr id="16" name="Text Box 2"/>
          <p:cNvSpPr txBox="1">
            <a:spLocks noChangeArrowheads="1"/>
          </p:cNvSpPr>
          <p:nvPr/>
        </p:nvSpPr>
        <p:spPr bwMode="auto">
          <a:xfrm>
            <a:off x="1331640" y="3134027"/>
            <a:ext cx="1851469" cy="443198"/>
          </a:xfrm>
          <a:prstGeom prst="rect">
            <a:avLst/>
          </a:prstGeom>
          <a:noFill/>
          <a:ln w="9525" algn="ctr">
            <a:noFill/>
            <a:miter lim="800000"/>
            <a:headEnd/>
            <a:tailEnd/>
          </a:ln>
          <a:effectLst/>
        </p:spPr>
        <p:txBody>
          <a:bodyPr wrap="none" lIns="0" tIns="0" rIns="0" bIns="0">
            <a:spAutoFit/>
          </a:bodyPr>
          <a:lstStyle/>
          <a:p>
            <a:pPr>
              <a:lnSpc>
                <a:spcPct val="90000"/>
              </a:lnSpc>
              <a:tabLst>
                <a:tab pos="180975" algn="l"/>
                <a:tab pos="361950" algn="l"/>
                <a:tab pos="542925" algn="l"/>
              </a:tabLst>
            </a:pPr>
            <a:r>
              <a:rPr lang="it-IT" altLang="ja-JP" sz="800" dirty="0">
                <a:latin typeface="Consolas" pitchFamily="49" charset="0"/>
                <a:cs typeface="Consolas" pitchFamily="49" charset="0"/>
              </a:rPr>
              <a:t>IL_0001: ldstr "Hello"</a:t>
            </a:r>
          </a:p>
          <a:p>
            <a:pPr>
              <a:lnSpc>
                <a:spcPct val="90000"/>
              </a:lnSpc>
              <a:tabLst>
                <a:tab pos="180975" algn="l"/>
                <a:tab pos="361950" algn="l"/>
                <a:tab pos="542925" algn="l"/>
              </a:tabLst>
            </a:pPr>
            <a:r>
              <a:rPr lang="it-IT" altLang="ja-JP" sz="800" dirty="0">
                <a:latin typeface="Consolas" pitchFamily="49" charset="0"/>
                <a:cs typeface="Consolas" pitchFamily="49" charset="0"/>
              </a:rPr>
              <a:t>IL_0006: call  Console::WriteLine</a:t>
            </a:r>
          </a:p>
          <a:p>
            <a:pPr>
              <a:lnSpc>
                <a:spcPct val="90000"/>
              </a:lnSpc>
              <a:tabLst>
                <a:tab pos="180975" algn="l"/>
                <a:tab pos="361950" algn="l"/>
                <a:tab pos="542925" algn="l"/>
              </a:tabLst>
            </a:pPr>
            <a:r>
              <a:rPr lang="it-IT" altLang="ja-JP" sz="800" dirty="0">
                <a:latin typeface="Consolas" pitchFamily="49" charset="0"/>
                <a:cs typeface="Consolas" pitchFamily="49" charset="0"/>
              </a:rPr>
              <a:t>IL_000b: nop</a:t>
            </a:r>
          </a:p>
          <a:p>
            <a:pPr>
              <a:lnSpc>
                <a:spcPct val="90000"/>
              </a:lnSpc>
              <a:tabLst>
                <a:tab pos="180975" algn="l"/>
                <a:tab pos="361950" algn="l"/>
                <a:tab pos="542925" algn="l"/>
              </a:tabLst>
            </a:pPr>
            <a:r>
              <a:rPr lang="it-IT" altLang="ja-JP" sz="800" dirty="0">
                <a:latin typeface="Consolas" pitchFamily="49" charset="0"/>
                <a:cs typeface="Consolas" pitchFamily="49" charset="0"/>
              </a:rPr>
              <a:t>IL_000c: ret</a:t>
            </a:r>
          </a:p>
        </p:txBody>
      </p:sp>
      <p:sp>
        <p:nvSpPr>
          <p:cNvPr id="19" name="右矢印 18"/>
          <p:cNvSpPr/>
          <p:nvPr/>
        </p:nvSpPr>
        <p:spPr>
          <a:xfrm rot="5400000">
            <a:off x="1527461" y="2043495"/>
            <a:ext cx="397595"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0" name="Text Box 7"/>
          <p:cNvSpPr txBox="1">
            <a:spLocks noChangeArrowheads="1"/>
          </p:cNvSpPr>
          <p:nvPr/>
        </p:nvSpPr>
        <p:spPr bwMode="auto">
          <a:xfrm>
            <a:off x="2002578" y="2083590"/>
            <a:ext cx="954107" cy="276999"/>
          </a:xfrm>
          <a:prstGeom prst="rect">
            <a:avLst/>
          </a:prstGeom>
          <a:noFill/>
          <a:ln w="9525" algn="ctr">
            <a:noFill/>
            <a:miter lim="800000"/>
            <a:headEnd/>
            <a:tailEnd/>
          </a:ln>
          <a:effectLst/>
        </p:spPr>
        <p:txBody>
          <a:bodyPr wrap="none">
            <a:spAutoFit/>
          </a:bodyPr>
          <a:lstStyle/>
          <a:p>
            <a:r>
              <a:rPr lang="ja-JP" altLang="en-US" sz="1200" dirty="0">
                <a:latin typeface="+mn-ea"/>
                <a:ea typeface="+mn-ea"/>
              </a:rPr>
              <a:t>コンパイル</a:t>
            </a:r>
          </a:p>
        </p:txBody>
      </p:sp>
      <p:sp>
        <p:nvSpPr>
          <p:cNvPr id="17415" name="Text Box 7"/>
          <p:cNvSpPr txBox="1">
            <a:spLocks noChangeArrowheads="1"/>
          </p:cNvSpPr>
          <p:nvPr/>
        </p:nvSpPr>
        <p:spPr bwMode="auto">
          <a:xfrm>
            <a:off x="3428992" y="2714050"/>
            <a:ext cx="413896" cy="276999"/>
          </a:xfrm>
          <a:prstGeom prst="rect">
            <a:avLst/>
          </a:prstGeom>
          <a:noFill/>
          <a:ln w="9525" algn="ctr">
            <a:noFill/>
            <a:miter lim="800000"/>
            <a:headEnd/>
            <a:tailEnd/>
          </a:ln>
          <a:effectLst/>
        </p:spPr>
        <p:txBody>
          <a:bodyPr wrap="none">
            <a:spAutoFit/>
          </a:bodyPr>
          <a:lstStyle/>
          <a:p>
            <a:r>
              <a:rPr lang="en-US" altLang="ja-JP" sz="1200" dirty="0" smtClean="0">
                <a:latin typeface="+mn-ea"/>
                <a:ea typeface="+mn-ea"/>
              </a:rPr>
              <a:t>JIT</a:t>
            </a:r>
            <a:endParaRPr lang="ja-JP" altLang="en-US" sz="1200" dirty="0">
              <a:latin typeface="+mn-ea"/>
              <a:ea typeface="+mn-ea"/>
            </a:endParaRPr>
          </a:p>
        </p:txBody>
      </p:sp>
      <p:grpSp>
        <p:nvGrpSpPr>
          <p:cNvPr id="17427" name="Group 19"/>
          <p:cNvGrpSpPr>
            <a:grpSpLocks/>
          </p:cNvGrpSpPr>
          <p:nvPr/>
        </p:nvGrpSpPr>
        <p:grpSpPr bwMode="auto">
          <a:xfrm>
            <a:off x="2725210" y="2568580"/>
            <a:ext cx="481031" cy="384294"/>
            <a:chOff x="3787" y="2614"/>
            <a:chExt cx="454" cy="363"/>
          </a:xfrm>
        </p:grpSpPr>
        <p:sp>
          <p:nvSpPr>
            <p:cNvPr id="17419" name="Rectangle 11"/>
            <p:cNvSpPr>
              <a:spLocks noChangeArrowheads="1"/>
            </p:cNvSpPr>
            <p:nvPr/>
          </p:nvSpPr>
          <p:spPr bwMode="auto">
            <a:xfrm>
              <a:off x="3787" y="2614"/>
              <a:ext cx="454" cy="363"/>
            </a:xfrm>
            <a:prstGeom prst="rect">
              <a:avLst/>
            </a:prstGeom>
            <a:solidFill>
              <a:srgbClr val="C0C0C0"/>
            </a:solidFill>
            <a:ln w="12700" algn="ctr">
              <a:solidFill>
                <a:schemeClr val="tx1"/>
              </a:solidFill>
              <a:miter lim="800000"/>
              <a:headEnd/>
              <a:tailEnd/>
            </a:ln>
            <a:effectLst/>
          </p:spPr>
          <p:txBody>
            <a:bodyPr wrap="none" anchor="ctr"/>
            <a:lstStyle/>
            <a:p>
              <a:endParaRPr lang="ja-JP" altLang="en-US" dirty="0"/>
            </a:p>
          </p:txBody>
        </p:sp>
        <p:sp>
          <p:nvSpPr>
            <p:cNvPr id="17421" name="Rectangle 13"/>
            <p:cNvSpPr>
              <a:spLocks noChangeArrowheads="1"/>
            </p:cNvSpPr>
            <p:nvPr/>
          </p:nvSpPr>
          <p:spPr bwMode="auto">
            <a:xfrm>
              <a:off x="3815" y="2692"/>
              <a:ext cx="397" cy="261"/>
            </a:xfrm>
            <a:prstGeom prst="rect">
              <a:avLst/>
            </a:prstGeom>
            <a:solidFill>
              <a:srgbClr val="FFFFFF"/>
            </a:solidFill>
            <a:ln w="12700" algn="ctr">
              <a:solidFill>
                <a:schemeClr val="tx1"/>
              </a:solidFill>
              <a:miter lim="800000"/>
              <a:headEnd/>
              <a:tailEnd/>
            </a:ln>
            <a:effectLst/>
          </p:spPr>
          <p:txBody>
            <a:bodyPr wrap="none" anchor="ctr"/>
            <a:lstStyle/>
            <a:p>
              <a:endParaRPr lang="ja-JP" altLang="en-US" dirty="0"/>
            </a:p>
          </p:txBody>
        </p:sp>
        <p:sp>
          <p:nvSpPr>
            <p:cNvPr id="17422" name="Rectangle 14"/>
            <p:cNvSpPr>
              <a:spLocks noChangeArrowheads="1"/>
            </p:cNvSpPr>
            <p:nvPr/>
          </p:nvSpPr>
          <p:spPr bwMode="auto">
            <a:xfrm>
              <a:off x="3815" y="2632"/>
              <a:ext cx="397" cy="46"/>
            </a:xfrm>
            <a:prstGeom prst="rect">
              <a:avLst/>
            </a:prstGeom>
            <a:solidFill>
              <a:srgbClr val="0000C0"/>
            </a:solidFill>
            <a:ln w="12700" algn="ctr">
              <a:solidFill>
                <a:schemeClr val="tx1"/>
              </a:solidFill>
              <a:miter lim="800000"/>
              <a:headEnd/>
              <a:tailEnd/>
            </a:ln>
            <a:effectLst/>
          </p:spPr>
          <p:txBody>
            <a:bodyPr wrap="none" anchor="ctr"/>
            <a:lstStyle/>
            <a:p>
              <a:endParaRPr lang="ja-JP" altLang="en-US" dirty="0"/>
            </a:p>
          </p:txBody>
        </p:sp>
        <p:grpSp>
          <p:nvGrpSpPr>
            <p:cNvPr id="17425" name="Group 17"/>
            <p:cNvGrpSpPr>
              <a:grpSpLocks/>
            </p:cNvGrpSpPr>
            <p:nvPr/>
          </p:nvGrpSpPr>
          <p:grpSpPr bwMode="auto">
            <a:xfrm>
              <a:off x="4081" y="2641"/>
              <a:ext cx="118" cy="23"/>
              <a:chOff x="1474" y="3430"/>
              <a:chExt cx="118" cy="23"/>
            </a:xfrm>
          </p:grpSpPr>
          <p:sp>
            <p:nvSpPr>
              <p:cNvPr id="17423" name="Rectangle 15"/>
              <p:cNvSpPr>
                <a:spLocks noChangeArrowheads="1"/>
              </p:cNvSpPr>
              <p:nvPr/>
            </p:nvSpPr>
            <p:spPr bwMode="auto">
              <a:xfrm>
                <a:off x="1474"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sp>
            <p:nvSpPr>
              <p:cNvPr id="17424" name="Rectangle 16"/>
              <p:cNvSpPr>
                <a:spLocks noChangeArrowheads="1"/>
              </p:cNvSpPr>
              <p:nvPr/>
            </p:nvSpPr>
            <p:spPr bwMode="auto">
              <a:xfrm>
                <a:off x="1547"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grpSp>
      </p:grpSp>
      <p:sp>
        <p:nvSpPr>
          <p:cNvPr id="25" name="右矢印 24"/>
          <p:cNvSpPr/>
          <p:nvPr/>
        </p:nvSpPr>
        <p:spPr>
          <a:xfrm>
            <a:off x="3428992" y="2999802"/>
            <a:ext cx="494936"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pic>
        <p:nvPicPr>
          <p:cNvPr id="22" name="Picture 4" descr="C:\Users\iwanaga\AppData\Local\Microsoft\Windows\Temporary Internet Files\Content.IE5\LE1J20T0\MC90031117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0434" y="2632776"/>
            <a:ext cx="577204" cy="52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6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D:\Users\Iwanaga\AppData\Local\Microsoft\Windows\Temporary Internet Files\Content.IE5\MAMQ6OTO\MCj03972440000[1].wmf"/>
          <p:cNvPicPr>
            <a:picLocks noChangeAspect="1" noChangeArrowheads="1"/>
          </p:cNvPicPr>
          <p:nvPr/>
        </p:nvPicPr>
        <p:blipFill>
          <a:blip r:embed="rId2" cstate="print"/>
          <a:srcRect/>
          <a:stretch>
            <a:fillRect/>
          </a:stretch>
        </p:blipFill>
        <p:spPr bwMode="auto">
          <a:xfrm>
            <a:off x="4714876" y="1357298"/>
            <a:ext cx="1285884" cy="1001431"/>
          </a:xfrm>
          <a:prstGeom prst="rect">
            <a:avLst/>
          </a:prstGeom>
          <a:noFill/>
        </p:spPr>
      </p:pic>
      <p:pic>
        <p:nvPicPr>
          <p:cNvPr id="53260" name="Picture 12" descr="D:\Users\Iwanaga\AppData\Local\Microsoft\Windows\Temporary Internet Files\Content.IE5\MAMQ6OTO\MCj03965780000[1].wmf"/>
          <p:cNvPicPr>
            <a:picLocks noChangeAspect="1" noChangeArrowheads="1"/>
          </p:cNvPicPr>
          <p:nvPr/>
        </p:nvPicPr>
        <p:blipFill>
          <a:blip r:embed="rId3" cstate="print"/>
          <a:srcRect/>
          <a:stretch>
            <a:fillRect/>
          </a:stretch>
        </p:blipFill>
        <p:spPr bwMode="auto">
          <a:xfrm>
            <a:off x="3500430" y="1428736"/>
            <a:ext cx="857256" cy="762584"/>
          </a:xfrm>
          <a:prstGeom prst="rect">
            <a:avLst/>
          </a:prstGeom>
          <a:noFill/>
        </p:spPr>
      </p:pic>
      <p:pic>
        <p:nvPicPr>
          <p:cNvPr id="53277" name="Picture 29" descr="D:\Users\Iwanaga\AppData\Local\Microsoft\Windows\Temporary Internet Files\Content.IE5\I87M59YI\MCj03965840000[1].wmf"/>
          <p:cNvPicPr>
            <a:picLocks noChangeAspect="1" noChangeArrowheads="1"/>
          </p:cNvPicPr>
          <p:nvPr/>
        </p:nvPicPr>
        <p:blipFill>
          <a:blip r:embed="rId4" cstate="print"/>
          <a:srcRect/>
          <a:stretch>
            <a:fillRect/>
          </a:stretch>
        </p:blipFill>
        <p:spPr bwMode="auto">
          <a:xfrm>
            <a:off x="4071934" y="4286256"/>
            <a:ext cx="857256" cy="806156"/>
          </a:xfrm>
          <a:prstGeom prst="rect">
            <a:avLst/>
          </a:prstGeom>
          <a:noFill/>
        </p:spPr>
      </p:pic>
      <p:sp>
        <p:nvSpPr>
          <p:cNvPr id="33" name="正方形/長方形 32"/>
          <p:cNvSpPr/>
          <p:nvPr/>
        </p:nvSpPr>
        <p:spPr>
          <a:xfrm>
            <a:off x="2000232" y="2500306"/>
            <a:ext cx="499688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n = </a:t>
            </a:r>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.Parse(</a:t>
            </a:r>
            <a:r>
              <a:rPr lang="en-US" altLang="ja-JP" kern="0" dirty="0" smtClean="0">
                <a:solidFill>
                  <a:srgbClr val="2B91AF"/>
                </a:solidFill>
                <a:latin typeface="Consolas"/>
                <a:ea typeface="ＭＳ 明朝"/>
              </a:rPr>
              <a:t>Console</a:t>
            </a:r>
            <a:r>
              <a:rPr lang="en-US" altLang="ja-JP" dirty="0" smtClean="0">
                <a:latin typeface="Consolas" pitchFamily="49" charset="0"/>
                <a:cs typeface="Consolas" pitchFamily="49" charset="0"/>
              </a:rPr>
              <a:t>.ReadLine());</a:t>
            </a:r>
            <a:endParaRPr lang="ja-JP" altLang="en-US" dirty="0">
              <a:latin typeface="Consolas" pitchFamily="49" charset="0"/>
              <a:cs typeface="Consolas" pitchFamily="49" charset="0"/>
            </a:endParaRPr>
          </a:p>
        </p:txBody>
      </p:sp>
      <p:sp>
        <p:nvSpPr>
          <p:cNvPr id="35" name="テキスト ボックス 34"/>
          <p:cNvSpPr txBox="1"/>
          <p:nvPr/>
        </p:nvSpPr>
        <p:spPr>
          <a:xfrm>
            <a:off x="3643306" y="2143116"/>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37" name="下矢印 36"/>
          <p:cNvSpPr/>
          <p:nvPr/>
        </p:nvSpPr>
        <p:spPr>
          <a:xfrm>
            <a:off x="4357686" y="2143116"/>
            <a:ext cx="285752"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下矢印 37"/>
          <p:cNvSpPr/>
          <p:nvPr/>
        </p:nvSpPr>
        <p:spPr>
          <a:xfrm>
            <a:off x="4357686" y="3000372"/>
            <a:ext cx="285752"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9" name="正方形/長方形 38"/>
          <p:cNvSpPr/>
          <p:nvPr/>
        </p:nvSpPr>
        <p:spPr>
          <a:xfrm>
            <a:off x="2974875" y="3500438"/>
            <a:ext cx="284404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kern="0" dirty="0" smtClean="0">
                <a:solidFill>
                  <a:srgbClr val="2B91AF"/>
                </a:solidFill>
                <a:latin typeface="Consolas"/>
                <a:ea typeface="ＭＳ 明朝"/>
              </a:rPr>
              <a:t>Console</a:t>
            </a:r>
            <a:r>
              <a:rPr lang="en-US" altLang="ja-JP" kern="0" dirty="0" smtClean="0">
                <a:latin typeface="Consolas"/>
                <a:ea typeface="ＭＳ 明朝"/>
              </a:rPr>
              <a:t>.WriteLine(n);</a:t>
            </a:r>
            <a:endParaRPr lang="ja-JP" altLang="en-US" dirty="0"/>
          </a:p>
        </p:txBody>
      </p:sp>
      <p:sp>
        <p:nvSpPr>
          <p:cNvPr id="40" name="テキスト ボックス 39"/>
          <p:cNvSpPr txBox="1"/>
          <p:nvPr/>
        </p:nvSpPr>
        <p:spPr>
          <a:xfrm>
            <a:off x="3643306" y="3929066"/>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41" name="下矢印 40"/>
          <p:cNvSpPr/>
          <p:nvPr/>
        </p:nvSpPr>
        <p:spPr>
          <a:xfrm>
            <a:off x="4357686" y="3941208"/>
            <a:ext cx="285752"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42" name="テキスト ボックス 41"/>
          <p:cNvSpPr txBox="1"/>
          <p:nvPr/>
        </p:nvSpPr>
        <p:spPr>
          <a:xfrm>
            <a:off x="3018858" y="3000372"/>
            <a:ext cx="1338828" cy="369332"/>
          </a:xfrm>
          <a:prstGeom prst="rect">
            <a:avLst/>
          </a:prstGeom>
          <a:noFill/>
        </p:spPr>
        <p:txBody>
          <a:bodyPr wrap="none" rtlCol="0">
            <a:spAutoFit/>
          </a:bodyPr>
          <a:lstStyle/>
          <a:p>
            <a:r>
              <a:rPr kumimoji="1" lang="ja-JP" altLang="en-US" dirty="0" smtClean="0"/>
              <a:t>何かの処理</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3"/>
          <p:cNvSpPr>
            <a:spLocks noChangeArrowheads="1"/>
          </p:cNvSpPr>
          <p:nvPr/>
        </p:nvSpPr>
        <p:spPr bwMode="auto">
          <a:xfrm>
            <a:off x="1785918" y="1428736"/>
            <a:ext cx="858774" cy="285752"/>
          </a:xfrm>
          <a:prstGeom prst="roundRect">
            <a:avLst>
              <a:gd name="adj" fmla="val 50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開始</a:t>
            </a:r>
          </a:p>
        </p:txBody>
      </p:sp>
      <p:sp>
        <p:nvSpPr>
          <p:cNvPr id="15364" name="AutoShape 4"/>
          <p:cNvSpPr>
            <a:spLocks noChangeArrowheads="1"/>
          </p:cNvSpPr>
          <p:nvPr/>
        </p:nvSpPr>
        <p:spPr bwMode="auto">
          <a:xfrm>
            <a:off x="1428728" y="1857365"/>
            <a:ext cx="1571636" cy="285752"/>
          </a:xfrm>
          <a:prstGeom prst="flowChartInputOutpu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学籍番号を入力</a:t>
            </a:r>
          </a:p>
        </p:txBody>
      </p:sp>
      <p:sp>
        <p:nvSpPr>
          <p:cNvPr id="15365" name="AutoShape 5"/>
          <p:cNvSpPr>
            <a:spLocks noChangeArrowheads="1"/>
          </p:cNvSpPr>
          <p:nvPr/>
        </p:nvSpPr>
        <p:spPr bwMode="auto">
          <a:xfrm>
            <a:off x="1428728" y="2357430"/>
            <a:ext cx="1571636" cy="285752"/>
          </a:xfrm>
          <a:prstGeom prst="flowChartInputOutpu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名前を入力</a:t>
            </a:r>
          </a:p>
        </p:txBody>
      </p:sp>
      <p:sp>
        <p:nvSpPr>
          <p:cNvPr id="15366" name="AutoShape 6"/>
          <p:cNvSpPr>
            <a:spLocks noChangeArrowheads="1"/>
          </p:cNvSpPr>
          <p:nvPr/>
        </p:nvSpPr>
        <p:spPr bwMode="auto">
          <a:xfrm>
            <a:off x="1428728" y="2857496"/>
            <a:ext cx="1571636" cy="285752"/>
          </a:xfrm>
          <a:prstGeom prst="flowChartInputOutpu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住所を入力</a:t>
            </a:r>
          </a:p>
        </p:txBody>
      </p:sp>
      <p:sp>
        <p:nvSpPr>
          <p:cNvPr id="15367" name="AutoShape 7"/>
          <p:cNvSpPr>
            <a:spLocks noChangeArrowheads="1"/>
          </p:cNvSpPr>
          <p:nvPr/>
        </p:nvSpPr>
        <p:spPr bwMode="auto">
          <a:xfrm>
            <a:off x="1428728" y="3860801"/>
            <a:ext cx="1571636" cy="425455"/>
          </a:xfrm>
          <a:prstGeom prst="flowChartDecision">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まだ入力する？</a:t>
            </a:r>
          </a:p>
        </p:txBody>
      </p:sp>
      <p:sp>
        <p:nvSpPr>
          <p:cNvPr id="15368" name="AutoShape 8"/>
          <p:cNvSpPr>
            <a:spLocks noChangeArrowheads="1"/>
          </p:cNvSpPr>
          <p:nvPr/>
        </p:nvSpPr>
        <p:spPr bwMode="auto">
          <a:xfrm>
            <a:off x="1428728" y="3357562"/>
            <a:ext cx="1571636" cy="358776"/>
          </a:xfrm>
          <a:prstGeom prst="flowChartProcess">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学生情報を名簿に追加</a:t>
            </a:r>
          </a:p>
        </p:txBody>
      </p:sp>
      <p:cxnSp>
        <p:nvCxnSpPr>
          <p:cNvPr id="15369" name="AutoShape 9"/>
          <p:cNvCxnSpPr>
            <a:cxnSpLocks noChangeShapeType="1"/>
            <a:stCxn id="15363" idx="2"/>
            <a:endCxn id="15364" idx="1"/>
          </p:cNvCxnSpPr>
          <p:nvPr/>
        </p:nvCxnSpPr>
        <p:spPr bwMode="auto">
          <a:xfrm rot="5400000">
            <a:off x="2143488" y="1785547"/>
            <a:ext cx="142877" cy="759"/>
          </a:xfrm>
          <a:prstGeom prst="straightConnector1">
            <a:avLst/>
          </a:prstGeom>
          <a:noFill/>
          <a:ln w="9525">
            <a:solidFill>
              <a:schemeClr val="tx1"/>
            </a:solidFill>
            <a:round/>
            <a:headEnd/>
            <a:tailEnd type="triangle" w="med" len="med"/>
          </a:ln>
          <a:effectLst/>
        </p:spPr>
      </p:cxnSp>
      <p:cxnSp>
        <p:nvCxnSpPr>
          <p:cNvPr id="15370" name="AutoShape 10"/>
          <p:cNvCxnSpPr>
            <a:cxnSpLocks noChangeShapeType="1"/>
            <a:stCxn id="15364" idx="4"/>
            <a:endCxn id="15365" idx="1"/>
          </p:cNvCxnSpPr>
          <p:nvPr/>
        </p:nvCxnSpPr>
        <p:spPr bwMode="auto">
          <a:xfrm rot="5400000">
            <a:off x="2107390" y="2250273"/>
            <a:ext cx="214313" cy="1588"/>
          </a:xfrm>
          <a:prstGeom prst="straightConnector1">
            <a:avLst/>
          </a:prstGeom>
          <a:noFill/>
          <a:ln w="9525">
            <a:solidFill>
              <a:schemeClr val="tx1"/>
            </a:solidFill>
            <a:round/>
            <a:headEnd/>
            <a:tailEnd type="triangle" w="med" len="med"/>
          </a:ln>
          <a:effectLst/>
        </p:spPr>
      </p:cxnSp>
      <p:cxnSp>
        <p:nvCxnSpPr>
          <p:cNvPr id="15371" name="AutoShape 11"/>
          <p:cNvCxnSpPr>
            <a:cxnSpLocks noChangeShapeType="1"/>
            <a:stCxn id="15365" idx="4"/>
            <a:endCxn id="15366" idx="1"/>
          </p:cNvCxnSpPr>
          <p:nvPr/>
        </p:nvCxnSpPr>
        <p:spPr bwMode="auto">
          <a:xfrm rot="5400000">
            <a:off x="2107389" y="2750339"/>
            <a:ext cx="214314" cy="1588"/>
          </a:xfrm>
          <a:prstGeom prst="straightConnector1">
            <a:avLst/>
          </a:prstGeom>
          <a:noFill/>
          <a:ln w="9525">
            <a:solidFill>
              <a:schemeClr val="tx1"/>
            </a:solidFill>
            <a:round/>
            <a:headEnd/>
            <a:tailEnd type="triangle" w="med" len="med"/>
          </a:ln>
          <a:effectLst/>
        </p:spPr>
      </p:cxnSp>
      <p:cxnSp>
        <p:nvCxnSpPr>
          <p:cNvPr id="15372" name="AutoShape 12"/>
          <p:cNvCxnSpPr>
            <a:cxnSpLocks noChangeShapeType="1"/>
            <a:stCxn id="15366" idx="4"/>
            <a:endCxn id="15368" idx="0"/>
          </p:cNvCxnSpPr>
          <p:nvPr/>
        </p:nvCxnSpPr>
        <p:spPr bwMode="auto">
          <a:xfrm rot="5400000">
            <a:off x="2107389" y="3250405"/>
            <a:ext cx="214314" cy="1588"/>
          </a:xfrm>
          <a:prstGeom prst="straightConnector1">
            <a:avLst/>
          </a:prstGeom>
          <a:noFill/>
          <a:ln w="9525">
            <a:solidFill>
              <a:schemeClr val="tx1"/>
            </a:solidFill>
            <a:round/>
            <a:headEnd/>
            <a:tailEnd type="triangle" w="med" len="med"/>
          </a:ln>
          <a:effectLst/>
        </p:spPr>
      </p:cxnSp>
      <p:cxnSp>
        <p:nvCxnSpPr>
          <p:cNvPr id="15373" name="AutoShape 13"/>
          <p:cNvCxnSpPr>
            <a:cxnSpLocks noChangeShapeType="1"/>
            <a:stCxn id="15368" idx="2"/>
            <a:endCxn id="15367" idx="0"/>
          </p:cNvCxnSpPr>
          <p:nvPr/>
        </p:nvCxnSpPr>
        <p:spPr bwMode="auto">
          <a:xfrm rot="5400000">
            <a:off x="2142315" y="3788569"/>
            <a:ext cx="144463" cy="1588"/>
          </a:xfrm>
          <a:prstGeom prst="straightConnector1">
            <a:avLst/>
          </a:prstGeom>
          <a:noFill/>
          <a:ln w="9525">
            <a:solidFill>
              <a:schemeClr val="tx1"/>
            </a:solidFill>
            <a:round/>
            <a:headEnd/>
            <a:tailEnd type="triangle" w="med" len="med"/>
          </a:ln>
          <a:effectLst/>
        </p:spPr>
      </p:cxnSp>
      <p:cxnSp>
        <p:nvCxnSpPr>
          <p:cNvPr id="15374" name="AutoShape 14"/>
          <p:cNvCxnSpPr>
            <a:cxnSpLocks noChangeShapeType="1"/>
            <a:stCxn id="15367" idx="3"/>
            <a:endCxn id="15364" idx="5"/>
          </p:cNvCxnSpPr>
          <p:nvPr/>
        </p:nvCxnSpPr>
        <p:spPr bwMode="auto">
          <a:xfrm flipH="1" flipV="1">
            <a:off x="2843200" y="2000241"/>
            <a:ext cx="157164" cy="2073288"/>
          </a:xfrm>
          <a:prstGeom prst="bentConnector3">
            <a:avLst>
              <a:gd name="adj1" fmla="val -103029"/>
            </a:avLst>
          </a:prstGeom>
          <a:noFill/>
          <a:ln w="9525">
            <a:solidFill>
              <a:schemeClr val="tx1"/>
            </a:solidFill>
            <a:miter lim="800000"/>
            <a:headEnd/>
            <a:tailEnd type="triangle" w="med" len="med"/>
          </a:ln>
          <a:effectLst/>
        </p:spPr>
      </p:cxnSp>
      <p:sp>
        <p:nvSpPr>
          <p:cNvPr id="15375" name="AutoShape 15"/>
          <p:cNvSpPr>
            <a:spLocks noChangeArrowheads="1"/>
          </p:cNvSpPr>
          <p:nvPr/>
        </p:nvSpPr>
        <p:spPr bwMode="auto">
          <a:xfrm>
            <a:off x="1785918" y="4429132"/>
            <a:ext cx="857257" cy="285752"/>
          </a:xfrm>
          <a:prstGeom prst="roundRect">
            <a:avLst>
              <a:gd name="adj" fmla="val 50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dirty="0"/>
              <a:t>終了</a:t>
            </a:r>
          </a:p>
        </p:txBody>
      </p:sp>
      <p:cxnSp>
        <p:nvCxnSpPr>
          <p:cNvPr id="15376" name="AutoShape 16"/>
          <p:cNvCxnSpPr>
            <a:cxnSpLocks noChangeShapeType="1"/>
            <a:stCxn id="15367" idx="2"/>
            <a:endCxn id="15375" idx="0"/>
          </p:cNvCxnSpPr>
          <p:nvPr/>
        </p:nvCxnSpPr>
        <p:spPr bwMode="auto">
          <a:xfrm rot="16200000" flipH="1">
            <a:off x="2143108" y="4357693"/>
            <a:ext cx="142876" cy="1"/>
          </a:xfrm>
          <a:prstGeom prst="straightConnector1">
            <a:avLst/>
          </a:prstGeom>
          <a:noFill/>
          <a:ln w="12700">
            <a:solidFill>
              <a:schemeClr val="tx1"/>
            </a:solidFill>
            <a:round/>
            <a:headEnd/>
            <a:tailEnd type="triangle" w="med" len="med"/>
          </a:ln>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4214810" y="2071678"/>
            <a:ext cx="2357454" cy="264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p:cNvSpPr/>
          <p:nvPr/>
        </p:nvSpPr>
        <p:spPr>
          <a:xfrm>
            <a:off x="1643042" y="2071678"/>
            <a:ext cx="2357454" cy="264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テキスト ボックス 1"/>
          <p:cNvSpPr txBox="1"/>
          <p:nvPr/>
        </p:nvSpPr>
        <p:spPr>
          <a:xfrm>
            <a:off x="1643042" y="3571876"/>
            <a:ext cx="312906" cy="369332"/>
          </a:xfrm>
          <a:prstGeom prst="rect">
            <a:avLst/>
          </a:prstGeom>
          <a:noFill/>
        </p:spPr>
        <p:txBody>
          <a:bodyPr wrap="none" rtlCol="0">
            <a:spAutoFit/>
          </a:bodyPr>
          <a:lstStyle/>
          <a:p>
            <a:r>
              <a:rPr kumimoji="1" lang="en-US" altLang="ja-JP" dirty="0" smtClean="0">
                <a:latin typeface="Consolas" pitchFamily="49" charset="0"/>
                <a:cs typeface="Consolas" pitchFamily="49" charset="0"/>
              </a:rPr>
              <a:t>a</a:t>
            </a:r>
            <a:endParaRPr kumimoji="1" lang="ja-JP" altLang="en-US" dirty="0">
              <a:latin typeface="Consolas" pitchFamily="49" charset="0"/>
              <a:cs typeface="Consolas" pitchFamily="49" charset="0"/>
            </a:endParaRPr>
          </a:p>
        </p:txBody>
      </p:sp>
      <p:sp>
        <p:nvSpPr>
          <p:cNvPr id="3" name="正方形/長方形 2"/>
          <p:cNvSpPr/>
          <p:nvPr/>
        </p:nvSpPr>
        <p:spPr>
          <a:xfrm>
            <a:off x="1928794" y="357187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1</a:t>
            </a:r>
            <a:endParaRPr kumimoji="1" lang="ja-JP" altLang="en-US" dirty="0">
              <a:latin typeface="Consolas" pitchFamily="49" charset="0"/>
              <a:cs typeface="Consolas" pitchFamily="49" charset="0"/>
            </a:endParaRPr>
          </a:p>
        </p:txBody>
      </p:sp>
      <p:sp>
        <p:nvSpPr>
          <p:cNvPr id="4" name="テキスト ボックス 3"/>
          <p:cNvSpPr txBox="1"/>
          <p:nvPr/>
        </p:nvSpPr>
        <p:spPr>
          <a:xfrm>
            <a:off x="1928794" y="4143380"/>
            <a:ext cx="311304" cy="369332"/>
          </a:xfrm>
          <a:prstGeom prst="rect">
            <a:avLst/>
          </a:prstGeom>
          <a:noFill/>
        </p:spPr>
        <p:txBody>
          <a:bodyPr wrap="none" rtlCol="0">
            <a:spAutoFit/>
          </a:bodyPr>
          <a:lstStyle/>
          <a:p>
            <a:r>
              <a:rPr lang="en-US" altLang="ja-JP" dirty="0" smtClean="0">
                <a:latin typeface="Consolas" pitchFamily="49" charset="0"/>
                <a:cs typeface="Consolas" pitchFamily="49" charset="0"/>
              </a:rPr>
              <a:t>b</a:t>
            </a:r>
            <a:endParaRPr kumimoji="1" lang="ja-JP" altLang="en-US" dirty="0">
              <a:latin typeface="Consolas" pitchFamily="49" charset="0"/>
              <a:cs typeface="Consolas" pitchFamily="49" charset="0"/>
            </a:endParaRPr>
          </a:p>
        </p:txBody>
      </p:sp>
      <p:sp>
        <p:nvSpPr>
          <p:cNvPr id="5" name="正方形/長方形 4"/>
          <p:cNvSpPr/>
          <p:nvPr/>
        </p:nvSpPr>
        <p:spPr>
          <a:xfrm>
            <a:off x="2214546" y="4143380"/>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3</a:t>
            </a:r>
            <a:endParaRPr kumimoji="1" lang="ja-JP" altLang="en-US" dirty="0">
              <a:latin typeface="Consolas" pitchFamily="49" charset="0"/>
              <a:cs typeface="Consolas" pitchFamily="49" charset="0"/>
            </a:endParaRPr>
          </a:p>
        </p:txBody>
      </p:sp>
      <p:sp>
        <p:nvSpPr>
          <p:cNvPr id="6" name="テキスト ボックス 5"/>
          <p:cNvSpPr txBox="1"/>
          <p:nvPr/>
        </p:nvSpPr>
        <p:spPr>
          <a:xfrm>
            <a:off x="2643174" y="3571876"/>
            <a:ext cx="311304" cy="369332"/>
          </a:xfrm>
          <a:prstGeom prst="rect">
            <a:avLst/>
          </a:prstGeom>
          <a:noFill/>
        </p:spPr>
        <p:txBody>
          <a:bodyPr wrap="none" rtlCol="0">
            <a:spAutoFit/>
          </a:bodyPr>
          <a:lstStyle/>
          <a:p>
            <a:r>
              <a:rPr lang="en-US" altLang="ja-JP" dirty="0" smtClean="0">
                <a:latin typeface="Consolas" pitchFamily="49" charset="0"/>
                <a:cs typeface="Consolas" pitchFamily="49" charset="0"/>
              </a:rPr>
              <a:t>c</a:t>
            </a:r>
            <a:endParaRPr kumimoji="1" lang="ja-JP" altLang="en-US" dirty="0">
              <a:latin typeface="Consolas" pitchFamily="49" charset="0"/>
              <a:cs typeface="Consolas" pitchFamily="49" charset="0"/>
            </a:endParaRPr>
          </a:p>
        </p:txBody>
      </p:sp>
      <p:sp>
        <p:nvSpPr>
          <p:cNvPr id="7" name="正方形/長方形 6"/>
          <p:cNvSpPr/>
          <p:nvPr/>
        </p:nvSpPr>
        <p:spPr>
          <a:xfrm>
            <a:off x="2928926" y="357187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Consolas" pitchFamily="49" charset="0"/>
                <a:cs typeface="Consolas" pitchFamily="49" charset="0"/>
              </a:rPr>
              <a:t>5</a:t>
            </a:r>
            <a:endParaRPr kumimoji="1" lang="ja-JP" altLang="en-US" dirty="0">
              <a:latin typeface="Consolas" pitchFamily="49" charset="0"/>
              <a:cs typeface="Consolas" pitchFamily="49" charset="0"/>
            </a:endParaRPr>
          </a:p>
        </p:txBody>
      </p:sp>
      <p:sp>
        <p:nvSpPr>
          <p:cNvPr id="8" name="正方形/長方形 7"/>
          <p:cNvSpPr/>
          <p:nvPr/>
        </p:nvSpPr>
        <p:spPr>
          <a:xfrm>
            <a:off x="1928794" y="2500306"/>
            <a:ext cx="1451038" cy="92333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a = 1;</a:t>
            </a:r>
          </a:p>
          <a:p>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b = 3;</a:t>
            </a:r>
          </a:p>
          <a:p>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c = 5;</a:t>
            </a:r>
            <a:endParaRPr lang="ja-JP" altLang="en-US" dirty="0">
              <a:latin typeface="Consolas" pitchFamily="49" charset="0"/>
              <a:cs typeface="Consolas" pitchFamily="49" charset="0"/>
            </a:endParaRPr>
          </a:p>
        </p:txBody>
      </p:sp>
      <p:sp>
        <p:nvSpPr>
          <p:cNvPr id="9" name="正方形/長方形 8"/>
          <p:cNvSpPr/>
          <p:nvPr/>
        </p:nvSpPr>
        <p:spPr>
          <a:xfrm>
            <a:off x="4500562" y="2500306"/>
            <a:ext cx="1577676" cy="92333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tabLst>
                <a:tab pos="180975" algn="l"/>
              </a:tabLst>
            </a:pPr>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x = {</a:t>
            </a:r>
          </a:p>
          <a:p>
            <a:pPr>
              <a:tabLst>
                <a:tab pos="180975" algn="l"/>
              </a:tabLst>
            </a:pPr>
            <a:r>
              <a:rPr lang="en-US" altLang="ja-JP" dirty="0" smtClean="0">
                <a:latin typeface="Consolas" pitchFamily="49" charset="0"/>
                <a:cs typeface="Consolas" pitchFamily="49" charset="0"/>
              </a:rPr>
              <a:t>	 1, 3, 5</a:t>
            </a:r>
          </a:p>
          <a:p>
            <a:pPr>
              <a:tabLst>
                <a:tab pos="180975" algn="l"/>
              </a:tabLst>
            </a:pPr>
            <a:r>
              <a:rPr lang="en-US" altLang="ja-JP" dirty="0" smtClean="0">
                <a:latin typeface="Consolas" pitchFamily="49" charset="0"/>
                <a:cs typeface="Consolas" pitchFamily="49" charset="0"/>
              </a:rPr>
              <a:t>};</a:t>
            </a:r>
            <a:endParaRPr lang="ja-JP" altLang="en-US" dirty="0">
              <a:latin typeface="Consolas" pitchFamily="49" charset="0"/>
              <a:cs typeface="Consolas" pitchFamily="49" charset="0"/>
            </a:endParaRPr>
          </a:p>
        </p:txBody>
      </p:sp>
      <p:sp>
        <p:nvSpPr>
          <p:cNvPr id="10" name="テキスト ボックス 9"/>
          <p:cNvSpPr txBox="1"/>
          <p:nvPr/>
        </p:nvSpPr>
        <p:spPr>
          <a:xfrm>
            <a:off x="4429124" y="3571876"/>
            <a:ext cx="312906" cy="369332"/>
          </a:xfrm>
          <a:prstGeom prst="rect">
            <a:avLst/>
          </a:prstGeom>
          <a:noFill/>
        </p:spPr>
        <p:txBody>
          <a:bodyPr wrap="none" rtlCol="0">
            <a:spAutoFit/>
          </a:bodyPr>
          <a:lstStyle/>
          <a:p>
            <a:r>
              <a:rPr kumimoji="1" lang="en-US" altLang="ja-JP" dirty="0" smtClean="0">
                <a:latin typeface="Consolas" pitchFamily="49" charset="0"/>
                <a:cs typeface="Consolas" pitchFamily="49" charset="0"/>
              </a:rPr>
              <a:t>x</a:t>
            </a:r>
            <a:endParaRPr kumimoji="1" lang="ja-JP" altLang="en-US" dirty="0">
              <a:latin typeface="Consolas" pitchFamily="49" charset="0"/>
              <a:cs typeface="Consolas" pitchFamily="49" charset="0"/>
            </a:endParaRPr>
          </a:p>
        </p:txBody>
      </p:sp>
      <p:sp>
        <p:nvSpPr>
          <p:cNvPr id="11" name="正方形/長方形 10"/>
          <p:cNvSpPr/>
          <p:nvPr/>
        </p:nvSpPr>
        <p:spPr>
          <a:xfrm>
            <a:off x="4714876" y="357187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1</a:t>
            </a:r>
            <a:endParaRPr kumimoji="1" lang="ja-JP" altLang="en-US" dirty="0">
              <a:latin typeface="Consolas" pitchFamily="49" charset="0"/>
              <a:cs typeface="Consolas" pitchFamily="49" charset="0"/>
            </a:endParaRPr>
          </a:p>
        </p:txBody>
      </p:sp>
      <p:sp>
        <p:nvSpPr>
          <p:cNvPr id="12" name="正方形/長方形 11"/>
          <p:cNvSpPr/>
          <p:nvPr/>
        </p:nvSpPr>
        <p:spPr>
          <a:xfrm>
            <a:off x="5143504" y="357187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3</a:t>
            </a:r>
            <a:endParaRPr kumimoji="1" lang="ja-JP" altLang="en-US" dirty="0">
              <a:latin typeface="Consolas" pitchFamily="49" charset="0"/>
              <a:cs typeface="Consolas" pitchFamily="49" charset="0"/>
            </a:endParaRPr>
          </a:p>
        </p:txBody>
      </p:sp>
      <p:sp>
        <p:nvSpPr>
          <p:cNvPr id="13" name="正方形/長方形 12"/>
          <p:cNvSpPr/>
          <p:nvPr/>
        </p:nvSpPr>
        <p:spPr>
          <a:xfrm>
            <a:off x="5572132" y="3571876"/>
            <a:ext cx="42862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latin typeface="Consolas" pitchFamily="49" charset="0"/>
                <a:cs typeface="Consolas" pitchFamily="49" charset="0"/>
              </a:rPr>
              <a:t>5</a:t>
            </a:r>
            <a:endParaRPr kumimoji="1" lang="ja-JP" altLang="en-US" dirty="0">
              <a:latin typeface="Consolas" pitchFamily="49" charset="0"/>
              <a:cs typeface="Consolas" pitchFamily="49" charset="0"/>
            </a:endParaRPr>
          </a:p>
        </p:txBody>
      </p:sp>
      <p:sp>
        <p:nvSpPr>
          <p:cNvPr id="14" name="角丸四角形吹き出し 13"/>
          <p:cNvSpPr/>
          <p:nvPr/>
        </p:nvSpPr>
        <p:spPr>
          <a:xfrm>
            <a:off x="2786050" y="4143380"/>
            <a:ext cx="1143008" cy="428628"/>
          </a:xfrm>
          <a:prstGeom prst="wedgeRoundRectCallout">
            <a:avLst>
              <a:gd name="adj1" fmla="val -27945"/>
              <a:gd name="adj2" fmla="val -8194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t>ばらばら</a:t>
            </a:r>
            <a:endParaRPr kumimoji="1" lang="ja-JP" altLang="en-US" dirty="0"/>
          </a:p>
        </p:txBody>
      </p:sp>
      <p:sp>
        <p:nvSpPr>
          <p:cNvPr id="15" name="角丸四角形吹き出し 14"/>
          <p:cNvSpPr/>
          <p:nvPr/>
        </p:nvSpPr>
        <p:spPr>
          <a:xfrm>
            <a:off x="4786314" y="4143380"/>
            <a:ext cx="1643074" cy="428628"/>
          </a:xfrm>
          <a:prstGeom prst="wedgeRoundRectCallout">
            <a:avLst>
              <a:gd name="adj1" fmla="val -38611"/>
              <a:gd name="adj2" fmla="val -841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連続した領域</a:t>
            </a:r>
            <a:endParaRPr kumimoji="1" lang="ja-JP" altLang="en-US" dirty="0"/>
          </a:p>
        </p:txBody>
      </p:sp>
      <p:sp>
        <p:nvSpPr>
          <p:cNvPr id="16" name="テキスト ボックス 15"/>
          <p:cNvSpPr txBox="1"/>
          <p:nvPr/>
        </p:nvSpPr>
        <p:spPr>
          <a:xfrm>
            <a:off x="1643042" y="2071678"/>
            <a:ext cx="1338828" cy="369332"/>
          </a:xfrm>
          <a:prstGeom prst="rect">
            <a:avLst/>
          </a:prstGeom>
          <a:noFill/>
        </p:spPr>
        <p:txBody>
          <a:bodyPr wrap="none" rtlCol="0">
            <a:spAutoFit/>
          </a:bodyPr>
          <a:lstStyle/>
          <a:p>
            <a:r>
              <a:rPr kumimoji="1" lang="ja-JP" altLang="en-US" dirty="0" smtClean="0"/>
              <a:t>個別の変数</a:t>
            </a:r>
            <a:endParaRPr kumimoji="1" lang="ja-JP" altLang="en-US" dirty="0"/>
          </a:p>
        </p:txBody>
      </p:sp>
      <p:sp>
        <p:nvSpPr>
          <p:cNvPr id="17" name="テキスト ボックス 16"/>
          <p:cNvSpPr txBox="1"/>
          <p:nvPr/>
        </p:nvSpPr>
        <p:spPr>
          <a:xfrm>
            <a:off x="4214810" y="2059536"/>
            <a:ext cx="646331" cy="369332"/>
          </a:xfrm>
          <a:prstGeom prst="rect">
            <a:avLst/>
          </a:prstGeom>
          <a:noFill/>
        </p:spPr>
        <p:txBody>
          <a:bodyPr wrap="none" rtlCol="0">
            <a:spAutoFit/>
          </a:bodyPr>
          <a:lstStyle/>
          <a:p>
            <a:r>
              <a:rPr kumimoji="1" lang="ja-JP" altLang="en-US" dirty="0" smtClean="0"/>
              <a:t>配列</a:t>
            </a:r>
            <a:endParaRPr kumimoji="1" lang="ja-JP" altLang="en-US" dirty="0"/>
          </a:p>
        </p:txBody>
      </p:sp>
    </p:spTree>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kumimoji="1" sz="1000" dirty="0" smtClean="0">
            <a:latin typeface="Meiryo UI" pitchFamily="50" charset="-128"/>
            <a:ea typeface="Meiryo UI" pitchFamily="50" charset="-128"/>
            <a:cs typeface="Meiryo UI" pitchFamily="50" charset="-128"/>
          </a:defRPr>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4326</TotalTime>
  <Words>1570</Words>
  <Application>Microsoft Office PowerPoint</Application>
  <PresentationFormat>画面に合わせる (4:3)</PresentationFormat>
  <Paragraphs>733</Paragraphs>
  <Slides>56</Slides>
  <Notes>1</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56</vt:i4>
      </vt:variant>
    </vt:vector>
  </HeadingPairs>
  <TitlesOfParts>
    <vt:vector size="58" baseType="lpstr">
      <vt:lpstr>標準デザイン</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Shirakawa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iwanaga</dc:creator>
  <cp:lastModifiedBy>岩永信之</cp:lastModifiedBy>
  <cp:revision>194</cp:revision>
  <dcterms:created xsi:type="dcterms:W3CDTF">2002-08-05T12:08:03Z</dcterms:created>
  <dcterms:modified xsi:type="dcterms:W3CDTF">2012-07-12T15:38:16Z</dcterms:modified>
</cp:coreProperties>
</file>