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2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28" name="日付プレースホル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D87CD18-199D-44B9-A2D3-D45E00A60D47}" type="datetimeFigureOut">
              <a:rPr kumimoji="1" lang="ja-JP" altLang="en-US" smtClean="0"/>
              <a:pPr/>
              <a:t>2008/8/3</a:t>
            </a:fld>
            <a:endParaRPr kumimoji="1" lang="ja-JP" altLang="en-US"/>
          </a:p>
        </p:txBody>
      </p:sp>
      <p:sp>
        <p:nvSpPr>
          <p:cNvPr id="17" name="フッター プレースホル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正方形/長方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正方形/長方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コネクタ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コネクタ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コネクタ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コネクタ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コネクタ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正方形/長方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円/楕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円/楕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円/楕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円/楕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円/楕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スライド番号プレースホル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BCC342B-E524-45F6-9795-6C7E19C5F94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CD18-199D-44B9-A2D3-D45E00A60D47}" type="datetimeFigureOut">
              <a:rPr kumimoji="1" lang="ja-JP" altLang="en-US" smtClean="0"/>
              <a:pPr/>
              <a:t>2008/8/3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342B-E524-45F6-9795-6C7E19C5F94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CD18-199D-44B9-A2D3-D45E00A60D47}" type="datetimeFigureOut">
              <a:rPr kumimoji="1" lang="ja-JP" altLang="en-US" smtClean="0"/>
              <a:pPr/>
              <a:t>2008/8/3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342B-E524-45F6-9795-6C7E19C5F94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D87CD18-199D-44B9-A2D3-D45E00A60D47}" type="datetimeFigureOut">
              <a:rPr kumimoji="1" lang="ja-JP" altLang="en-US" smtClean="0"/>
              <a:pPr/>
              <a:t>2008/8/3</a:t>
            </a:fld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BCC342B-E524-45F6-9795-6C7E19C5F94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0" name="フッター プレースホル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D87CD18-199D-44B9-A2D3-D45E00A60D47}" type="datetimeFigureOut">
              <a:rPr kumimoji="1" lang="ja-JP" altLang="en-US" smtClean="0"/>
              <a:pPr/>
              <a:t>2008/8/3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コネクタ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コネクタ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コネクタ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コネクタ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コネクタ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正方形/長方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円/楕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円/楕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円/楕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円/楕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円/楕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コネクタ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BCC342B-E524-45F6-9795-6C7E19C5F94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CD18-199D-44B9-A2D3-D45E00A60D47}" type="datetimeFigureOut">
              <a:rPr kumimoji="1" lang="ja-JP" altLang="en-US" smtClean="0"/>
              <a:pPr/>
              <a:t>2008/8/3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342B-E524-45F6-9795-6C7E19C5F94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CD18-199D-44B9-A2D3-D45E00A60D47}" type="datetimeFigureOut">
              <a:rPr kumimoji="1" lang="ja-JP" altLang="en-US" smtClean="0"/>
              <a:pPr/>
              <a:t>2008/8/3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342B-E524-45F6-9795-6C7E19C5F94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2" name="テキスト プレースホル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14" name="テキスト プレースホル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6" name="日付プレースホル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D87CD18-199D-44B9-A2D3-D45E00A60D47}" type="datetimeFigureOut">
              <a:rPr kumimoji="1" lang="ja-JP" altLang="en-US" smtClean="0"/>
              <a:pPr/>
              <a:t>2008/8/3</a:t>
            </a:fld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BCC342B-E524-45F6-9795-6C7E19C5F94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CD18-199D-44B9-A2D3-D45E00A60D47}" type="datetimeFigureOut">
              <a:rPr kumimoji="1" lang="ja-JP" altLang="en-US" smtClean="0"/>
              <a:pPr/>
              <a:t>2008/8/3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C342B-E524-45F6-9795-6C7E19C5F94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コネクタ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コンテンツ プレースホル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1" name="日付プレースホル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D87CD18-199D-44B9-A2D3-D45E00A60D47}" type="datetimeFigureOut">
              <a:rPr kumimoji="1" lang="ja-JP" altLang="en-US" smtClean="0"/>
              <a:pPr/>
              <a:t>2008/8/3</a:t>
            </a:fld>
            <a:endParaRPr kumimoji="1" lang="ja-JP" altLang="en-US"/>
          </a:p>
        </p:txBody>
      </p:sp>
      <p:sp>
        <p:nvSpPr>
          <p:cNvPr id="22" name="スライド番号プレースホル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BCC342B-E524-45F6-9795-6C7E19C5F94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23" name="フッター プレースホル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円/楕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コネクタ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コネクタ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D87CD18-199D-44B9-A2D3-D45E00A60D47}" type="datetimeFigureOut">
              <a:rPr kumimoji="1" lang="ja-JP" altLang="en-US" smtClean="0"/>
              <a:pPr/>
              <a:t>2008/8/3</a:t>
            </a:fld>
            <a:endParaRPr kumimoji="1" lang="ja-JP" altLang="en-US"/>
          </a:p>
        </p:txBody>
      </p:sp>
      <p:sp>
        <p:nvSpPr>
          <p:cNvPr id="18" name="スライド番号プレースホル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BCC342B-E524-45F6-9795-6C7E19C5F94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21" name="フッター プレースホル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コネクタ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タイトル プレースホル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D87CD18-199D-44B9-A2D3-D45E00A60D47}" type="datetimeFigureOut">
              <a:rPr kumimoji="1" lang="ja-JP" altLang="en-US" smtClean="0"/>
              <a:pPr/>
              <a:t>2008/8/3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円/楕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BCC342B-E524-45F6-9795-6C7E19C5F94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1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1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LINQ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Language Integrated Query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デモ内容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 smtClean="0"/>
              <a:t>LINQ</a:t>
            </a:r>
            <a:r>
              <a:rPr kumimoji="1" lang="ja-JP" altLang="en-US" dirty="0" smtClean="0"/>
              <a:t>概要</a:t>
            </a:r>
            <a:endParaRPr kumimoji="1" lang="en-US" altLang="ja-JP" dirty="0" smtClean="0"/>
          </a:p>
          <a:p>
            <a:r>
              <a:rPr lang="en-US" altLang="ja-JP" dirty="0" smtClean="0"/>
              <a:t>Office Open </a:t>
            </a:r>
            <a:r>
              <a:rPr lang="en-US" altLang="ja-JP" dirty="0" smtClean="0"/>
              <a:t>XML</a:t>
            </a:r>
            <a:r>
              <a:rPr lang="ja-JP" altLang="en-US" dirty="0" smtClean="0"/>
              <a:t> を </a:t>
            </a:r>
            <a:r>
              <a:rPr lang="en-US" altLang="ja-JP" dirty="0" smtClean="0"/>
              <a:t>LINQ to XML</a:t>
            </a:r>
            <a:r>
              <a:rPr lang="ja-JP" altLang="en-US" dirty="0" smtClean="0"/>
              <a:t> </a:t>
            </a:r>
            <a:r>
              <a:rPr lang="ja-JP" altLang="en-US" dirty="0" smtClean="0"/>
              <a:t>で読んでみよう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デモ内容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b="1" dirty="0" smtClean="0">
                <a:solidFill>
                  <a:schemeClr val="accent2"/>
                </a:solidFill>
              </a:rPr>
              <a:t>LINQ</a:t>
            </a:r>
            <a:r>
              <a:rPr kumimoji="1" lang="ja-JP" altLang="en-US" b="1" dirty="0" smtClean="0">
                <a:solidFill>
                  <a:schemeClr val="accent2"/>
                </a:solidFill>
              </a:rPr>
              <a:t>概要</a:t>
            </a:r>
            <a:endParaRPr kumimoji="1" lang="en-US" altLang="ja-JP" b="1" dirty="0" smtClean="0">
              <a:solidFill>
                <a:schemeClr val="accent2"/>
              </a:solidFill>
            </a:endParaRPr>
          </a:p>
          <a:p>
            <a:r>
              <a:rPr lang="en-US" altLang="ja-JP" dirty="0" smtClean="0"/>
              <a:t>Office Open </a:t>
            </a:r>
            <a:r>
              <a:rPr lang="en-US" altLang="ja-JP" dirty="0" smtClean="0"/>
              <a:t>XML</a:t>
            </a:r>
            <a:r>
              <a:rPr lang="ja-JP" altLang="en-US" dirty="0" smtClean="0"/>
              <a:t>を</a:t>
            </a:r>
            <a:r>
              <a:rPr lang="en-US" altLang="ja-JP" dirty="0" smtClean="0"/>
              <a:t>LINQ to XML</a:t>
            </a:r>
            <a:r>
              <a:rPr lang="ja-JP" altLang="en-US" dirty="0" smtClean="0"/>
              <a:t>で読んでみよう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LINQ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571472" y="4714884"/>
            <a:ext cx="4500594" cy="1714512"/>
          </a:xfrm>
          <a:prstGeom prst="roundRect">
            <a:avLst>
              <a:gd name="adj" fmla="val 734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137348" y="5143512"/>
            <a:ext cx="1363082" cy="12144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571472" y="1714488"/>
            <a:ext cx="4500594" cy="1285884"/>
          </a:xfrm>
          <a:prstGeom prst="roundRect">
            <a:avLst>
              <a:gd name="adj" fmla="val 971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メモ 6"/>
          <p:cNvSpPr/>
          <p:nvPr/>
        </p:nvSpPr>
        <p:spPr>
          <a:xfrm>
            <a:off x="714348" y="2357430"/>
            <a:ext cx="4214842" cy="571504"/>
          </a:xfrm>
          <a:prstGeom prst="foldedCorner">
            <a:avLst>
              <a:gd name="adj" fmla="val 3190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bIns="36000" rtlCol="0" anchor="t" anchorCtr="0"/>
          <a:lstStyle/>
          <a:p>
            <a:pPr>
              <a:tabLst>
                <a:tab pos="180975" algn="l"/>
                <a:tab pos="355600" algn="l"/>
              </a:tabLst>
            </a:pPr>
            <a:r>
              <a:rPr lang="en-US" altLang="ja-JP" sz="1400" dirty="0" smtClean="0">
                <a:solidFill>
                  <a:srgbClr val="0000C0"/>
                </a:solidFill>
                <a:latin typeface="ＭＳ ゴシック" pitchFamily="49" charset="-128"/>
                <a:ea typeface="ＭＳ ゴシック" pitchFamily="49" charset="-128"/>
              </a:rPr>
              <a:t>int</a:t>
            </a:r>
            <a:r>
              <a:rPr lang="en-US" altLang="ja-JP" sz="1400" dirty="0" smtClean="0">
                <a:latin typeface="ＭＳ ゴシック" pitchFamily="49" charset="-128"/>
                <a:ea typeface="ＭＳ ゴシック" pitchFamily="49" charset="-128"/>
              </a:rPr>
              <a:t>[] data = </a:t>
            </a:r>
            <a:r>
              <a:rPr lang="en-US" altLang="ja-JP" sz="1400" dirty="0" smtClean="0">
                <a:solidFill>
                  <a:srgbClr val="0000C0"/>
                </a:solidFill>
                <a:latin typeface="ＭＳ ゴシック" pitchFamily="49" charset="-128"/>
                <a:ea typeface="ＭＳ ゴシック" pitchFamily="49" charset="-128"/>
              </a:rPr>
              <a:t>new int</a:t>
            </a:r>
            <a:r>
              <a:rPr lang="en-US" altLang="ja-JP" sz="1400" dirty="0" smtClean="0">
                <a:latin typeface="ＭＳ ゴシック" pitchFamily="49" charset="-128"/>
                <a:ea typeface="ＭＳ ゴシック" pitchFamily="49" charset="-128"/>
              </a:rPr>
              <a:t>[]</a:t>
            </a:r>
            <a:r>
              <a:rPr lang="ja-JP" altLang="en-US" sz="1400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400" dirty="0" smtClean="0">
                <a:latin typeface="ＭＳ ゴシック" pitchFamily="49" charset="-128"/>
                <a:ea typeface="ＭＳ ゴシック" pitchFamily="49" charset="-128"/>
              </a:rPr>
              <a:t>{1, 4, 2, 6, 3, 5 };</a:t>
            </a:r>
          </a:p>
          <a:p>
            <a:pPr>
              <a:tabLst>
                <a:tab pos="180975" algn="l"/>
                <a:tab pos="355600" algn="l"/>
              </a:tabLst>
            </a:pPr>
            <a:r>
              <a:rPr lang="en-US" altLang="ja-JP" sz="1400" dirty="0" smtClean="0">
                <a:solidFill>
                  <a:srgbClr val="0000C0"/>
                </a:solidFill>
                <a:latin typeface="ＭＳ ゴシック" pitchFamily="49" charset="-128"/>
                <a:ea typeface="ＭＳ ゴシック" pitchFamily="49" charset="-128"/>
              </a:rPr>
              <a:t>var</a:t>
            </a:r>
            <a:r>
              <a:rPr lang="en-US" altLang="ja-JP" sz="1400" dirty="0" smtClean="0">
                <a:latin typeface="ＭＳ ゴシック" pitchFamily="49" charset="-128"/>
                <a:ea typeface="ＭＳ ゴシック" pitchFamily="49" charset="-128"/>
              </a:rPr>
              <a:t> result =</a:t>
            </a:r>
            <a:r>
              <a:rPr lang="ja-JP" altLang="en-US" sz="1400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400" b="1" dirty="0" smtClean="0">
                <a:solidFill>
                  <a:srgbClr val="0000C0"/>
                </a:solidFill>
                <a:latin typeface="ＭＳ ゴシック" pitchFamily="49" charset="-128"/>
                <a:ea typeface="ＭＳ ゴシック" pitchFamily="49" charset="-128"/>
              </a:rPr>
              <a:t>from</a:t>
            </a:r>
            <a:r>
              <a:rPr lang="en-US" altLang="ja-JP" sz="1400" b="1" dirty="0" smtClean="0">
                <a:latin typeface="ＭＳ ゴシック" pitchFamily="49" charset="-128"/>
                <a:ea typeface="ＭＳ ゴシック" pitchFamily="49" charset="-128"/>
              </a:rPr>
              <a:t> x </a:t>
            </a:r>
            <a:r>
              <a:rPr lang="en-US" altLang="ja-JP" sz="1400" b="1" dirty="0" smtClean="0">
                <a:solidFill>
                  <a:srgbClr val="0000C0"/>
                </a:solidFill>
                <a:latin typeface="ＭＳ ゴシック" pitchFamily="49" charset="-128"/>
                <a:ea typeface="ＭＳ ゴシック" pitchFamily="49" charset="-128"/>
              </a:rPr>
              <a:t>in</a:t>
            </a:r>
            <a:r>
              <a:rPr lang="en-US" altLang="ja-JP" sz="1400" b="1" dirty="0" smtClean="0">
                <a:latin typeface="ＭＳ ゴシック" pitchFamily="49" charset="-128"/>
                <a:ea typeface="ＭＳ ゴシック" pitchFamily="49" charset="-128"/>
              </a:rPr>
              <a:t> data</a:t>
            </a:r>
            <a:r>
              <a:rPr lang="ja-JP" altLang="en-US" sz="1400" b="1" dirty="0" smtClean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en-US" altLang="ja-JP" sz="1400" b="1" dirty="0" smtClean="0">
                <a:solidFill>
                  <a:srgbClr val="0000C0"/>
                </a:solidFill>
                <a:latin typeface="ＭＳ ゴシック" pitchFamily="49" charset="-128"/>
                <a:ea typeface="ＭＳ ゴシック" pitchFamily="49" charset="-128"/>
              </a:rPr>
              <a:t>select</a:t>
            </a:r>
            <a:r>
              <a:rPr lang="en-US" altLang="ja-JP" sz="1400" b="1" dirty="0" smtClean="0">
                <a:latin typeface="ＭＳ ゴシック" pitchFamily="49" charset="-128"/>
                <a:ea typeface="ＭＳ ゴシック" pitchFamily="49" charset="-128"/>
              </a:rPr>
              <a:t> x * x;</a:t>
            </a:r>
            <a:endParaRPr kumimoji="1" lang="ja-JP" altLang="en-US" sz="1200" b="1" dirty="0"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71472" y="17144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言語拡張</a:t>
            </a:r>
            <a:endParaRPr kumimoji="1" lang="en-US" altLang="ja-JP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14348" y="2000240"/>
            <a:ext cx="2714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Wingdings" pitchFamily="2" charset="2"/>
              <a:buChar char="l"/>
            </a:pPr>
            <a:r>
              <a:rPr kumimoji="1" lang="en-US" altLang="ja-JP" sz="1600" dirty="0" smtClean="0"/>
              <a:t>C# 3.0</a:t>
            </a:r>
            <a:r>
              <a:rPr kumimoji="1" lang="ja-JP" altLang="en-US" sz="1600" dirty="0" smtClean="0"/>
              <a:t>、</a:t>
            </a:r>
            <a:r>
              <a:rPr lang="en-US" altLang="ja-JP" sz="1600" dirty="0" smtClean="0"/>
              <a:t>VB 9.0</a:t>
            </a:r>
            <a:r>
              <a:rPr lang="ja-JP" altLang="en-US" sz="1600" dirty="0" smtClean="0"/>
              <a:t> のクエリ式</a:t>
            </a:r>
            <a:endParaRPr kumimoji="1" lang="ja-JP" altLang="en-US" sz="1600" dirty="0"/>
          </a:p>
        </p:txBody>
      </p:sp>
      <p:sp>
        <p:nvSpPr>
          <p:cNvPr id="10" name="角丸四角形 9"/>
          <p:cNvSpPr/>
          <p:nvPr/>
        </p:nvSpPr>
        <p:spPr>
          <a:xfrm>
            <a:off x="571472" y="3500438"/>
            <a:ext cx="4500594" cy="714380"/>
          </a:xfrm>
          <a:prstGeom prst="roundRect">
            <a:avLst>
              <a:gd name="adj" fmla="val 971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71472" y="3500438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標準クエリ演算子</a:t>
            </a:r>
            <a:endParaRPr kumimoji="1" lang="en-US" altLang="ja-JP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14348" y="3786190"/>
            <a:ext cx="3357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Wingdings" pitchFamily="2" charset="2"/>
              <a:buChar char="l"/>
            </a:pPr>
            <a:r>
              <a:rPr kumimoji="1" lang="en-US" altLang="ja-JP" sz="1600" dirty="0" smtClean="0"/>
              <a:t>Where</a:t>
            </a:r>
            <a:r>
              <a:rPr kumimoji="1" lang="ja-JP" altLang="en-US" sz="1600" dirty="0" smtClean="0"/>
              <a:t>演算子、</a:t>
            </a:r>
            <a:r>
              <a:rPr kumimoji="1" lang="en-US" altLang="ja-JP" sz="1600" dirty="0" smtClean="0"/>
              <a:t>Select</a:t>
            </a:r>
            <a:r>
              <a:rPr kumimoji="1" lang="ja-JP" altLang="en-US" sz="1600" dirty="0" smtClean="0"/>
              <a:t>演算子・・・</a:t>
            </a:r>
            <a:endParaRPr kumimoji="1" lang="ja-JP" altLang="en-US" sz="1600" dirty="0"/>
          </a:p>
        </p:txBody>
      </p:sp>
      <p:sp>
        <p:nvSpPr>
          <p:cNvPr id="13" name="下矢印 12"/>
          <p:cNvSpPr/>
          <p:nvPr/>
        </p:nvSpPr>
        <p:spPr>
          <a:xfrm>
            <a:off x="1142976" y="3071810"/>
            <a:ext cx="357190" cy="35719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571604" y="3071810"/>
            <a:ext cx="2162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メソッド呼び出しに変換</a:t>
            </a:r>
            <a:endParaRPr kumimoji="1" lang="en-US" altLang="ja-JP" sz="1600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71472" y="4733520"/>
            <a:ext cx="249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LINQ</a:t>
            </a:r>
            <a:r>
              <a:rPr kumimoji="1" lang="ja-JP" altLang="en-US" dirty="0" smtClean="0"/>
              <a:t>対応データソース</a:t>
            </a:r>
            <a:endParaRPr kumimoji="1" lang="en-US" altLang="ja-JP" dirty="0" smtClean="0"/>
          </a:p>
        </p:txBody>
      </p:sp>
      <p:sp>
        <p:nvSpPr>
          <p:cNvPr id="16" name="円柱 15"/>
          <p:cNvSpPr/>
          <p:nvPr/>
        </p:nvSpPr>
        <p:spPr>
          <a:xfrm>
            <a:off x="2357422" y="5572140"/>
            <a:ext cx="428628" cy="35719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柱 16"/>
          <p:cNvSpPr/>
          <p:nvPr/>
        </p:nvSpPr>
        <p:spPr>
          <a:xfrm>
            <a:off x="2857488" y="5572140"/>
            <a:ext cx="428628" cy="35719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柱 17"/>
          <p:cNvSpPr/>
          <p:nvPr/>
        </p:nvSpPr>
        <p:spPr>
          <a:xfrm>
            <a:off x="2571736" y="5786454"/>
            <a:ext cx="500066" cy="428628"/>
          </a:xfrm>
          <a:prstGeom prst="can">
            <a:avLst>
              <a:gd name="adj" fmla="val 3685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137348" y="5143512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LINQ to SQL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714348" y="5143512"/>
            <a:ext cx="1357322" cy="12144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30946" y="5143512"/>
            <a:ext cx="136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LINQ to Object</a:t>
            </a:r>
          </a:p>
        </p:txBody>
      </p:sp>
      <p:sp>
        <p:nvSpPr>
          <p:cNvPr id="22" name="円/楕円 21"/>
          <p:cNvSpPr/>
          <p:nvPr/>
        </p:nvSpPr>
        <p:spPr>
          <a:xfrm>
            <a:off x="1214414" y="5572140"/>
            <a:ext cx="285752" cy="21431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928662" y="5929330"/>
            <a:ext cx="285752" cy="21431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1500166" y="5929330"/>
            <a:ext cx="285752" cy="21431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/>
          <p:cNvCxnSpPr>
            <a:stCxn id="22" idx="3"/>
            <a:endCxn id="23" idx="7"/>
          </p:cNvCxnSpPr>
          <p:nvPr/>
        </p:nvCxnSpPr>
        <p:spPr>
          <a:xfrm rot="5400000">
            <a:off x="1111590" y="5816045"/>
            <a:ext cx="205648" cy="83694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6" name="直線コネクタ 25"/>
          <p:cNvCxnSpPr>
            <a:stCxn id="22" idx="5"/>
            <a:endCxn id="24" idx="1"/>
          </p:cNvCxnSpPr>
          <p:nvPr/>
        </p:nvCxnSpPr>
        <p:spPr>
          <a:xfrm rot="16200000" flipH="1">
            <a:off x="1397342" y="5816045"/>
            <a:ext cx="205648" cy="83694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7" name="正方形/長方形 26"/>
          <p:cNvSpPr/>
          <p:nvPr/>
        </p:nvSpPr>
        <p:spPr>
          <a:xfrm>
            <a:off x="3566108" y="5143512"/>
            <a:ext cx="1363082" cy="12144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566108" y="5143512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LINQ to XML</a:t>
            </a:r>
          </a:p>
        </p:txBody>
      </p:sp>
      <p:sp>
        <p:nvSpPr>
          <p:cNvPr id="29" name="メモ 28"/>
          <p:cNvSpPr/>
          <p:nvPr/>
        </p:nvSpPr>
        <p:spPr>
          <a:xfrm>
            <a:off x="3786182" y="5500702"/>
            <a:ext cx="928694" cy="785818"/>
          </a:xfrm>
          <a:prstGeom prst="foldedCorner">
            <a:avLst>
              <a:gd name="adj" fmla="val 1531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bIns="36000" rtlCol="0" anchor="t" anchorCtr="0"/>
          <a:lstStyle/>
          <a:p>
            <a:pPr>
              <a:tabLst>
                <a:tab pos="180975" algn="l"/>
                <a:tab pos="355600" algn="l"/>
              </a:tabLst>
            </a:pPr>
            <a:r>
              <a:rPr lang="en-US" altLang="ja-JP" sz="1000" dirty="0" smtClean="0">
                <a:latin typeface="ＭＳ ゴシック" pitchFamily="49" charset="-128"/>
                <a:ea typeface="ＭＳ ゴシック" pitchFamily="49" charset="-128"/>
              </a:rPr>
              <a:t>&lt;data&gt;</a:t>
            </a:r>
          </a:p>
          <a:p>
            <a:pPr>
              <a:tabLst>
                <a:tab pos="180975" algn="l"/>
                <a:tab pos="355600" algn="l"/>
              </a:tabLst>
            </a:pPr>
            <a:r>
              <a:rPr kumimoji="1" lang="en-US" altLang="ja-JP" sz="1000" dirty="0" smtClean="0">
                <a:latin typeface="ＭＳ ゴシック" pitchFamily="49" charset="-128"/>
                <a:ea typeface="ＭＳ ゴシック" pitchFamily="49" charset="-128"/>
              </a:rPr>
              <a:t> &lt;x v="1"/&gt;</a:t>
            </a:r>
          </a:p>
          <a:p>
            <a:pPr>
              <a:tabLst>
                <a:tab pos="180975" algn="l"/>
                <a:tab pos="355600" algn="l"/>
              </a:tabLst>
            </a:pPr>
            <a:r>
              <a:rPr lang="en-US" altLang="ja-JP" sz="1000" dirty="0" smtClean="0">
                <a:latin typeface="ＭＳ ゴシック" pitchFamily="49" charset="-128"/>
                <a:ea typeface="ＭＳ ゴシック" pitchFamily="49" charset="-128"/>
              </a:rPr>
              <a:t> &lt;x v="2"/&gt;</a:t>
            </a:r>
          </a:p>
          <a:p>
            <a:pPr>
              <a:tabLst>
                <a:tab pos="180975" algn="l"/>
                <a:tab pos="355600" algn="l"/>
              </a:tabLst>
            </a:pPr>
            <a:r>
              <a:rPr kumimoji="1" lang="en-US" altLang="ja-JP" sz="1000" dirty="0" smtClean="0">
                <a:latin typeface="ＭＳ ゴシック" pitchFamily="49" charset="-128"/>
                <a:ea typeface="ＭＳ ゴシック" pitchFamily="49" charset="-128"/>
              </a:rPr>
              <a:t>&lt;/data&gt;</a:t>
            </a:r>
            <a:endParaRPr kumimoji="1" lang="ja-JP" altLang="en-US" sz="900" dirty="0"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30" name="下矢印 29"/>
          <p:cNvSpPr/>
          <p:nvPr/>
        </p:nvSpPr>
        <p:spPr>
          <a:xfrm>
            <a:off x="1142976" y="4286256"/>
            <a:ext cx="357190" cy="35719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571604" y="428625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実装</a:t>
            </a:r>
            <a:endParaRPr kumimoji="1" lang="en-US" altLang="ja-JP" sz="1600" dirty="0" smtClean="0"/>
          </a:p>
        </p:txBody>
      </p:sp>
      <p:sp>
        <p:nvSpPr>
          <p:cNvPr id="60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5286380" y="2143116"/>
            <a:ext cx="3214710" cy="4330836"/>
          </a:xfrm>
        </p:spPr>
        <p:txBody>
          <a:bodyPr/>
          <a:lstStyle/>
          <a:p>
            <a:r>
              <a:rPr lang="en-US" altLang="ja-JP" dirty="0" smtClean="0"/>
              <a:t>C</a:t>
            </a:r>
            <a:r>
              <a:rPr lang="en-US" altLang="ja-JP" dirty="0" smtClean="0"/>
              <a:t>++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VB</a:t>
            </a:r>
            <a:r>
              <a:rPr lang="ja-JP" altLang="en-US" dirty="0" smtClean="0"/>
              <a:t>の言語拡張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kumimoji="1" lang="ja-JP" altLang="en-US" dirty="0" smtClean="0"/>
              <a:t>コレクション操作用の関数の命名規約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標準ライブラリでコレクション操作を提供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LINQ</a:t>
            </a:r>
            <a:r>
              <a:rPr lang="ja-JP" altLang="en-US" dirty="0" smtClean="0"/>
              <a:t>の</a:t>
            </a:r>
            <a:r>
              <a:rPr lang="ja-JP" altLang="en-US" dirty="0" smtClean="0"/>
              <a:t>利点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86700" cy="4873752"/>
          </a:xfrm>
        </p:spPr>
        <p:txBody>
          <a:bodyPr/>
          <a:lstStyle/>
          <a:p>
            <a:r>
              <a:rPr kumimoji="1" lang="ja-JP" altLang="en-US" dirty="0" smtClean="0"/>
              <a:t>コレクション操作がいろいろ簡単に</a:t>
            </a:r>
            <a:endParaRPr kumimoji="1" lang="en-US" altLang="ja-JP" dirty="0" smtClean="0"/>
          </a:p>
          <a:p>
            <a:r>
              <a:rPr kumimoji="1" lang="ja-JP" altLang="en-US" dirty="0" smtClean="0"/>
              <a:t>異なるデータソースに対して、同じ記法でクエリ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O/R</a:t>
            </a:r>
            <a:r>
              <a:rPr lang="ja-JP" altLang="en-US" dirty="0" smtClean="0"/>
              <a:t>インピーダンスミスマッチを解消</a:t>
            </a:r>
            <a:endParaRPr lang="en-US" altLang="ja-JP" dirty="0" smtClean="0"/>
          </a:p>
          <a:p>
            <a:r>
              <a:rPr lang="en-US" altLang="ja-JP" dirty="0" smtClean="0"/>
              <a:t>C</a:t>
            </a:r>
            <a:r>
              <a:rPr lang="en-US" altLang="ja-JP" dirty="0" smtClean="0"/>
              <a:t>#</a:t>
            </a:r>
            <a:r>
              <a:rPr lang="ja-JP" altLang="en-US" dirty="0" smtClean="0"/>
              <a:t>の一部になっているので、</a:t>
            </a:r>
            <a:r>
              <a:rPr lang="en-US" altLang="ja-JP" dirty="0" smtClean="0"/>
              <a:t>IDE</a:t>
            </a:r>
            <a:r>
              <a:rPr lang="ja-JP" altLang="en-US" dirty="0" smtClean="0"/>
              <a:t>の支援を受けられる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コンパイル時の文法チェック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IntelliSense</a:t>
            </a:r>
            <a:r>
              <a:rPr kumimoji="1" lang="ja-JP" altLang="en-US" dirty="0" smtClean="0"/>
              <a:t>等の補完機能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デモ内容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29576" cy="4873752"/>
          </a:xfrm>
        </p:spPr>
        <p:txBody>
          <a:bodyPr/>
          <a:lstStyle/>
          <a:p>
            <a:r>
              <a:rPr kumimoji="1" lang="en-US" altLang="ja-JP" dirty="0" smtClean="0"/>
              <a:t>LINQ</a:t>
            </a:r>
            <a:r>
              <a:rPr kumimoji="1" lang="ja-JP" altLang="en-US" dirty="0" smtClean="0"/>
              <a:t>概要</a:t>
            </a:r>
            <a:endParaRPr kumimoji="1" lang="en-US" altLang="ja-JP" dirty="0" smtClean="0"/>
          </a:p>
          <a:p>
            <a:r>
              <a:rPr lang="en-US" altLang="ja-JP" b="1" dirty="0" smtClean="0">
                <a:solidFill>
                  <a:schemeClr val="accent2"/>
                </a:solidFill>
              </a:rPr>
              <a:t>Office Open </a:t>
            </a:r>
            <a:r>
              <a:rPr lang="en-US" altLang="ja-JP" b="1" dirty="0" smtClean="0">
                <a:solidFill>
                  <a:schemeClr val="accent2"/>
                </a:solidFill>
              </a:rPr>
              <a:t>XML</a:t>
            </a:r>
            <a:r>
              <a:rPr lang="ja-JP" altLang="en-US" b="1" dirty="0" smtClean="0">
                <a:solidFill>
                  <a:schemeClr val="accent2"/>
                </a:solidFill>
              </a:rPr>
              <a:t>を</a:t>
            </a:r>
            <a:r>
              <a:rPr lang="en-US" altLang="ja-JP" b="1" dirty="0" smtClean="0">
                <a:solidFill>
                  <a:schemeClr val="accent2"/>
                </a:solidFill>
              </a:rPr>
              <a:t>LINQ to XML</a:t>
            </a:r>
            <a:r>
              <a:rPr lang="ja-JP" altLang="en-US" b="1" dirty="0" smtClean="0">
                <a:solidFill>
                  <a:schemeClr val="accent2"/>
                </a:solidFill>
              </a:rPr>
              <a:t>で読んでみよう</a:t>
            </a:r>
            <a:endParaRPr kumimoji="1" lang="ja-JP" altLang="en-US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Office Open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XML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 smtClean="0"/>
              <a:t>Office 2007</a:t>
            </a:r>
            <a:r>
              <a:rPr kumimoji="1" lang="ja-JP" altLang="en-US" dirty="0" smtClean="0"/>
              <a:t>から採用されたファイル形式</a:t>
            </a:r>
            <a:endParaRPr kumimoji="1" lang="en-US" altLang="ja-JP" dirty="0" smtClean="0"/>
          </a:p>
          <a:p>
            <a:r>
              <a:rPr lang="ja-JP" altLang="en-US" dirty="0" smtClean="0"/>
              <a:t>中身は</a:t>
            </a:r>
            <a:r>
              <a:rPr lang="en-US" altLang="ja-JP" dirty="0" smtClean="0"/>
              <a:t>XML</a:t>
            </a:r>
            <a:r>
              <a:rPr lang="ja-JP" altLang="en-US" dirty="0" smtClean="0"/>
              <a:t> </a:t>
            </a:r>
            <a:r>
              <a:rPr lang="ja-JP" altLang="en-US" dirty="0" smtClean="0"/>
              <a:t>（と画像</a:t>
            </a:r>
            <a:r>
              <a:rPr lang="ja-JP" altLang="en-US" dirty="0" smtClean="0"/>
              <a:t>などのデータ）</a:t>
            </a:r>
            <a:r>
              <a:rPr lang="ja-JP" altLang="en-US" dirty="0" smtClean="0"/>
              <a:t>を</a:t>
            </a:r>
            <a:r>
              <a:rPr lang="en-US" altLang="ja-JP" dirty="0" smtClean="0"/>
              <a:t>ZIP</a:t>
            </a:r>
            <a:r>
              <a:rPr lang="ja-JP" altLang="en-US" dirty="0" smtClean="0"/>
              <a:t>で固めたもの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パッケージ</a:t>
            </a:r>
            <a:r>
              <a:rPr kumimoji="1" lang="en-US" altLang="ja-JP" dirty="0" smtClean="0"/>
              <a:t>:</a:t>
            </a:r>
          </a:p>
          <a:p>
            <a:pPr lvl="2"/>
            <a:r>
              <a:rPr lang="ja-JP" altLang="en-US" dirty="0" smtClean="0"/>
              <a:t>コンテンツをどう</a:t>
            </a:r>
            <a:r>
              <a:rPr lang="ja-JP" altLang="en-US" dirty="0" smtClean="0"/>
              <a:t>やって</a:t>
            </a:r>
            <a:r>
              <a:rPr lang="en-US" altLang="ja-JP" dirty="0" smtClean="0"/>
              <a:t>1</a:t>
            </a:r>
            <a:r>
              <a:rPr lang="ja-JP" altLang="en-US" dirty="0" err="1" smtClean="0"/>
              <a:t>つの</a:t>
            </a:r>
            <a:r>
              <a:rPr lang="ja-JP" altLang="en-US" dirty="0" smtClean="0"/>
              <a:t>ファイルにまとめるかの</a:t>
            </a:r>
            <a:r>
              <a:rPr lang="ja-JP" altLang="en-US" dirty="0" smtClean="0"/>
              <a:t>規格</a:t>
            </a:r>
            <a:endParaRPr lang="en-US" altLang="ja-JP" dirty="0" smtClean="0"/>
          </a:p>
          <a:p>
            <a:pPr lvl="2"/>
            <a:r>
              <a:rPr lang="en-US" dirty="0" smtClean="0"/>
              <a:t>Open Packaging Conventions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パーツ </a:t>
            </a:r>
            <a:r>
              <a:rPr lang="en-US" altLang="ja-JP" dirty="0" smtClean="0"/>
              <a:t>: 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コンテンツ</a:t>
            </a:r>
            <a:r>
              <a:rPr lang="ja-JP" altLang="en-US" dirty="0" smtClean="0"/>
              <a:t>の </a:t>
            </a:r>
            <a:r>
              <a:rPr lang="en-US" altLang="ja-JP" dirty="0" smtClean="0"/>
              <a:t>XML </a:t>
            </a:r>
            <a:r>
              <a:rPr lang="ja-JP" altLang="en-US" dirty="0" smtClean="0"/>
              <a:t>の中身の</a:t>
            </a:r>
            <a:r>
              <a:rPr lang="ja-JP" altLang="en-US" dirty="0" smtClean="0"/>
              <a:t>規格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Packaging Conventions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 smtClean="0"/>
              <a:t>OOXML</a:t>
            </a:r>
            <a:r>
              <a:rPr kumimoji="1" lang="ja-JP" altLang="en-US" dirty="0" smtClean="0"/>
              <a:t>のパッケージの方の規格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OOXML</a:t>
            </a:r>
            <a:r>
              <a:rPr lang="ja-JP" altLang="en-US" dirty="0" smtClean="0"/>
              <a:t>以外でも使う規格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XPS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XML Paper Specification</a:t>
            </a:r>
            <a:r>
              <a:rPr kumimoji="1" lang="ja-JP" altLang="en-US" dirty="0" smtClean="0"/>
              <a:t>）などでも使う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.NET Framework </a:t>
            </a:r>
            <a:r>
              <a:rPr lang="en-US" altLang="ja-JP" dirty="0" smtClean="0"/>
              <a:t>3.0</a:t>
            </a:r>
            <a:r>
              <a:rPr lang="ja-JP" altLang="en-US" dirty="0" smtClean="0"/>
              <a:t>の標準ライブラリで読み書き可能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System.IO.Packaging</a:t>
            </a:r>
            <a:r>
              <a:rPr lang="en-US" altLang="ja-JP" dirty="0" smtClean="0"/>
              <a:t>.ZipPackage</a:t>
            </a:r>
            <a:r>
              <a:rPr lang="ja-JP" altLang="en-US" dirty="0" smtClean="0"/>
              <a:t>クラス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Xlsx</a:t>
            </a:r>
            <a:r>
              <a:rPr kumimoji="1" lang="ja-JP" altLang="en-US" dirty="0" smtClean="0"/>
              <a:t>ファイル</a:t>
            </a:r>
            <a:endParaRPr kumimoji="1" lang="ja-JP" altLang="en-US" dirty="0"/>
          </a:p>
        </p:txBody>
      </p:sp>
      <p:pic>
        <p:nvPicPr>
          <p:cNvPr id="1026" name="Picture 2" descr="C:\Users\iwanaga\Desktop\temp\無題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571619"/>
            <a:ext cx="3929090" cy="3274242"/>
          </a:xfrm>
          <a:prstGeom prst="rect">
            <a:avLst/>
          </a:prstGeom>
          <a:noFill/>
        </p:spPr>
      </p:pic>
      <p:pic>
        <p:nvPicPr>
          <p:cNvPr id="1027" name="Picture 3" descr="C:\Users\iwanaga\Desktop\temp\無題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14701" y="2928941"/>
            <a:ext cx="5400703" cy="3857645"/>
          </a:xfrm>
          <a:prstGeom prst="rect">
            <a:avLst/>
          </a:prstGeom>
          <a:noFill/>
        </p:spPr>
      </p:pic>
      <p:sp>
        <p:nvSpPr>
          <p:cNvPr id="6" name="曲折矢印 5"/>
          <p:cNvSpPr/>
          <p:nvPr/>
        </p:nvSpPr>
        <p:spPr>
          <a:xfrm flipV="1">
            <a:off x="2643174" y="2928941"/>
            <a:ext cx="571504" cy="357190"/>
          </a:xfrm>
          <a:prstGeom prst="ben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左中かっこ 6"/>
          <p:cNvSpPr/>
          <p:nvPr/>
        </p:nvSpPr>
        <p:spPr>
          <a:xfrm rot="16200000">
            <a:off x="2643174" y="2500313"/>
            <a:ext cx="142876" cy="7143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吹き出し 8"/>
          <p:cNvSpPr/>
          <p:nvPr/>
        </p:nvSpPr>
        <p:spPr>
          <a:xfrm>
            <a:off x="357158" y="5000636"/>
            <a:ext cx="2857520" cy="1071570"/>
          </a:xfrm>
          <a:prstGeom prst="wedgeRectCallout">
            <a:avLst>
              <a:gd name="adj1" fmla="val -18807"/>
              <a:gd name="adj2" fmla="val -10746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400" dirty="0" smtClean="0"/>
              <a:t>拡張子を</a:t>
            </a:r>
            <a:r>
              <a:rPr kumimoji="1" lang="en-US" altLang="ja-JP" sz="2400" dirty="0" err="1" smtClean="0"/>
              <a:t>xlsx</a:t>
            </a:r>
            <a:r>
              <a:rPr kumimoji="1" lang="ja-JP" altLang="en-US" sz="2400" dirty="0" smtClean="0"/>
              <a:t>から</a:t>
            </a:r>
            <a:r>
              <a:rPr kumimoji="1" lang="en-US" altLang="ja-JP" sz="2400" dirty="0" smtClean="0"/>
              <a:t>zip</a:t>
            </a:r>
            <a:r>
              <a:rPr kumimoji="1" lang="ja-JP" altLang="en-US" sz="2400" dirty="0" smtClean="0"/>
              <a:t>に変更して解凍</a:t>
            </a:r>
            <a:endParaRPr kumimoji="1" lang="ja-JP" altLang="en-US" sz="2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スパイス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スパイス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スパイス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39</TotalTime>
  <Words>304</Words>
  <Application>Microsoft Office PowerPoint</Application>
  <PresentationFormat>画面に合わせる (4:3)</PresentationFormat>
  <Paragraphs>58</Paragraphs>
  <Slides>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スパイス</vt:lpstr>
      <vt:lpstr>LINQ</vt:lpstr>
      <vt:lpstr>デモ内容</vt:lpstr>
      <vt:lpstr>デモ内容</vt:lpstr>
      <vt:lpstr>LINQとは</vt:lpstr>
      <vt:lpstr>LINQの利点</vt:lpstr>
      <vt:lpstr>デモ内容</vt:lpstr>
      <vt:lpstr>Office Open XML</vt:lpstr>
      <vt:lpstr>Open Packaging Conventions</vt:lpstr>
      <vt:lpstr>Xlsxファイル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</dc:title>
  <dc:creator>iwanaga</dc:creator>
  <cp:lastModifiedBy>iwanaga</cp:lastModifiedBy>
  <cp:revision>10</cp:revision>
  <dcterms:created xsi:type="dcterms:W3CDTF">2008-08-03T12:25:00Z</dcterms:created>
  <dcterms:modified xsi:type="dcterms:W3CDTF">2008-08-03T13:05:42Z</dcterms:modified>
</cp:coreProperties>
</file>