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C4F1233-BEF8-468B-B8B1-7D3700FF23E2}" type="datetimeFigureOut">
              <a:rPr kumimoji="1" lang="ja-JP" altLang="en-US" smtClean="0"/>
              <a:pPr/>
              <a:t>2008/6/15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89C17E3-62A8-4AFC-A850-F6F1B1DF53D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fdotnet/wcf/index/index.html" TargetMode="External"/><Relationship Id="rId2" Type="http://schemas.openxmlformats.org/officeDocument/2006/relationships/hyperlink" Target="http://msdn.microsoft.com/ja-jp/library/ms735119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WCF</a:t>
            </a:r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WCF</a:t>
            </a:r>
            <a:r>
              <a:rPr kumimoji="1" lang="ja-JP" altLang="en-US" dirty="0" smtClean="0"/>
              <a:t>を使ったネットワークアプリ作成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デバッグ用ホストサーバ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WCF</a:t>
            </a:r>
            <a:r>
              <a:rPr kumimoji="1" lang="ja-JP" altLang="en-US" dirty="0" smtClean="0"/>
              <a:t>ライブラリ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WCF</a:t>
            </a:r>
            <a:r>
              <a:rPr kumimoji="1" lang="ja-JP" altLang="en-US" dirty="0" smtClean="0"/>
              <a:t>サービスホストというデバッグ用のプログラムでホストしてくれる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786050" y="4786322"/>
            <a:ext cx="392909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デモ</a:t>
            </a:r>
            <a:endParaRPr kumimoji="1"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サービスを</a:t>
            </a:r>
            <a:r>
              <a:rPr kumimoji="1" lang="en-US" altLang="ja-JP" dirty="0" smtClean="0"/>
              <a:t>IIS</a:t>
            </a:r>
            <a:r>
              <a:rPr kumimoji="1" lang="ja-JP" altLang="en-US" dirty="0" smtClean="0"/>
              <a:t>でホスト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.svc</a:t>
            </a:r>
            <a:r>
              <a:rPr kumimoji="1" lang="ja-JP" altLang="en-US" dirty="0" smtClean="0"/>
              <a:t>ファイルを記述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ASP.NET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aspx</a:t>
            </a:r>
            <a:r>
              <a:rPr lang="ja-JP" altLang="en-US" dirty="0" smtClean="0"/>
              <a:t>と同じ要領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43042" y="2928934"/>
            <a:ext cx="7072362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&lt;%@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solidFill>
                  <a:schemeClr val="accent2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ServiceHost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Language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="C#"</a:t>
            </a:r>
          </a:p>
          <a:p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Debug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="true"</a:t>
            </a:r>
          </a:p>
          <a:p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Service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WcfGameSample.GameCharacter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%&gt;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786050" y="4786322"/>
            <a:ext cx="392909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デモ</a:t>
            </a:r>
            <a:endParaRPr kumimoji="1"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セルフホストサーバ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ServiceHost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ChannelDispatcher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クラスなどを使って自前でホスティング可能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357290" y="2643182"/>
            <a:ext cx="7500990" cy="335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Uri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address =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new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Uri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("</a:t>
            </a:r>
            <a:r>
              <a:rPr lang="en-US" altLang="ja-JP" dirty="0" err="1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net.pipe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://</a:t>
            </a:r>
            <a:r>
              <a:rPr lang="en-US" altLang="ja-JP" dirty="0" err="1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localhost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/game"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NetNamedPipeBinding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binding =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new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NetNamedPipeBinding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Type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contract =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typeof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IGameCharacter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using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(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ServiceHost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serviceHost</a:t>
            </a:r>
            <a:endParaRPr lang="en-US" altLang="ja-JP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   =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new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ServiceHost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typeof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GameCharacter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)))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serviceHost.AddServiceEndpoint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(contract, binding, address);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Console</a:t>
            </a:r>
            <a:r>
              <a:rPr lang="en-US" altLang="ja-JP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.WriteLine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("ENTER</a:t>
            </a:r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キーでサービス終了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Console</a:t>
            </a:r>
            <a:r>
              <a:rPr lang="en-US" altLang="ja-JP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.ReadLine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serviceHost.Close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500562" y="5429264"/>
            <a:ext cx="392909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デモ</a:t>
            </a:r>
            <a:endParaRPr kumimoji="1"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ゲームプロトタイプ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キャラの位置を動かすだけのシンプルなもの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位置をサーバ側で管理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複数のクライアントで位置を同期</a:t>
            </a:r>
            <a:endParaRPr kumimoji="1" lang="ja-JP" altLang="en-US" dirty="0"/>
          </a:p>
        </p:txBody>
      </p:sp>
      <p:cxnSp>
        <p:nvCxnSpPr>
          <p:cNvPr id="11" name="カギ線コネクタ 10"/>
          <p:cNvCxnSpPr/>
          <p:nvPr/>
        </p:nvCxnSpPr>
        <p:spPr>
          <a:xfrm>
            <a:off x="3440127" y="4357694"/>
            <a:ext cx="1071570" cy="5000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/>
          <p:nvPr/>
        </p:nvCxnSpPr>
        <p:spPr>
          <a:xfrm flipV="1">
            <a:off x="3654441" y="5500702"/>
            <a:ext cx="857256" cy="642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/>
          <p:nvPr/>
        </p:nvCxnSpPr>
        <p:spPr>
          <a:xfrm>
            <a:off x="5440391" y="5429264"/>
            <a:ext cx="1071570" cy="7143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 flipV="1">
            <a:off x="5511829" y="4357694"/>
            <a:ext cx="785818" cy="5000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C:\Users\iwanaga\AppData\Local\Microsoft\Windows\Temporary Internet Files\Content.IE5\GXHXVG0U\MCj042479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1697" y="4643446"/>
            <a:ext cx="1197233" cy="1246190"/>
          </a:xfrm>
          <a:prstGeom prst="rect">
            <a:avLst/>
          </a:prstGeom>
          <a:noFill/>
        </p:spPr>
      </p:pic>
      <p:pic>
        <p:nvPicPr>
          <p:cNvPr id="1027" name="Picture 3" descr="C:\Users\iwanaga\Desktop\temp\無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243" y="4083077"/>
            <a:ext cx="1417625" cy="1417625"/>
          </a:xfrm>
          <a:prstGeom prst="rect">
            <a:avLst/>
          </a:prstGeom>
          <a:noFill/>
        </p:spPr>
      </p:pic>
      <p:pic>
        <p:nvPicPr>
          <p:cNvPr id="6" name="Picture 3" descr="C:\Users\iwanaga\Desktop\temp\無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8557" y="5072074"/>
            <a:ext cx="1417625" cy="1417625"/>
          </a:xfrm>
          <a:prstGeom prst="rect">
            <a:avLst/>
          </a:prstGeom>
          <a:noFill/>
        </p:spPr>
      </p:pic>
      <p:pic>
        <p:nvPicPr>
          <p:cNvPr id="8" name="Picture 3" descr="C:\Users\iwanaga\Desktop\temp\無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6209" y="4083077"/>
            <a:ext cx="1417625" cy="1417625"/>
          </a:xfrm>
          <a:prstGeom prst="rect">
            <a:avLst/>
          </a:prstGeom>
          <a:noFill/>
        </p:spPr>
      </p:pic>
      <p:pic>
        <p:nvPicPr>
          <p:cNvPr id="9" name="Picture 3" descr="C:\Users\iwanaga\Desktop\temp\無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523" y="5072074"/>
            <a:ext cx="1417625" cy="141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WCF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.NET Framework </a:t>
            </a:r>
            <a:r>
              <a:rPr kumimoji="1" lang="en-US" altLang="ja-JP" dirty="0" smtClean="0"/>
              <a:t>3.0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追加されたウェブサービス基盤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Windows Communication Foundation</a:t>
            </a:r>
          </a:p>
          <a:p>
            <a:pPr lvl="1"/>
            <a:r>
              <a:rPr lang="en-US" altLang="ja-JP" sz="2000" dirty="0" smtClean="0">
                <a:hlinkClick r:id="rId2"/>
              </a:rPr>
              <a:t>http://msdn.microsoft.com/ja-jp/library/ms735119.aspx</a:t>
            </a:r>
            <a:endParaRPr lang="en-US" altLang="ja-JP" sz="2000" dirty="0" smtClean="0"/>
          </a:p>
          <a:p>
            <a:pPr lvl="1"/>
            <a:r>
              <a:rPr lang="en-US" altLang="ja-JP" sz="2000" dirty="0" smtClean="0">
                <a:hlinkClick r:id="rId3"/>
              </a:rPr>
              <a:t>http://www.atmarkit.co.jp/fdotnet/wcf/index/index.html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ウェブサービスの構成要素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4110" cy="4800600"/>
          </a:xfrm>
        </p:spPr>
        <p:txBody>
          <a:bodyPr/>
          <a:lstStyle/>
          <a:p>
            <a:r>
              <a:rPr kumimoji="1" lang="ja-JP" altLang="en-US" dirty="0" smtClean="0"/>
              <a:t>エンドポイント： </a:t>
            </a:r>
            <a:r>
              <a:rPr kumimoji="1" lang="en-US" altLang="ja-JP" dirty="0" smtClean="0"/>
              <a:t>ABC</a:t>
            </a:r>
          </a:p>
          <a:p>
            <a:pPr lvl="1"/>
            <a:r>
              <a:rPr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Address</a:t>
            </a:r>
            <a:r>
              <a:rPr lang="en-US" altLang="ja-JP" dirty="0" smtClean="0"/>
              <a:t>: </a:t>
            </a:r>
            <a:r>
              <a:rPr lang="ja-JP" altLang="en-US" dirty="0" smtClean="0"/>
              <a:t>どこで（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http://ufcpp.net/Services,  net.tcp://</a:t>
            </a:r>
            <a:r>
              <a:rPr kumimoji="1" lang="en-US" altLang="ja-JP" dirty="0" err="1" smtClean="0"/>
              <a:t>localhost</a:t>
            </a:r>
            <a:r>
              <a:rPr kumimoji="1" lang="en-US" altLang="ja-JP" dirty="0" smtClean="0"/>
              <a:t>/Services, etc.</a:t>
            </a:r>
          </a:p>
          <a:p>
            <a:pPr lvl="1"/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Biding</a:t>
            </a:r>
            <a:r>
              <a:rPr lang="en-US" altLang="ja-JP" dirty="0" smtClean="0"/>
              <a:t>:</a:t>
            </a:r>
            <a:r>
              <a:rPr lang="ja-JP" altLang="en-US" dirty="0" smtClean="0"/>
              <a:t> どうやって（</a:t>
            </a:r>
            <a:r>
              <a:rPr lang="en-US" altLang="ja-JP" dirty="0" smtClean="0"/>
              <a:t>How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HTTP/SOAP, 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TCP,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named pipe, .NET </a:t>
            </a:r>
            <a:r>
              <a:rPr lang="en-US" altLang="ja-JP" dirty="0" err="1" smtClean="0"/>
              <a:t>Remoting</a:t>
            </a:r>
            <a:r>
              <a:rPr lang="en-US" altLang="ja-JP" dirty="0" smtClean="0"/>
              <a:t>,  etc.</a:t>
            </a:r>
          </a:p>
          <a:p>
            <a:pPr lvl="1"/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Contract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何を（</a:t>
            </a:r>
            <a:r>
              <a:rPr kumimoji="1" lang="en-US" altLang="ja-JP" dirty="0" smtClean="0"/>
              <a:t>What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商取引、ゲーム、チャット、</a:t>
            </a:r>
            <a:r>
              <a:rPr lang="en-US" altLang="ja-JP" dirty="0" smtClean="0"/>
              <a:t>IM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SNS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etc.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１つのサーバ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クライアントが複数のエンドポイントを持てます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428728" y="2857496"/>
            <a:ext cx="1785950" cy="30718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071934" y="2857496"/>
            <a:ext cx="1785950" cy="30718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サーバ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エンドポイント</a:t>
            </a:r>
            <a:endParaRPr kumimoji="1" lang="ja-JP" altLang="en-US" dirty="0"/>
          </a:p>
        </p:txBody>
      </p:sp>
      <p:pic>
        <p:nvPicPr>
          <p:cNvPr id="2050" name="Picture 2" descr="C:\Users\iwanaga\AppData\Local\Microsoft\Windows\Temporary Internet Files\Content.IE5\GXHXVG0U\MCj042479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429000"/>
            <a:ext cx="1235367" cy="1285884"/>
          </a:xfrm>
          <a:prstGeom prst="rect">
            <a:avLst/>
          </a:prstGeom>
          <a:noFill/>
        </p:spPr>
      </p:pic>
      <p:pic>
        <p:nvPicPr>
          <p:cNvPr id="2053" name="Picture 5" descr="C:\Users\iwanaga\AppData\Local\Microsoft\Windows\Temporary Internet Files\Content.IE5\GXHXVG0U\MCj039689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426391"/>
            <a:ext cx="1285884" cy="1217055"/>
          </a:xfrm>
          <a:prstGeom prst="rect">
            <a:avLst/>
          </a:prstGeom>
          <a:noFill/>
        </p:spPr>
      </p:pic>
      <p:grpSp>
        <p:nvGrpSpPr>
          <p:cNvPr id="17" name="グループ化 16"/>
          <p:cNvGrpSpPr/>
          <p:nvPr/>
        </p:nvGrpSpPr>
        <p:grpSpPr>
          <a:xfrm>
            <a:off x="2143108" y="4929198"/>
            <a:ext cx="1143008" cy="357190"/>
            <a:chOff x="1928794" y="4786322"/>
            <a:chExt cx="1143008" cy="357190"/>
          </a:xfrm>
        </p:grpSpPr>
        <p:sp>
          <p:nvSpPr>
            <p:cNvPr id="12" name="正方形/長方形 11"/>
            <p:cNvSpPr/>
            <p:nvPr/>
          </p:nvSpPr>
          <p:spPr>
            <a:xfrm>
              <a:off x="1928794" y="4786322"/>
              <a:ext cx="1143008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023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35742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71461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kumimoji="1" lang="ja-JP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2143108" y="5429264"/>
            <a:ext cx="1143008" cy="357190"/>
            <a:chOff x="1928794" y="4786322"/>
            <a:chExt cx="1143008" cy="357190"/>
          </a:xfrm>
        </p:grpSpPr>
        <p:sp>
          <p:nvSpPr>
            <p:cNvPr id="19" name="正方形/長方形 18"/>
            <p:cNvSpPr/>
            <p:nvPr/>
          </p:nvSpPr>
          <p:spPr>
            <a:xfrm>
              <a:off x="1928794" y="4786322"/>
              <a:ext cx="1143008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0023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35742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71461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kumimoji="1" lang="ja-JP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4000496" y="5429264"/>
            <a:ext cx="1143008" cy="357190"/>
            <a:chOff x="1928794" y="4786322"/>
            <a:chExt cx="1143008" cy="357190"/>
          </a:xfrm>
        </p:grpSpPr>
        <p:sp>
          <p:nvSpPr>
            <p:cNvPr id="24" name="正方形/長方形 23"/>
            <p:cNvSpPr/>
            <p:nvPr/>
          </p:nvSpPr>
          <p:spPr>
            <a:xfrm>
              <a:off x="1928794" y="4786322"/>
              <a:ext cx="1143008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023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35742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71461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kumimoji="1" lang="ja-JP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4000496" y="4929198"/>
            <a:ext cx="1143008" cy="357190"/>
            <a:chOff x="1928794" y="4786322"/>
            <a:chExt cx="1143008" cy="357190"/>
          </a:xfrm>
        </p:grpSpPr>
        <p:sp>
          <p:nvSpPr>
            <p:cNvPr id="29" name="正方形/長方形 28"/>
            <p:cNvSpPr/>
            <p:nvPr/>
          </p:nvSpPr>
          <p:spPr>
            <a:xfrm>
              <a:off x="1928794" y="4786322"/>
              <a:ext cx="1143008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00023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35742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71461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kumimoji="1" lang="ja-JP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左右矢印 32"/>
          <p:cNvSpPr/>
          <p:nvPr/>
        </p:nvSpPr>
        <p:spPr>
          <a:xfrm>
            <a:off x="3286116" y="5000636"/>
            <a:ext cx="714380" cy="21431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吹き出し 42"/>
          <p:cNvSpPr/>
          <p:nvPr/>
        </p:nvSpPr>
        <p:spPr>
          <a:xfrm>
            <a:off x="6072198" y="3714752"/>
            <a:ext cx="2786082" cy="1143008"/>
          </a:xfrm>
          <a:prstGeom prst="wedgeRectCallout">
            <a:avLst>
              <a:gd name="adj1" fmla="val -84658"/>
              <a:gd name="adj2" fmla="val 72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吹き出し 43"/>
          <p:cNvSpPr/>
          <p:nvPr/>
        </p:nvSpPr>
        <p:spPr>
          <a:xfrm>
            <a:off x="6072198" y="5072074"/>
            <a:ext cx="2786082" cy="1143008"/>
          </a:xfrm>
          <a:prstGeom prst="wedgeRectCallout">
            <a:avLst>
              <a:gd name="adj1" fmla="val -84366"/>
              <a:gd name="adj2" fmla="val 8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143636" y="3786190"/>
            <a:ext cx="264320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: http://ufcpp.net/game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143636" y="4143380"/>
            <a:ext cx="2643206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kumimoji="1" lang="en-US" altLang="ja-JP" dirty="0" smtClean="0">
                <a:solidFill>
                  <a:schemeClr val="tx1"/>
                </a:solidFill>
              </a:rPr>
              <a:t>: Basic HTTP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143636" y="4500570"/>
            <a:ext cx="2643206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: </a:t>
            </a:r>
            <a:r>
              <a:rPr kumimoji="1" lang="ja-JP" altLang="en-US" dirty="0" smtClean="0">
                <a:solidFill>
                  <a:schemeClr val="accent3"/>
                </a:solidFill>
              </a:rPr>
              <a:t>ゲームサーバ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43636" y="5143512"/>
            <a:ext cx="264320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: http://ufcpp.net/chat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143636" y="5500702"/>
            <a:ext cx="2643206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kumimoji="1" lang="en-US" altLang="ja-JP" dirty="0" smtClean="0">
                <a:solidFill>
                  <a:schemeClr val="tx1"/>
                </a:solidFill>
              </a:rPr>
              <a:t>: Basic HTTP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43636" y="5857892"/>
            <a:ext cx="2643206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: </a:t>
            </a:r>
            <a:r>
              <a:rPr lang="ja-JP" altLang="en-US" dirty="0">
                <a:solidFill>
                  <a:schemeClr val="accent3"/>
                </a:solidFill>
              </a:rPr>
              <a:t>チャット</a:t>
            </a:r>
            <a:r>
              <a:rPr kumimoji="1" lang="ja-JP" altLang="en-US" dirty="0" smtClean="0">
                <a:solidFill>
                  <a:schemeClr val="accent3"/>
                </a:solidFill>
              </a:rPr>
              <a:t>サーバ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072198" y="3214686"/>
            <a:ext cx="228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例１</a:t>
            </a:r>
            <a:r>
              <a:rPr lang="en-US" altLang="ja-JP" dirty="0" smtClean="0"/>
              <a:t>: </a:t>
            </a:r>
            <a:r>
              <a:rPr lang="ja-JP" altLang="en-US" dirty="0" smtClean="0"/>
              <a:t>複数の</a:t>
            </a:r>
            <a:r>
              <a:rPr lang="en-US" altLang="ja-JP" dirty="0" smtClean="0"/>
              <a:t>Contract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１つのサーバ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クライアントが複数のエンドポイントを持てます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428728" y="2857496"/>
            <a:ext cx="1785950" cy="30718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071934" y="2857496"/>
            <a:ext cx="1785950" cy="30718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サーバ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エンドポイント</a:t>
            </a:r>
            <a:endParaRPr kumimoji="1" lang="ja-JP" altLang="en-US" dirty="0"/>
          </a:p>
        </p:txBody>
      </p:sp>
      <p:pic>
        <p:nvPicPr>
          <p:cNvPr id="2050" name="Picture 2" descr="C:\Users\iwanaga\AppData\Local\Microsoft\Windows\Temporary Internet Files\Content.IE5\GXHXVG0U\MCj042479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429000"/>
            <a:ext cx="1235367" cy="1285884"/>
          </a:xfrm>
          <a:prstGeom prst="rect">
            <a:avLst/>
          </a:prstGeom>
          <a:noFill/>
        </p:spPr>
      </p:pic>
      <p:pic>
        <p:nvPicPr>
          <p:cNvPr id="2053" name="Picture 5" descr="C:\Users\iwanaga\AppData\Local\Microsoft\Windows\Temporary Internet Files\Content.IE5\GXHXVG0U\MCj039689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426391"/>
            <a:ext cx="1285884" cy="1217055"/>
          </a:xfrm>
          <a:prstGeom prst="rect">
            <a:avLst/>
          </a:prstGeom>
          <a:noFill/>
        </p:spPr>
      </p:pic>
      <p:grpSp>
        <p:nvGrpSpPr>
          <p:cNvPr id="4" name="グループ化 16"/>
          <p:cNvGrpSpPr/>
          <p:nvPr/>
        </p:nvGrpSpPr>
        <p:grpSpPr>
          <a:xfrm>
            <a:off x="2143108" y="4929198"/>
            <a:ext cx="1143008" cy="357190"/>
            <a:chOff x="1928794" y="4786322"/>
            <a:chExt cx="1143008" cy="357190"/>
          </a:xfrm>
        </p:grpSpPr>
        <p:sp>
          <p:nvSpPr>
            <p:cNvPr id="12" name="正方形/長方形 11"/>
            <p:cNvSpPr/>
            <p:nvPr/>
          </p:nvSpPr>
          <p:spPr>
            <a:xfrm>
              <a:off x="1928794" y="4786322"/>
              <a:ext cx="1143008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023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35742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71461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kumimoji="1" lang="ja-JP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グループ化 17"/>
          <p:cNvGrpSpPr/>
          <p:nvPr/>
        </p:nvGrpSpPr>
        <p:grpSpPr>
          <a:xfrm>
            <a:off x="2143108" y="5429264"/>
            <a:ext cx="1143008" cy="357190"/>
            <a:chOff x="1928794" y="4786322"/>
            <a:chExt cx="1143008" cy="357190"/>
          </a:xfrm>
        </p:grpSpPr>
        <p:sp>
          <p:nvSpPr>
            <p:cNvPr id="19" name="正方形/長方形 18"/>
            <p:cNvSpPr/>
            <p:nvPr/>
          </p:nvSpPr>
          <p:spPr>
            <a:xfrm>
              <a:off x="1928794" y="4786322"/>
              <a:ext cx="1143008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0023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35742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71461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kumimoji="1" lang="ja-JP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グループ化 22"/>
          <p:cNvGrpSpPr/>
          <p:nvPr/>
        </p:nvGrpSpPr>
        <p:grpSpPr>
          <a:xfrm>
            <a:off x="4000496" y="5429264"/>
            <a:ext cx="1143008" cy="357190"/>
            <a:chOff x="1928794" y="4786322"/>
            <a:chExt cx="1143008" cy="357190"/>
          </a:xfrm>
        </p:grpSpPr>
        <p:sp>
          <p:nvSpPr>
            <p:cNvPr id="24" name="正方形/長方形 23"/>
            <p:cNvSpPr/>
            <p:nvPr/>
          </p:nvSpPr>
          <p:spPr>
            <a:xfrm>
              <a:off x="1928794" y="4786322"/>
              <a:ext cx="1143008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023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35742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71461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kumimoji="1" lang="ja-JP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グループ化 27"/>
          <p:cNvGrpSpPr/>
          <p:nvPr/>
        </p:nvGrpSpPr>
        <p:grpSpPr>
          <a:xfrm>
            <a:off x="4000496" y="4929198"/>
            <a:ext cx="1143008" cy="357190"/>
            <a:chOff x="1928794" y="4786322"/>
            <a:chExt cx="1143008" cy="357190"/>
          </a:xfrm>
        </p:grpSpPr>
        <p:sp>
          <p:nvSpPr>
            <p:cNvPr id="29" name="正方形/長方形 28"/>
            <p:cNvSpPr/>
            <p:nvPr/>
          </p:nvSpPr>
          <p:spPr>
            <a:xfrm>
              <a:off x="1928794" y="4786322"/>
              <a:ext cx="1143008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00023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35742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714612" y="4857760"/>
              <a:ext cx="285752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kumimoji="1" lang="ja-JP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左右矢印 32"/>
          <p:cNvSpPr/>
          <p:nvPr/>
        </p:nvSpPr>
        <p:spPr>
          <a:xfrm>
            <a:off x="3286116" y="5000636"/>
            <a:ext cx="714380" cy="21431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吹き出し 42"/>
          <p:cNvSpPr/>
          <p:nvPr/>
        </p:nvSpPr>
        <p:spPr>
          <a:xfrm>
            <a:off x="6072198" y="3714752"/>
            <a:ext cx="2786082" cy="1143008"/>
          </a:xfrm>
          <a:prstGeom prst="wedgeRectCallout">
            <a:avLst>
              <a:gd name="adj1" fmla="val -84658"/>
              <a:gd name="adj2" fmla="val 72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吹き出し 43"/>
          <p:cNvSpPr/>
          <p:nvPr/>
        </p:nvSpPr>
        <p:spPr>
          <a:xfrm>
            <a:off x="6072198" y="5072074"/>
            <a:ext cx="2786082" cy="1143008"/>
          </a:xfrm>
          <a:prstGeom prst="wedgeRectCallout">
            <a:avLst>
              <a:gd name="adj1" fmla="val -84366"/>
              <a:gd name="adj2" fmla="val 8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143636" y="3786190"/>
            <a:ext cx="264320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: http://ufcpp.net/game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143636" y="4143380"/>
            <a:ext cx="2643206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kumimoji="1" lang="en-US" altLang="ja-JP" dirty="0" smtClean="0">
                <a:solidFill>
                  <a:schemeClr val="tx1"/>
                </a:solidFill>
              </a:rPr>
              <a:t>: </a:t>
            </a:r>
            <a:r>
              <a:rPr kumimoji="1" lang="en-US" altLang="ja-JP" dirty="0" smtClean="0">
                <a:solidFill>
                  <a:schemeClr val="accent3"/>
                </a:solidFill>
              </a:rPr>
              <a:t>Basic HTTP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143636" y="4500570"/>
            <a:ext cx="2643206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: </a:t>
            </a:r>
            <a:r>
              <a:rPr kumimoji="1" lang="ja-JP" altLang="en-US" dirty="0" smtClean="0">
                <a:solidFill>
                  <a:schemeClr val="tx1"/>
                </a:solidFill>
              </a:rPr>
              <a:t>ゲームサーバ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43636" y="5143512"/>
            <a:ext cx="264320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2800" rIns="0" rtlCol="0" anchor="ctr"/>
          <a:lstStyle/>
          <a:p>
            <a:r>
              <a:rPr kumimoji="1" lang="en-US" altLang="ja-JP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: </a:t>
            </a:r>
            <a:r>
              <a:rPr lang="en-US" altLang="ja-JP" dirty="0" err="1" smtClean="0">
                <a:solidFill>
                  <a:schemeClr val="tx1"/>
                </a:solidFill>
              </a:rPr>
              <a:t>net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.pipe</a:t>
            </a:r>
            <a:r>
              <a:rPr lang="en-US" altLang="ja-JP" dirty="0" smtClean="0">
                <a:solidFill>
                  <a:schemeClr val="tx1"/>
                </a:solidFill>
              </a:rPr>
              <a:t>://</a:t>
            </a:r>
            <a:r>
              <a:rPr lang="en-US" altLang="ja-JP" dirty="0" err="1" smtClean="0">
                <a:solidFill>
                  <a:schemeClr val="tx1"/>
                </a:solidFill>
              </a:rPr>
              <a:t>localhost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kumimoji="1" lang="en-US" altLang="ja-JP" dirty="0" smtClean="0">
                <a:solidFill>
                  <a:schemeClr val="tx1"/>
                </a:solidFill>
              </a:rPr>
              <a:t>game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143636" y="5500702"/>
            <a:ext cx="2643206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kumimoji="1" lang="en-US" altLang="ja-JP" dirty="0" smtClean="0">
                <a:solidFill>
                  <a:schemeClr val="tx1"/>
                </a:solidFill>
              </a:rPr>
              <a:t>: </a:t>
            </a:r>
            <a:r>
              <a:rPr kumimoji="1" lang="ja-JP" altLang="en-US" dirty="0" smtClean="0">
                <a:solidFill>
                  <a:schemeClr val="accent3"/>
                </a:solidFill>
              </a:rPr>
              <a:t>名前付きパイプ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43636" y="5857892"/>
            <a:ext cx="2643206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: </a:t>
            </a:r>
            <a:r>
              <a:rPr kumimoji="1" lang="ja-JP" altLang="en-US" dirty="0" smtClean="0">
                <a:solidFill>
                  <a:schemeClr val="tx1"/>
                </a:solidFill>
              </a:rPr>
              <a:t>ゲームサーバ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072198" y="3214686"/>
            <a:ext cx="21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例２</a:t>
            </a:r>
            <a:r>
              <a:rPr lang="en-US" altLang="ja-JP" dirty="0" smtClean="0"/>
              <a:t>: </a:t>
            </a:r>
            <a:r>
              <a:rPr lang="ja-JP" altLang="en-US" dirty="0" smtClean="0"/>
              <a:t>複数の</a:t>
            </a:r>
            <a:r>
              <a:rPr lang="en-US" altLang="ja-JP" dirty="0" smtClean="0"/>
              <a:t>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WCF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Contract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WCF</a:t>
            </a:r>
            <a:r>
              <a:rPr kumimoji="1" lang="ja-JP" altLang="en-US" dirty="0" smtClean="0"/>
              <a:t>では、</a:t>
            </a:r>
            <a:r>
              <a:rPr kumimoji="1" lang="en-US" altLang="ja-JP" dirty="0" smtClean="0"/>
              <a:t>Contract</a:t>
            </a:r>
            <a:r>
              <a:rPr kumimoji="1" lang="ja-JP" altLang="en-US" dirty="0" smtClean="0"/>
              <a:t>（何をするか）に注力できます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普通の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クラスライブラリに属性をつけるだけ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43042" y="3500438"/>
            <a:ext cx="7072362" cy="3071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ServiceContract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interface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IGameCharacter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void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Move(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Vector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movement);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}</a:t>
            </a:r>
          </a:p>
          <a:p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ServiceContract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interface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IGameCharacterCallback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void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SetLocation(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Point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location);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クラスライブラリとして利用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09696"/>
          </a:xfrm>
        </p:spPr>
        <p:txBody>
          <a:bodyPr/>
          <a:lstStyle/>
          <a:p>
            <a:r>
              <a:rPr kumimoji="1" lang="en-US" altLang="ja-JP" dirty="0" smtClean="0"/>
              <a:t>Contract</a:t>
            </a:r>
            <a:r>
              <a:rPr kumimoji="1" lang="ja-JP" altLang="en-US" dirty="0" smtClean="0"/>
              <a:t>クラスは、単なるクラスライブラリとしても使えます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786050" y="3000372"/>
            <a:ext cx="392909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デモ</a:t>
            </a:r>
            <a:endParaRPr kumimoji="1" lang="ja-JP" altLang="en-US" sz="5400" dirty="0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1435608" y="4143380"/>
            <a:ext cx="7498080" cy="1409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ユーザからの入力に応じて丸が動く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altLang="ja-JP" sz="3200" dirty="0" smtClean="0"/>
              <a:t>WPF</a:t>
            </a:r>
            <a:r>
              <a:rPr lang="ja-JP" altLang="en-US" sz="3200" dirty="0" smtClean="0"/>
              <a:t>を利用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 descr="C:\Users\iwanaga\Desktop\temp\無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714884"/>
            <a:ext cx="1857388" cy="18573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WCF</a:t>
            </a:r>
            <a:r>
              <a:rPr lang="ja-JP" altLang="en-US" dirty="0" smtClean="0"/>
              <a:t>における</a:t>
            </a:r>
            <a:r>
              <a:rPr kumimoji="1" lang="en-US" altLang="ja-JP" dirty="0" smtClean="0"/>
              <a:t>ABC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App.config/</a:t>
            </a:r>
            <a:r>
              <a:rPr kumimoji="1" lang="en-US" altLang="ja-JP" dirty="0" err="1" smtClean="0"/>
              <a:t>Web.config</a:t>
            </a:r>
            <a:r>
              <a:rPr kumimoji="1" lang="ja-JP" altLang="en-US" dirty="0" smtClean="0"/>
              <a:t>に設定を記述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43042" y="2643182"/>
            <a:ext cx="7072362" cy="3429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&lt;configuration&gt;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&lt;system.serviceModel&gt;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&lt;client&gt;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&lt;endpoint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  name="GameCharacterIis"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dirty="0">
                <a:solidFill>
                  <a:schemeClr val="tx2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address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="http://localhost/Services/Game.svc</a:t>
            </a:r>
            <a:r>
              <a:rPr lang="en-US" altLang="ja-JP" dirty="0">
                <a:solidFill>
                  <a:schemeClr val="tx2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"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binding="wsDualHttpBinding"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contract="WcfGameSample.IGameCharacter"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&lt;/endpoint&gt;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&lt;/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client&gt;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&lt;/system.serviceModel&gt;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&lt;/configuration&gt;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317</TotalTime>
  <Words>484</Words>
  <Application>Microsoft Office PowerPoint</Application>
  <PresentationFormat>画面に合わせる (4:3)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フレッシュ</vt:lpstr>
      <vt:lpstr>WCFデモ</vt:lpstr>
      <vt:lpstr>デモ内容</vt:lpstr>
      <vt:lpstr>WCFとは</vt:lpstr>
      <vt:lpstr>ウェブサービスの構成要素</vt:lpstr>
      <vt:lpstr>エンドポイント</vt:lpstr>
      <vt:lpstr>エンドポイント</vt:lpstr>
      <vt:lpstr>WCF Contract</vt:lpstr>
      <vt:lpstr>クラスライブラリとして利用</vt:lpstr>
      <vt:lpstr>WCFにおけるABC</vt:lpstr>
      <vt:lpstr>デバッグ用ホストサーバ</vt:lpstr>
      <vt:lpstr>サービスをIISでホスト</vt:lpstr>
      <vt:lpstr>セルフホストサーバ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WCFデモ</dc:title>
  <dc:creator>iwanaga</dc:creator>
  <cp:lastModifiedBy>iwanaga</cp:lastModifiedBy>
  <cp:revision>19</cp:revision>
  <dcterms:created xsi:type="dcterms:W3CDTF">2008-06-10T13:18:38Z</dcterms:created>
  <dcterms:modified xsi:type="dcterms:W3CDTF">2008-06-15T14:16:59Z</dcterms:modified>
</cp:coreProperties>
</file>