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4" r:id="rId9"/>
    <p:sldId id="271" r:id="rId10"/>
    <p:sldId id="262" r:id="rId11"/>
    <p:sldId id="265" r:id="rId12"/>
    <p:sldId id="277" r:id="rId13"/>
    <p:sldId id="266" r:id="rId14"/>
    <p:sldId id="278" r:id="rId15"/>
    <p:sldId id="268" r:id="rId16"/>
    <p:sldId id="267" r:id="rId17"/>
    <p:sldId id="272" r:id="rId18"/>
    <p:sldId id="273" r:id="rId19"/>
    <p:sldId id="274" r:id="rId20"/>
    <p:sldId id="275" r:id="rId21"/>
    <p:sldId id="276" r:id="rId22"/>
    <p:sldId id="270" r:id="rId23"/>
    <p:sldId id="269" r:id="rId24"/>
    <p:sldId id="279" r:id="rId25"/>
    <p:sldId id="283" r:id="rId26"/>
    <p:sldId id="284"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135" d="100"/>
          <a:sy n="135" d="100"/>
        </p:scale>
        <p:origin x="-84"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1"/>
      </p:bgRef>
    </p:bg>
    <p:spTree>
      <p:nvGrpSpPr>
        <p:cNvPr id="1" name=""/>
        <p:cNvGrpSpPr/>
        <p:nvPr/>
      </p:nvGrpSpPr>
      <p:grpSpPr>
        <a:xfrm>
          <a:off x="0" y="0"/>
          <a:ext cx="0" cy="0"/>
          <a:chOff x="0" y="0"/>
          <a:chExt cx="0" cy="0"/>
        </a:xfrm>
      </p:grpSpPr>
      <p:sp>
        <p:nvSpPr>
          <p:cNvPr id="8" name="正方形/長方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コネクタ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タイトル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ja-JP" altLang="en-US" smtClean="0"/>
              <a:t>マスタ タイトルの書式設定</a:t>
            </a:r>
            <a:endParaRPr kumimoji="0" lang="en-US"/>
          </a:p>
        </p:txBody>
      </p:sp>
      <p:sp>
        <p:nvSpPr>
          <p:cNvPr id="25" name="サブタイトル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sp>
        <p:nvSpPr>
          <p:cNvPr id="31" name="日付プレースホルダ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90ED720-0104-4369-84BC-D37694168613}" type="datetimeFigureOut">
              <a:rPr kumimoji="1" lang="ja-JP" altLang="en-US" smtClean="0"/>
              <a:pPr/>
              <a:t>2008/11/16</a:t>
            </a:fld>
            <a:endParaRPr kumimoji="1" lang="ja-JP" altLang="en-US"/>
          </a:p>
        </p:txBody>
      </p:sp>
      <p:sp>
        <p:nvSpPr>
          <p:cNvPr id="18" name="フッター プレースホルダ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1" lang="ja-JP" altLang="en-US"/>
          </a:p>
        </p:txBody>
      </p:sp>
      <p:sp>
        <p:nvSpPr>
          <p:cNvPr id="29" name="スライド番号プレースホルダ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2D8002D-B5B0-4BAC-B1F6-782DDCCE6D9C}"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E90ED720-0104-4369-84BC-D37694168613}" type="datetimeFigureOut">
              <a:rPr kumimoji="1" lang="ja-JP" altLang="en-US" smtClean="0"/>
              <a:pPr/>
              <a:t>2008/11/16</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274955"/>
            <a:ext cx="1524000" cy="5851525"/>
          </a:xfrm>
        </p:spPr>
        <p:txBody>
          <a:bodyPr vert="eaVert" ancho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2"/>
            <a:ext cx="6019800" cy="5851525"/>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242816" y="6557946"/>
            <a:ext cx="2002464" cy="226902"/>
          </a:xfrm>
        </p:spPr>
        <p:txBody>
          <a:bodyPr/>
          <a:lstStyle>
            <a:extLst/>
          </a:lstStyle>
          <a:p>
            <a:fld id="{E90ED720-0104-4369-84BC-D37694168613}" type="datetimeFigureOut">
              <a:rPr kumimoji="1" lang="ja-JP" altLang="en-US" smtClean="0"/>
              <a:pPr/>
              <a:t>2008/11/16</a:t>
            </a:fld>
            <a:endParaRPr kumimoji="1" lang="ja-JP" altLang="en-US"/>
          </a:p>
        </p:txBody>
      </p:sp>
      <p:sp>
        <p:nvSpPr>
          <p:cNvPr id="5" name="フッター プレースホルダ 4"/>
          <p:cNvSpPr>
            <a:spLocks noGrp="1"/>
          </p:cNvSpPr>
          <p:nvPr>
            <p:ph type="ftr" sz="quarter" idx="11"/>
          </p:nvPr>
        </p:nvSpPr>
        <p:spPr>
          <a:xfrm>
            <a:off x="457200" y="6556248"/>
            <a:ext cx="3657600" cy="228600"/>
          </a:xfrm>
        </p:spPr>
        <p:txBody>
          <a:bodyPr/>
          <a:lstStyle>
            <a:extLst/>
          </a:lstStyle>
          <a:p>
            <a:endParaRPr kumimoji="1" lang="ja-JP" altLang="en-US"/>
          </a:p>
        </p:txBody>
      </p:sp>
      <p:sp>
        <p:nvSpPr>
          <p:cNvPr id="6" name="スライド番号プレースホルダ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E90ED720-0104-4369-84BC-D37694168613}" type="datetimeFigureOut">
              <a:rPr kumimoji="1" lang="ja-JP" altLang="en-US" smtClean="0"/>
              <a:pPr/>
              <a:t>2008/11/16</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90ED720-0104-4369-84BC-D37694168613}" type="datetimeFigureOut">
              <a:rPr kumimoji="1" lang="ja-JP" altLang="en-US" smtClean="0"/>
              <a:pPr/>
              <a:t>2008/11/16</a:t>
            </a:fld>
            <a:endParaRPr kumimoji="1" lang="ja-JP" altLang="en-US"/>
          </a:p>
        </p:txBody>
      </p:sp>
      <p:sp>
        <p:nvSpPr>
          <p:cNvPr id="5" name="フッター プレースホルダ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1" lang="ja-JP" altLang="en-US"/>
          </a:p>
        </p:txBody>
      </p:sp>
      <p:sp>
        <p:nvSpPr>
          <p:cNvPr id="6" name="スライド番号プレースホルダ 5"/>
          <p:cNvSpPr>
            <a:spLocks noGrp="1"/>
          </p:cNvSpPr>
          <p:nvPr>
            <p:ph type="sldNum" sz="quarter" idx="12"/>
          </p:nvPr>
        </p:nvSpPr>
        <p:spPr>
          <a:xfrm>
            <a:off x="6733952" y="6555112"/>
            <a:ext cx="588336" cy="228600"/>
          </a:xfrm>
        </p:spPr>
        <p:txBody>
          <a:bodyPr/>
          <a:lstStyle>
            <a:extLst/>
          </a:lstStyle>
          <a:p>
            <a:fld id="{D2D8002D-B5B0-4BAC-B1F6-782DDCCE6D9C}"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42048" cy="1143000"/>
          </a:xfrm>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E90ED720-0104-4369-84BC-D37694168613}" type="datetimeFigureOut">
              <a:rPr kumimoji="1" lang="ja-JP" altLang="en-US" smtClean="0"/>
              <a:pPr/>
              <a:t>2008/11/16</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42048" cy="1143000"/>
          </a:xfrm>
        </p:spPr>
        <p:txBody>
          <a:bodyPr anchor="b"/>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E90ED720-0104-4369-84BC-D37694168613}" type="datetimeFigureOut">
              <a:rPr kumimoji="1" lang="ja-JP" altLang="en-US" smtClean="0"/>
              <a:pPr/>
              <a:t>2008/11/16</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42048" cy="1143000"/>
          </a:xfrm>
        </p:spPr>
        <p:txBody>
          <a:bodyPr/>
          <a:lstStyle>
            <a:extLst/>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extLst/>
          </a:lstStyle>
          <a:p>
            <a:fld id="{E90ED720-0104-4369-84BC-D37694168613}" type="datetimeFigureOut">
              <a:rPr kumimoji="1" lang="ja-JP" altLang="en-US" smtClean="0"/>
              <a:pPr/>
              <a:t>2008/11/16</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solidFill>
                  <a:schemeClr val="tx2"/>
                </a:solidFill>
              </a:defRPr>
            </a:lvl1pPr>
            <a:extLst/>
          </a:lstStyle>
          <a:p>
            <a:fld id="{E90ED720-0104-4369-84BC-D37694168613}" type="datetimeFigureOut">
              <a:rPr kumimoji="1" lang="ja-JP" altLang="en-US" smtClean="0"/>
              <a:pPr/>
              <a:t>2008/11/16</a:t>
            </a:fld>
            <a:endParaRPr kumimoji="1" lang="ja-JP" altLang="en-US"/>
          </a:p>
        </p:txBody>
      </p:sp>
      <p:sp>
        <p:nvSpPr>
          <p:cNvPr id="3" name="フッター プレースホルダ 2"/>
          <p:cNvSpPr>
            <a:spLocks noGrp="1"/>
          </p:cNvSpPr>
          <p:nvPr>
            <p:ph type="ftr" sz="quarter" idx="11"/>
          </p:nvPr>
        </p:nvSpPr>
        <p:spPr/>
        <p:txBody>
          <a:bodyPr/>
          <a:lstStyle>
            <a:lvl1pPr>
              <a:defRPr>
                <a:solidFill>
                  <a:schemeClr val="tx2"/>
                </a:solidFill>
              </a:defRPr>
            </a:lvl1pPr>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E90ED720-0104-4369-84BC-D37694168613}" type="datetimeFigureOut">
              <a:rPr kumimoji="1" lang="ja-JP" altLang="en-US" smtClean="0"/>
              <a:pPr/>
              <a:t>2008/11/16</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2"/>
      </p:bgRef>
    </p:bg>
    <p:spTree>
      <p:nvGrpSpPr>
        <p:cNvPr id="1" name=""/>
        <p:cNvGrpSpPr/>
        <p:nvPr/>
      </p:nvGrpSpPr>
      <p:grpSpPr>
        <a:xfrm>
          <a:off x="0" y="0"/>
          <a:ext cx="0" cy="0"/>
          <a:chOff x="0" y="0"/>
          <a:chExt cx="0" cy="0"/>
        </a:xfrm>
      </p:grpSpPr>
      <p:sp>
        <p:nvSpPr>
          <p:cNvPr id="8" name="正方形/長方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正方形/長方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タイトル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ja-JP" altLang="en-US" smtClean="0"/>
              <a:t>マスタ タイトルの書式設定</a:t>
            </a:r>
            <a:endParaRPr kumimoji="0" lang="en-US" dirty="0"/>
          </a:p>
        </p:txBody>
      </p:sp>
      <p:sp>
        <p:nvSpPr>
          <p:cNvPr id="4" name="テキスト プレースホル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ja-JP" altLang="en-US" smtClean="0"/>
              <a:t>マスタ テキストの書式設定</a:t>
            </a:r>
          </a:p>
        </p:txBody>
      </p:sp>
      <p:sp>
        <p:nvSpPr>
          <p:cNvPr id="5" name="日付プレースホルダ 4"/>
          <p:cNvSpPr>
            <a:spLocks noGrp="1"/>
          </p:cNvSpPr>
          <p:nvPr>
            <p:ph type="dt" sz="half" idx="10"/>
          </p:nvPr>
        </p:nvSpPr>
        <p:spPr/>
        <p:txBody>
          <a:bodyPr/>
          <a:lstStyle>
            <a:extLst/>
          </a:lstStyle>
          <a:p>
            <a:fld id="{E90ED720-0104-4369-84BC-D37694168613}" type="datetimeFigureOut">
              <a:rPr kumimoji="1" lang="ja-JP" altLang="en-US" smtClean="0"/>
              <a:pPr/>
              <a:t>2008/11/16</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
        <p:nvSpPr>
          <p:cNvPr id="10" name="図プレースホル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ja-JP" altLang="en-US" smtClean="0"/>
              <a:t>アイコンをクリックして図を追加</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タイトル プレースホルダ 2"/>
          <p:cNvSpPr>
            <a:spLocks noGrp="1"/>
          </p:cNvSpPr>
          <p:nvPr>
            <p:ph type="title"/>
          </p:nvPr>
        </p:nvSpPr>
        <p:spPr>
          <a:xfrm>
            <a:off x="457200" y="320040"/>
            <a:ext cx="7239000" cy="608630"/>
          </a:xfrm>
          <a:prstGeom prst="rect">
            <a:avLst/>
          </a:prstGeom>
        </p:spPr>
        <p:txBody>
          <a:bodyPr vert="horz" lIns="45720" tIns="0" rIns="45720" bIns="0" anchor="b" anchorCtr="0">
            <a:normAutofit/>
          </a:bodyPr>
          <a:lstStyle>
            <a:extLst/>
          </a:lstStyle>
          <a:p>
            <a:r>
              <a:rPr kumimoji="0" lang="ja-JP" altLang="en-US" smtClean="0"/>
              <a:t>マスタ タイトルの書式設定</a:t>
            </a:r>
            <a:endParaRPr kumimoji="0" lang="en-US"/>
          </a:p>
        </p:txBody>
      </p:sp>
      <p:sp>
        <p:nvSpPr>
          <p:cNvPr id="31" name="テキスト プレースホルダ 30"/>
          <p:cNvSpPr>
            <a:spLocks noGrp="1"/>
          </p:cNvSpPr>
          <p:nvPr>
            <p:ph type="body" idx="1"/>
          </p:nvPr>
        </p:nvSpPr>
        <p:spPr>
          <a:xfrm>
            <a:off x="457200" y="1071546"/>
            <a:ext cx="7239000" cy="5384190"/>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7" name="日付プレースホルダ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90ED720-0104-4369-84BC-D37694168613}" type="datetimeFigureOut">
              <a:rPr kumimoji="1" lang="ja-JP" altLang="en-US" smtClean="0"/>
              <a:pPr/>
              <a:t>2008/11/16</a:t>
            </a:fld>
            <a:endParaRPr kumimoji="1" lang="ja-JP" altLang="en-US"/>
          </a:p>
        </p:txBody>
      </p:sp>
      <p:sp>
        <p:nvSpPr>
          <p:cNvPr id="4" name="フッター プレースホルダ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kumimoji="1" lang="ja-JP" altLang="en-US"/>
          </a:p>
        </p:txBody>
      </p:sp>
      <p:sp>
        <p:nvSpPr>
          <p:cNvPr id="16" name="スライド番号プレースホルダ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1"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1"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1"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1"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1"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1"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1"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1"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1" sz="14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00298" y="533400"/>
            <a:ext cx="5971970" cy="2868168"/>
          </a:xfrm>
        </p:spPr>
        <p:txBody>
          <a:bodyPr/>
          <a:lstStyle/>
          <a:p>
            <a:r>
              <a:rPr kumimoji="1" lang="en-US" altLang="ja-JP" dirty="0" smtClean="0"/>
              <a:t>C# 4.0</a:t>
            </a:r>
            <a:br>
              <a:rPr kumimoji="1" lang="en-US" altLang="ja-JP" dirty="0" smtClean="0"/>
            </a:br>
            <a:r>
              <a:rPr kumimoji="1" lang="en-US" altLang="ja-JP" dirty="0" smtClean="0"/>
              <a:t>.NET Framework 4.0</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dynamic</a:t>
            </a:r>
            <a:r>
              <a:rPr kumimoji="1" lang="ja-JP" altLang="en-US" dirty="0" smtClean="0"/>
              <a:t>関連のその他の強化点</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dynamic</a:t>
            </a:r>
            <a:r>
              <a:rPr lang="ja-JP" altLang="en-US" dirty="0" smtClean="0"/>
              <a:t>と合わせて、</a:t>
            </a:r>
            <a:r>
              <a:rPr lang="en-US" altLang="ja-JP" dirty="0" smtClean="0"/>
              <a:t>COM </a:t>
            </a:r>
            <a:r>
              <a:rPr lang="en-US" altLang="ja-JP" dirty="0" err="1" smtClean="0"/>
              <a:t>Interop</a:t>
            </a:r>
            <a:r>
              <a:rPr lang="ja-JP" altLang="en-US" dirty="0" smtClean="0"/>
              <a:t>がかなり強化されたそうです</a:t>
            </a:r>
            <a:endParaRPr lang="en-US" altLang="ja-JP" dirty="0" smtClean="0"/>
          </a:p>
          <a:p>
            <a:r>
              <a:rPr lang="en-US" altLang="ja-JP" dirty="0" err="1" smtClean="0"/>
              <a:t>IronPython</a:t>
            </a:r>
            <a:r>
              <a:rPr lang="ja-JP" altLang="en-US" dirty="0" smtClean="0"/>
              <a:t>などの実行結果</a:t>
            </a:r>
            <a:r>
              <a:rPr lang="ja-JP" altLang="en-US" dirty="0" smtClean="0"/>
              <a:t>は</a:t>
            </a:r>
            <a:r>
              <a:rPr lang="en-US" altLang="ja-JP" dirty="0" err="1" smtClean="0"/>
              <a:t>IDynamicObject</a:t>
            </a:r>
            <a:r>
              <a:rPr lang="ja-JP" altLang="en-US" dirty="0" smtClean="0"/>
              <a:t>継承オブジェクトになるそうです</a:t>
            </a:r>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オプション引数・名前付き引数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オプション引数・名前付き引数</a:t>
            </a:r>
            <a:endParaRPr kumimoji="1" lang="en-US" altLang="ja-JP" dirty="0" smtClean="0"/>
          </a:p>
          <a:p>
            <a:pPr lvl="1"/>
            <a:r>
              <a:rPr lang="en-US" altLang="ja-JP" dirty="0" smtClean="0"/>
              <a:t>VB</a:t>
            </a:r>
            <a:r>
              <a:rPr lang="ja-JP" altLang="en-US" dirty="0" smtClean="0"/>
              <a:t>にあるやつが、</a:t>
            </a:r>
            <a:r>
              <a:rPr lang="en-US" altLang="ja-JP" dirty="0" smtClean="0"/>
              <a:t>C#</a:t>
            </a:r>
            <a:r>
              <a:rPr lang="ja-JP" altLang="en-US" dirty="0" err="1" smtClean="0"/>
              <a:t>にも</a:t>
            </a:r>
            <a:r>
              <a:rPr lang="ja-JP" altLang="en-US" dirty="0" smtClean="0"/>
              <a:t>ようやく</a:t>
            </a:r>
            <a:r>
              <a:rPr lang="ja-JP" altLang="en-US" dirty="0" smtClean="0"/>
              <a:t>搭載</a:t>
            </a:r>
            <a:endParaRPr lang="en-US" altLang="ja-JP" dirty="0" smtClean="0"/>
          </a:p>
          <a:p>
            <a:pPr lvl="1"/>
            <a:r>
              <a:rPr lang="ja-JP" altLang="en-US" dirty="0" smtClean="0"/>
              <a:t>引数にデフォルト値が指定できます</a:t>
            </a:r>
            <a:endParaRPr lang="en-US" altLang="ja-JP" dirty="0" smtClean="0"/>
          </a:p>
          <a:p>
            <a:pPr lvl="2"/>
            <a:r>
              <a:rPr lang="ja-JP" altLang="en-US" dirty="0" smtClean="0"/>
              <a:t>実装</a:t>
            </a:r>
            <a:r>
              <a:rPr lang="ja-JP" altLang="en-US" dirty="0" smtClean="0"/>
              <a:t>方法は現状の</a:t>
            </a:r>
            <a:r>
              <a:rPr lang="en-US" altLang="ja-JP" dirty="0" smtClean="0"/>
              <a:t>VB</a:t>
            </a:r>
            <a:r>
              <a:rPr lang="ja-JP" altLang="en-US" dirty="0" smtClean="0"/>
              <a:t>と同じ（属性がつくだけ）</a:t>
            </a:r>
            <a:endParaRPr lang="en-US" altLang="ja-JP" dirty="0" smtClean="0"/>
          </a:p>
        </p:txBody>
      </p:sp>
      <p:sp>
        <p:nvSpPr>
          <p:cNvPr id="4" name="正方形/長方形 3"/>
          <p:cNvSpPr/>
          <p:nvPr/>
        </p:nvSpPr>
        <p:spPr>
          <a:xfrm>
            <a:off x="714348" y="3071810"/>
            <a:ext cx="7072362" cy="78581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Sum(</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x = 0,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y = 0,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z = 0)</a:t>
            </a:r>
          </a:p>
          <a:p>
            <a:r>
              <a:rPr lang="en-US" altLang="ja-JP" sz="2000" dirty="0" smtClean="0">
                <a:latin typeface="ＭＳ ゴシック" pitchFamily="49" charset="-128"/>
                <a:ea typeface="ＭＳ ゴシック" pitchFamily="49" charset="-128"/>
              </a:rPr>
              <a:t>{</a:t>
            </a:r>
            <a:r>
              <a:rPr lang="ja-JP" altLang="en-US"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x + y + z;</a:t>
            </a:r>
            <a:r>
              <a:rPr lang="ja-JP" altLang="en-US" sz="2000" dirty="0" smtClean="0">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a:t>
            </a:r>
          </a:p>
        </p:txBody>
      </p:sp>
      <p:sp>
        <p:nvSpPr>
          <p:cNvPr id="5" name="正方形/長方形 4"/>
          <p:cNvSpPr/>
          <p:nvPr/>
        </p:nvSpPr>
        <p:spPr>
          <a:xfrm>
            <a:off x="714348" y="4500570"/>
            <a:ext cx="7072362" cy="1714512"/>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Sum(</a:t>
            </a:r>
          </a:p>
          <a:p>
            <a:r>
              <a:rPr lang="en-US" altLang="ja-JP" sz="2000" dirty="0" smtClean="0">
                <a:latin typeface="ＭＳ ゴシック" pitchFamily="49" charset="-128"/>
                <a:ea typeface="ＭＳ ゴシック" pitchFamily="49" charset="-128"/>
              </a:rPr>
              <a:t>  [Optional, </a:t>
            </a:r>
            <a:r>
              <a:rPr lang="en-US" altLang="ja-JP" sz="2000" dirty="0" err="1" smtClean="0">
                <a:latin typeface="ＭＳ ゴシック" pitchFamily="49" charset="-128"/>
                <a:ea typeface="ＭＳ ゴシック" pitchFamily="49" charset="-128"/>
              </a:rPr>
              <a:t>DefaultParameterValue</a:t>
            </a:r>
            <a:r>
              <a:rPr lang="en-US" altLang="ja-JP" sz="2000" dirty="0" smtClean="0">
                <a:latin typeface="ＭＳ ゴシック" pitchFamily="49" charset="-128"/>
                <a:ea typeface="ＭＳ ゴシック" pitchFamily="49" charset="-128"/>
              </a:rPr>
              <a:t>(0)]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x,</a:t>
            </a:r>
          </a:p>
          <a:p>
            <a:r>
              <a:rPr lang="en-US" altLang="ja-JP" sz="2000" dirty="0" smtClean="0">
                <a:latin typeface="ＭＳ ゴシック" pitchFamily="49" charset="-128"/>
                <a:ea typeface="ＭＳ ゴシック" pitchFamily="49" charset="-128"/>
              </a:rPr>
              <a:t>  [Optional, </a:t>
            </a:r>
            <a:r>
              <a:rPr lang="en-US" altLang="ja-JP" sz="2000" dirty="0" err="1" smtClean="0">
                <a:latin typeface="ＭＳ ゴシック" pitchFamily="49" charset="-128"/>
                <a:ea typeface="ＭＳ ゴシック" pitchFamily="49" charset="-128"/>
              </a:rPr>
              <a:t>DefaultParameterValue</a:t>
            </a:r>
            <a:r>
              <a:rPr lang="en-US" altLang="ja-JP" sz="2000" dirty="0" smtClean="0">
                <a:latin typeface="ＭＳ ゴシック" pitchFamily="49" charset="-128"/>
                <a:ea typeface="ＭＳ ゴシック" pitchFamily="49" charset="-128"/>
              </a:rPr>
              <a:t>(0)]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y,</a:t>
            </a:r>
          </a:p>
          <a:p>
            <a:r>
              <a:rPr lang="en-US" altLang="ja-JP" sz="2000" dirty="0" smtClean="0">
                <a:latin typeface="ＭＳ ゴシック" pitchFamily="49" charset="-128"/>
                <a:ea typeface="ＭＳ ゴシック" pitchFamily="49" charset="-128"/>
              </a:rPr>
              <a:t>  [Optional, </a:t>
            </a:r>
            <a:r>
              <a:rPr lang="en-US" altLang="ja-JP" sz="2000" dirty="0" err="1" smtClean="0">
                <a:latin typeface="ＭＳ ゴシック" pitchFamily="49" charset="-128"/>
                <a:ea typeface="ＭＳ ゴシック" pitchFamily="49" charset="-128"/>
              </a:rPr>
              <a:t>DefaultParameterValue</a:t>
            </a:r>
            <a:r>
              <a:rPr lang="en-US" altLang="ja-JP" sz="2000" dirty="0" smtClean="0">
                <a:latin typeface="ＭＳ ゴシック" pitchFamily="49" charset="-128"/>
                <a:ea typeface="ＭＳ ゴシック" pitchFamily="49" charset="-128"/>
              </a:rPr>
              <a:t>(0)]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solidFill>
                  <a:srgbClr val="0070C0"/>
                </a:solidFill>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z)</a:t>
            </a:r>
          </a:p>
          <a:p>
            <a:r>
              <a:rPr lang="en-US" altLang="ja-JP" sz="2000" dirty="0" smtClean="0">
                <a:latin typeface="ＭＳ ゴシック" pitchFamily="49" charset="-128"/>
                <a:ea typeface="ＭＳ ゴシック" pitchFamily="49" charset="-128"/>
              </a:rPr>
              <a:t>{</a:t>
            </a:r>
            <a:r>
              <a:rPr lang="ja-JP" altLang="en-US"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x + y + z;</a:t>
            </a:r>
            <a:r>
              <a:rPr lang="ja-JP" altLang="en-US" sz="2000" dirty="0" smtClean="0">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a:t>
            </a:r>
          </a:p>
        </p:txBody>
      </p:sp>
      <p:sp>
        <p:nvSpPr>
          <p:cNvPr id="6" name="下矢印 5"/>
          <p:cNvSpPr/>
          <p:nvPr/>
        </p:nvSpPr>
        <p:spPr>
          <a:xfrm>
            <a:off x="3857620" y="4000504"/>
            <a:ext cx="642942" cy="35719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オプション引数・名前付き引数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オプション引数・名前付き引数</a:t>
            </a:r>
            <a:endParaRPr kumimoji="1" lang="en-US" altLang="ja-JP" dirty="0" smtClean="0"/>
          </a:p>
          <a:p>
            <a:pPr lvl="1"/>
            <a:r>
              <a:rPr lang="ja-JP" altLang="en-US" dirty="0" smtClean="0"/>
              <a:t>呼び出し側</a:t>
            </a:r>
            <a:endParaRPr lang="en-US" altLang="ja-JP" dirty="0" smtClean="0"/>
          </a:p>
          <a:p>
            <a:pPr lvl="2"/>
            <a:r>
              <a:rPr lang="ja-JP" altLang="en-US" dirty="0" smtClean="0"/>
              <a:t>コンパイル時に引数のデフォルト値を展開</a:t>
            </a:r>
            <a:endParaRPr lang="en-US" altLang="ja-JP" dirty="0" smtClean="0"/>
          </a:p>
          <a:p>
            <a:pPr lvl="2"/>
            <a:r>
              <a:rPr lang="ja-JP" altLang="en-US" dirty="0" smtClean="0"/>
              <a:t>メタデータは呼出側には残らない</a:t>
            </a:r>
          </a:p>
          <a:p>
            <a:pPr lvl="2"/>
            <a:endParaRPr lang="en-US" altLang="ja-JP" dirty="0" smtClean="0"/>
          </a:p>
        </p:txBody>
      </p:sp>
      <p:sp>
        <p:nvSpPr>
          <p:cNvPr id="7" name="正方形/長方形 6"/>
          <p:cNvSpPr/>
          <p:nvPr/>
        </p:nvSpPr>
        <p:spPr>
          <a:xfrm>
            <a:off x="714348" y="2786058"/>
            <a:ext cx="7072362" cy="107157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s1 = Sum();</a:t>
            </a:r>
          </a:p>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s2 = Sum(1, 2);</a:t>
            </a:r>
          </a:p>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s3 = Sum(y: 2);</a:t>
            </a:r>
          </a:p>
        </p:txBody>
      </p:sp>
      <p:sp>
        <p:nvSpPr>
          <p:cNvPr id="8" name="正方形/長方形 7"/>
          <p:cNvSpPr/>
          <p:nvPr/>
        </p:nvSpPr>
        <p:spPr>
          <a:xfrm>
            <a:off x="714348" y="4500570"/>
            <a:ext cx="7072362" cy="107157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s1 = Sum(0, 0, 0);</a:t>
            </a:r>
          </a:p>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s2 = Sum(1, 2, 0);</a:t>
            </a:r>
          </a:p>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s3 = Sum(0, 2, 0);</a:t>
            </a:r>
          </a:p>
        </p:txBody>
      </p:sp>
      <p:sp>
        <p:nvSpPr>
          <p:cNvPr id="9" name="下矢印 8"/>
          <p:cNvSpPr/>
          <p:nvPr/>
        </p:nvSpPr>
        <p:spPr>
          <a:xfrm>
            <a:off x="3857620" y="4000504"/>
            <a:ext cx="642942" cy="35719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2428860" y="5786454"/>
            <a:ext cx="3500462" cy="500066"/>
          </a:xfrm>
          <a:prstGeom prst="wedgeRectCallout">
            <a:avLst>
              <a:gd name="adj1" fmla="val -33516"/>
              <a:gd name="adj2" fmla="val -11191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smtClean="0"/>
              <a:t>y: </a:t>
            </a:r>
            <a:r>
              <a:rPr kumimoji="1" lang="ja-JP" altLang="en-US" dirty="0" smtClean="0"/>
              <a:t>などの情報は一切残らない</a:t>
            </a:r>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共変性・反変性</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インターフェースにも共変性・反変性</a:t>
            </a:r>
            <a:endParaRPr kumimoji="1" lang="en-US" altLang="ja-JP" dirty="0" smtClean="0"/>
          </a:p>
          <a:p>
            <a:pPr lvl="1"/>
            <a:r>
              <a:rPr kumimoji="1" lang="ja-JP" altLang="en-US" dirty="0" smtClean="0"/>
              <a:t>反変性</a:t>
            </a:r>
            <a:endParaRPr kumimoji="1" lang="en-US" altLang="ja-JP" dirty="0" smtClean="0"/>
          </a:p>
          <a:p>
            <a:pPr lvl="2"/>
            <a:r>
              <a:rPr lang="en-US" altLang="ja-JP" dirty="0" err="1" smtClean="0"/>
              <a:t>IEnumerator</a:t>
            </a:r>
            <a:r>
              <a:rPr lang="en-US" altLang="ja-JP" dirty="0" smtClean="0"/>
              <a:t>&lt;T&gt;</a:t>
            </a:r>
            <a:r>
              <a:rPr lang="ja-JP" altLang="en-US" dirty="0" smtClean="0"/>
              <a:t>の型引数</a:t>
            </a:r>
            <a:r>
              <a:rPr lang="en-US" altLang="ja-JP" dirty="0" smtClean="0"/>
              <a:t>T</a:t>
            </a:r>
            <a:r>
              <a:rPr lang="ja-JP" altLang="en-US" dirty="0" smtClean="0"/>
              <a:t>は出力にしか使われない</a:t>
            </a:r>
            <a:endParaRPr lang="en-US" altLang="ja-JP" dirty="0" smtClean="0"/>
          </a:p>
          <a:p>
            <a:pPr lvl="1"/>
            <a:endParaRPr kumimoji="1" lang="en-US" altLang="ja-JP" dirty="0" smtClean="0"/>
          </a:p>
          <a:p>
            <a:pPr lvl="1"/>
            <a:endParaRPr lang="en-US" altLang="ja-JP" dirty="0" smtClean="0"/>
          </a:p>
          <a:p>
            <a:pPr lvl="1"/>
            <a:endParaRPr kumimoji="1" lang="en-US" altLang="ja-JP" dirty="0" smtClean="0"/>
          </a:p>
          <a:p>
            <a:pPr lvl="1"/>
            <a:endParaRPr lang="en-US" altLang="ja-JP" dirty="0" smtClean="0"/>
          </a:p>
          <a:p>
            <a:pPr lvl="1"/>
            <a:r>
              <a:rPr kumimoji="1" lang="ja-JP" altLang="en-US" dirty="0" smtClean="0"/>
              <a:t>共</a:t>
            </a:r>
            <a:r>
              <a:rPr kumimoji="1" lang="ja-JP" altLang="en-US" dirty="0" smtClean="0"/>
              <a:t>変性</a:t>
            </a:r>
            <a:endParaRPr kumimoji="1" lang="en-US" altLang="ja-JP" dirty="0" smtClean="0"/>
          </a:p>
          <a:p>
            <a:pPr lvl="2"/>
            <a:r>
              <a:rPr lang="en-US" altLang="ja-JP" dirty="0" err="1" smtClean="0"/>
              <a:t>IComparer</a:t>
            </a:r>
            <a:r>
              <a:rPr lang="en-US" altLang="ja-JP" dirty="0" smtClean="0"/>
              <a:t>&lt;T&gt;</a:t>
            </a:r>
            <a:r>
              <a:rPr lang="ja-JP" altLang="en-US" dirty="0" smtClean="0"/>
              <a:t>の型引数</a:t>
            </a:r>
            <a:r>
              <a:rPr lang="en-US" altLang="ja-JP" dirty="0" smtClean="0"/>
              <a:t>T</a:t>
            </a:r>
            <a:r>
              <a:rPr lang="ja-JP" altLang="en-US" dirty="0" smtClean="0"/>
              <a:t>は入力にしか使われない</a:t>
            </a:r>
            <a:endParaRPr kumimoji="1" lang="ja-JP" altLang="en-US" dirty="0"/>
          </a:p>
        </p:txBody>
      </p:sp>
      <p:sp>
        <p:nvSpPr>
          <p:cNvPr id="4" name="正方形/長方形 3"/>
          <p:cNvSpPr/>
          <p:nvPr/>
        </p:nvSpPr>
        <p:spPr>
          <a:xfrm>
            <a:off x="714348" y="2428868"/>
            <a:ext cx="7215238" cy="78581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tx1"/>
                </a:solidFill>
                <a:latin typeface="ＭＳ ゴシック" pitchFamily="49" charset="-128"/>
                <a:ea typeface="ＭＳ ゴシック" pitchFamily="49" charset="-128"/>
              </a:rPr>
              <a:t>IEnumerator</a:t>
            </a:r>
            <a:r>
              <a:rPr lang="en-US" altLang="ja-JP" sz="2000" dirty="0" smtClean="0">
                <a:solidFill>
                  <a:schemeClr val="tx1"/>
                </a:solidFill>
                <a:latin typeface="ＭＳ ゴシック" pitchFamily="49" charset="-128"/>
                <a:ea typeface="ＭＳ ゴシック" pitchFamily="49" charset="-128"/>
              </a:rPr>
              <a:t>&lt;</a:t>
            </a:r>
            <a:r>
              <a:rPr lang="en-US" altLang="ja-JP" sz="2000" dirty="0" smtClean="0">
                <a:solidFill>
                  <a:schemeClr val="accent1">
                    <a:lumMod val="75000"/>
                  </a:schemeClr>
                </a:solidFill>
                <a:latin typeface="ＭＳ ゴシック" pitchFamily="49" charset="-128"/>
                <a:ea typeface="ＭＳ ゴシック" pitchFamily="49" charset="-128"/>
              </a:rPr>
              <a:t>string</a:t>
            </a:r>
            <a:r>
              <a:rPr lang="en-US" altLang="ja-JP" sz="2000" dirty="0" smtClean="0">
                <a:solidFill>
                  <a:schemeClr val="tx1"/>
                </a:solidFill>
                <a:latin typeface="ＭＳ ゴシック" pitchFamily="49" charset="-128"/>
                <a:ea typeface="ＭＳ ゴシック" pitchFamily="49" charset="-128"/>
              </a:rPr>
              <a:t>&gt; </a:t>
            </a:r>
            <a:r>
              <a:rPr lang="en-US" altLang="ja-JP" sz="2000" dirty="0" err="1" smtClean="0">
                <a:solidFill>
                  <a:schemeClr val="tx1"/>
                </a:solidFill>
                <a:latin typeface="ＭＳ ゴシック" pitchFamily="49" charset="-128"/>
                <a:ea typeface="ＭＳ ゴシック" pitchFamily="49" charset="-128"/>
              </a:rPr>
              <a:t>strEnum</a:t>
            </a:r>
            <a:r>
              <a:rPr lang="en-US" altLang="ja-JP" sz="2000" dirty="0" smtClean="0">
                <a:solidFill>
                  <a:schemeClr val="tx1"/>
                </a:solidFill>
                <a:latin typeface="ＭＳ ゴシック" pitchFamily="49" charset="-128"/>
                <a:ea typeface="ＭＳ ゴシック" pitchFamily="49" charset="-128"/>
              </a:rPr>
              <a:t> = </a:t>
            </a:r>
            <a:r>
              <a:rPr lang="en-US" altLang="ja-JP" sz="2000" dirty="0" smtClean="0">
                <a:solidFill>
                  <a:schemeClr val="accent1">
                    <a:lumMod val="75000"/>
                  </a:schemeClr>
                </a:solidFill>
                <a:latin typeface="ＭＳ ゴシック" pitchFamily="49" charset="-128"/>
                <a:ea typeface="ＭＳ ゴシック" pitchFamily="49" charset="-128"/>
              </a:rPr>
              <a:t>new</a:t>
            </a:r>
            <a:r>
              <a:rPr lang="en-US" altLang="ja-JP" sz="2000" dirty="0" smtClean="0">
                <a:solidFill>
                  <a:schemeClr val="tx1"/>
                </a:solidFill>
                <a:latin typeface="ＭＳ ゴシック" pitchFamily="49" charset="-128"/>
                <a:ea typeface="ＭＳ ゴシック" pitchFamily="49" charset="-128"/>
              </a:rPr>
              <a:t> Enumerator&lt;</a:t>
            </a:r>
            <a:r>
              <a:rPr lang="en-US" altLang="ja-JP" sz="2000" dirty="0" smtClean="0">
                <a:solidFill>
                  <a:schemeClr val="accent1">
                    <a:lumMod val="75000"/>
                  </a:schemeClr>
                </a:solidFill>
                <a:latin typeface="ＭＳ ゴシック" pitchFamily="49" charset="-128"/>
                <a:ea typeface="ＭＳ ゴシック" pitchFamily="49" charset="-128"/>
              </a:rPr>
              <a:t>string</a:t>
            </a:r>
            <a:r>
              <a:rPr lang="en-US" altLang="ja-JP" sz="2000" dirty="0" smtClean="0">
                <a:solidFill>
                  <a:schemeClr val="tx1"/>
                </a:solidFill>
                <a:latin typeface="ＭＳ ゴシック" pitchFamily="49" charset="-128"/>
                <a:ea typeface="ＭＳ ゴシック" pitchFamily="49" charset="-128"/>
              </a:rPr>
              <a:t>&gt;(); </a:t>
            </a:r>
            <a:r>
              <a:rPr lang="en-US" altLang="ja-JP" sz="2000" dirty="0" err="1" smtClean="0">
                <a:solidFill>
                  <a:schemeClr val="tx1"/>
                </a:solidFill>
                <a:latin typeface="ＭＳ ゴシック" pitchFamily="49" charset="-128"/>
                <a:ea typeface="ＭＳ ゴシック" pitchFamily="49" charset="-128"/>
              </a:rPr>
              <a:t>IEnumerator</a:t>
            </a:r>
            <a:r>
              <a:rPr lang="en-US" altLang="ja-JP" sz="2000" dirty="0" smtClean="0">
                <a:solidFill>
                  <a:schemeClr val="tx1"/>
                </a:solidFill>
                <a:latin typeface="ＭＳ ゴシック" pitchFamily="49" charset="-128"/>
                <a:ea typeface="ＭＳ ゴシック" pitchFamily="49" charset="-128"/>
              </a:rPr>
              <a:t>&lt;</a:t>
            </a:r>
            <a:r>
              <a:rPr lang="en-US" altLang="ja-JP" sz="2000" dirty="0" smtClean="0">
                <a:solidFill>
                  <a:schemeClr val="accent1">
                    <a:lumMod val="75000"/>
                  </a:schemeClr>
                </a:solidFill>
                <a:latin typeface="ＭＳ ゴシック" pitchFamily="49" charset="-128"/>
                <a:ea typeface="ＭＳ ゴシック" pitchFamily="49" charset="-128"/>
              </a:rPr>
              <a:t>object</a:t>
            </a:r>
            <a:r>
              <a:rPr lang="en-US" altLang="ja-JP" sz="2000" dirty="0" smtClean="0">
                <a:solidFill>
                  <a:schemeClr val="tx1"/>
                </a:solidFill>
                <a:latin typeface="ＭＳ ゴシック" pitchFamily="49" charset="-128"/>
                <a:ea typeface="ＭＳ ゴシック" pitchFamily="49" charset="-128"/>
              </a:rPr>
              <a:t>&gt; </a:t>
            </a:r>
            <a:r>
              <a:rPr lang="en-US" altLang="ja-JP" sz="2000" dirty="0" err="1" smtClean="0">
                <a:solidFill>
                  <a:schemeClr val="tx1"/>
                </a:solidFill>
                <a:latin typeface="ＭＳ ゴシック" pitchFamily="49" charset="-128"/>
                <a:ea typeface="ＭＳ ゴシック" pitchFamily="49" charset="-128"/>
              </a:rPr>
              <a:t>objEnum</a:t>
            </a:r>
            <a:r>
              <a:rPr lang="en-US" altLang="ja-JP" sz="2000" dirty="0" smtClean="0">
                <a:solidFill>
                  <a:schemeClr val="tx1"/>
                </a:solidFill>
                <a:latin typeface="ＭＳ ゴシック" pitchFamily="49" charset="-128"/>
                <a:ea typeface="ＭＳ ゴシック" pitchFamily="49" charset="-128"/>
              </a:rPr>
              <a:t> = </a:t>
            </a:r>
            <a:r>
              <a:rPr lang="en-US" altLang="ja-JP" sz="2000" dirty="0" err="1" smtClean="0">
                <a:solidFill>
                  <a:schemeClr val="tx1"/>
                </a:solidFill>
                <a:latin typeface="ＭＳ ゴシック" pitchFamily="49" charset="-128"/>
                <a:ea typeface="ＭＳ ゴシック" pitchFamily="49" charset="-128"/>
              </a:rPr>
              <a:t>strEnum</a:t>
            </a:r>
            <a:r>
              <a:rPr lang="en-US" altLang="ja-JP" sz="2000" dirty="0" smtClean="0">
                <a:solidFill>
                  <a:schemeClr val="tx1"/>
                </a:solidFill>
                <a:latin typeface="ＭＳ ゴシック" pitchFamily="49" charset="-128"/>
                <a:ea typeface="ＭＳ ゴシック" pitchFamily="49" charset="-128"/>
              </a:rPr>
              <a:t>;</a:t>
            </a:r>
            <a:endParaRPr lang="en-US" altLang="ja-JP" sz="2000" dirty="0" smtClean="0">
              <a:solidFill>
                <a:schemeClr val="tx1"/>
              </a:solidFill>
              <a:latin typeface="ＭＳ ゴシック" pitchFamily="49" charset="-128"/>
              <a:ea typeface="ＭＳ ゴシック" pitchFamily="49" charset="-128"/>
            </a:endParaRPr>
          </a:p>
        </p:txBody>
      </p:sp>
      <p:sp>
        <p:nvSpPr>
          <p:cNvPr id="5" name="正方形/長方形 4"/>
          <p:cNvSpPr/>
          <p:nvPr/>
        </p:nvSpPr>
        <p:spPr>
          <a:xfrm>
            <a:off x="714348" y="4857760"/>
            <a:ext cx="7215238" cy="78581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tx1"/>
                </a:solidFill>
                <a:latin typeface="ＭＳ ゴシック" pitchFamily="49" charset="-128"/>
                <a:ea typeface="ＭＳ ゴシック" pitchFamily="49" charset="-128"/>
              </a:rPr>
              <a:t>IComparer</a:t>
            </a:r>
            <a:r>
              <a:rPr lang="en-US" altLang="ja-JP" sz="2000" dirty="0" smtClean="0">
                <a:solidFill>
                  <a:schemeClr val="tx1"/>
                </a:solidFill>
                <a:latin typeface="ＭＳ ゴシック" pitchFamily="49" charset="-128"/>
                <a:ea typeface="ＭＳ ゴシック" pitchFamily="49" charset="-128"/>
              </a:rPr>
              <a:t>&lt;</a:t>
            </a:r>
            <a:r>
              <a:rPr lang="en-US" altLang="ja-JP" sz="2000" dirty="0" smtClean="0">
                <a:solidFill>
                  <a:schemeClr val="accent1">
                    <a:lumMod val="75000"/>
                  </a:schemeClr>
                </a:solidFill>
                <a:latin typeface="ＭＳ ゴシック" pitchFamily="49" charset="-128"/>
                <a:ea typeface="ＭＳ ゴシック" pitchFamily="49" charset="-128"/>
              </a:rPr>
              <a:t>object</a:t>
            </a:r>
            <a:r>
              <a:rPr lang="en-US" altLang="ja-JP" sz="2000" dirty="0" smtClean="0">
                <a:solidFill>
                  <a:schemeClr val="tx1"/>
                </a:solidFill>
                <a:latin typeface="ＭＳ ゴシック" pitchFamily="49" charset="-128"/>
                <a:ea typeface="ＭＳ ゴシック" pitchFamily="49" charset="-128"/>
              </a:rPr>
              <a:t>&gt; </a:t>
            </a:r>
            <a:r>
              <a:rPr lang="en-US" altLang="ja-JP" sz="2000" dirty="0" err="1" smtClean="0">
                <a:solidFill>
                  <a:schemeClr val="tx1"/>
                </a:solidFill>
                <a:latin typeface="ＭＳ ゴシック" pitchFamily="49" charset="-128"/>
                <a:ea typeface="ＭＳ ゴシック" pitchFamily="49" charset="-128"/>
              </a:rPr>
              <a:t>strComp</a:t>
            </a:r>
            <a:r>
              <a:rPr lang="en-US" altLang="ja-JP" sz="2000" dirty="0" smtClean="0">
                <a:solidFill>
                  <a:schemeClr val="tx1"/>
                </a:solidFill>
                <a:latin typeface="ＭＳ ゴシック" pitchFamily="49" charset="-128"/>
                <a:ea typeface="ＭＳ ゴシック" pitchFamily="49" charset="-128"/>
              </a:rPr>
              <a:t> = </a:t>
            </a:r>
            <a:r>
              <a:rPr lang="en-US" altLang="ja-JP" sz="2000" dirty="0" smtClean="0">
                <a:solidFill>
                  <a:schemeClr val="accent1">
                    <a:lumMod val="75000"/>
                  </a:schemeClr>
                </a:solidFill>
                <a:latin typeface="ＭＳ ゴシック" pitchFamily="49" charset="-128"/>
                <a:ea typeface="ＭＳ ゴシック" pitchFamily="49" charset="-128"/>
              </a:rPr>
              <a:t>new</a:t>
            </a:r>
            <a:r>
              <a:rPr lang="en-US" altLang="ja-JP" sz="2000" dirty="0" smtClean="0">
                <a:solidFill>
                  <a:schemeClr val="tx1"/>
                </a:solidFill>
                <a:latin typeface="ＭＳ ゴシック" pitchFamily="49" charset="-128"/>
                <a:ea typeface="ＭＳ ゴシック" pitchFamily="49" charset="-128"/>
              </a:rPr>
              <a:t> Comparer&lt;</a:t>
            </a:r>
            <a:r>
              <a:rPr lang="en-US" altLang="ja-JP" sz="2000" dirty="0" smtClean="0">
                <a:solidFill>
                  <a:schemeClr val="accent1">
                    <a:lumMod val="75000"/>
                  </a:schemeClr>
                </a:solidFill>
                <a:latin typeface="ＭＳ ゴシック" pitchFamily="49" charset="-128"/>
                <a:ea typeface="ＭＳ ゴシック" pitchFamily="49" charset="-128"/>
              </a:rPr>
              <a:t>object</a:t>
            </a:r>
            <a:r>
              <a:rPr lang="en-US" altLang="ja-JP" sz="2000" dirty="0" smtClean="0">
                <a:solidFill>
                  <a:schemeClr val="tx1"/>
                </a:solidFill>
                <a:latin typeface="ＭＳ ゴシック" pitchFamily="49" charset="-128"/>
                <a:ea typeface="ＭＳ ゴシック" pitchFamily="49" charset="-128"/>
              </a:rPr>
              <a:t>&gt;(); </a:t>
            </a:r>
            <a:r>
              <a:rPr lang="en-US" altLang="ja-JP" sz="2000" dirty="0" err="1" smtClean="0">
                <a:solidFill>
                  <a:schemeClr val="tx1"/>
                </a:solidFill>
                <a:latin typeface="ＭＳ ゴシック" pitchFamily="49" charset="-128"/>
                <a:ea typeface="ＭＳ ゴシック" pitchFamily="49" charset="-128"/>
              </a:rPr>
              <a:t>IComparer</a:t>
            </a:r>
            <a:r>
              <a:rPr lang="en-US" altLang="ja-JP" sz="2000" dirty="0" smtClean="0">
                <a:solidFill>
                  <a:schemeClr val="tx1"/>
                </a:solidFill>
                <a:latin typeface="ＭＳ ゴシック" pitchFamily="49" charset="-128"/>
                <a:ea typeface="ＭＳ ゴシック" pitchFamily="49" charset="-128"/>
              </a:rPr>
              <a:t>&lt;</a:t>
            </a:r>
            <a:r>
              <a:rPr lang="en-US" altLang="ja-JP" sz="2000" dirty="0" smtClean="0">
                <a:solidFill>
                  <a:schemeClr val="accent1">
                    <a:lumMod val="75000"/>
                  </a:schemeClr>
                </a:solidFill>
                <a:latin typeface="ＭＳ ゴシック" pitchFamily="49" charset="-128"/>
                <a:ea typeface="ＭＳ ゴシック" pitchFamily="49" charset="-128"/>
              </a:rPr>
              <a:t>string</a:t>
            </a:r>
            <a:r>
              <a:rPr lang="en-US" altLang="ja-JP" sz="2000" dirty="0" smtClean="0">
                <a:solidFill>
                  <a:schemeClr val="tx1"/>
                </a:solidFill>
                <a:latin typeface="ＭＳ ゴシック" pitchFamily="49" charset="-128"/>
                <a:ea typeface="ＭＳ ゴシック" pitchFamily="49" charset="-128"/>
              </a:rPr>
              <a:t>&gt; </a:t>
            </a:r>
            <a:r>
              <a:rPr lang="en-US" altLang="ja-JP" sz="2000" dirty="0" err="1" smtClean="0">
                <a:solidFill>
                  <a:schemeClr val="tx1"/>
                </a:solidFill>
                <a:latin typeface="ＭＳ ゴシック" pitchFamily="49" charset="-128"/>
                <a:ea typeface="ＭＳ ゴシック" pitchFamily="49" charset="-128"/>
              </a:rPr>
              <a:t>objComp</a:t>
            </a:r>
            <a:r>
              <a:rPr lang="en-US" altLang="ja-JP" sz="2000" dirty="0" smtClean="0">
                <a:solidFill>
                  <a:schemeClr val="tx1"/>
                </a:solidFill>
                <a:latin typeface="ＭＳ ゴシック" pitchFamily="49" charset="-128"/>
                <a:ea typeface="ＭＳ ゴシック" pitchFamily="49" charset="-128"/>
              </a:rPr>
              <a:t> = </a:t>
            </a:r>
            <a:r>
              <a:rPr lang="en-US" altLang="ja-JP" sz="2000" dirty="0" err="1" smtClean="0">
                <a:solidFill>
                  <a:schemeClr val="tx1"/>
                </a:solidFill>
                <a:latin typeface="ＭＳ ゴシック" pitchFamily="49" charset="-128"/>
                <a:ea typeface="ＭＳ ゴシック" pitchFamily="49" charset="-128"/>
              </a:rPr>
              <a:t>strComp</a:t>
            </a:r>
            <a:r>
              <a:rPr lang="en-US" altLang="ja-JP" sz="2000" dirty="0" smtClean="0">
                <a:solidFill>
                  <a:schemeClr val="tx1"/>
                </a:solidFill>
                <a:latin typeface="ＭＳ ゴシック" pitchFamily="49" charset="-128"/>
                <a:ea typeface="ＭＳ ゴシック" pitchFamily="49" charset="-128"/>
              </a:rPr>
              <a:t>;</a:t>
            </a:r>
            <a:endParaRPr lang="en-US" altLang="ja-JP" sz="2000" dirty="0" smtClean="0">
              <a:solidFill>
                <a:schemeClr val="tx1"/>
              </a:solidFill>
              <a:latin typeface="ＭＳ ゴシック" pitchFamily="49" charset="-128"/>
              <a:ea typeface="ＭＳ ゴシック" pitchFamily="49" charset="-128"/>
            </a:endParaRPr>
          </a:p>
        </p:txBody>
      </p:sp>
      <p:sp>
        <p:nvSpPr>
          <p:cNvPr id="6" name="四角形吹き出し 5"/>
          <p:cNvSpPr/>
          <p:nvPr/>
        </p:nvSpPr>
        <p:spPr>
          <a:xfrm>
            <a:off x="2643174" y="3500438"/>
            <a:ext cx="4071966" cy="428628"/>
          </a:xfrm>
          <a:prstGeom prst="wedgeRectCallout">
            <a:avLst>
              <a:gd name="adj1" fmla="val -15824"/>
              <a:gd name="adj2" fmla="val -13770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親クラスの</a:t>
            </a:r>
            <a:r>
              <a:rPr kumimoji="1" lang="en-US" altLang="ja-JP" dirty="0" err="1" smtClean="0"/>
              <a:t>IEnumerator</a:t>
            </a:r>
            <a:r>
              <a:rPr kumimoji="1" lang="ja-JP" altLang="en-US" dirty="0" smtClean="0"/>
              <a:t>に代入可能</a:t>
            </a:r>
            <a:endParaRPr kumimoji="1" lang="ja-JP" altLang="en-US" dirty="0"/>
          </a:p>
        </p:txBody>
      </p:sp>
      <p:sp>
        <p:nvSpPr>
          <p:cNvPr id="7" name="四角形吹き出し 6"/>
          <p:cNvSpPr/>
          <p:nvPr/>
        </p:nvSpPr>
        <p:spPr>
          <a:xfrm>
            <a:off x="2643174" y="5929330"/>
            <a:ext cx="4071966" cy="428628"/>
          </a:xfrm>
          <a:prstGeom prst="wedgeRectCallout">
            <a:avLst>
              <a:gd name="adj1" fmla="val -15824"/>
              <a:gd name="adj2" fmla="val -13770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子クラスの</a:t>
            </a:r>
            <a:r>
              <a:rPr kumimoji="1" lang="en-US" altLang="ja-JP" dirty="0" err="1" smtClean="0"/>
              <a:t>IComparer</a:t>
            </a:r>
            <a:r>
              <a:rPr kumimoji="1" lang="ja-JP" altLang="en-US" dirty="0" smtClean="0"/>
              <a:t>に代入可能</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共変性・</a:t>
            </a:r>
            <a:r>
              <a:rPr lang="ja-JP" altLang="en-US" dirty="0" smtClean="0"/>
              <a:t>反変性の実装</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IL</a:t>
            </a:r>
            <a:r>
              <a:rPr lang="ja-JP" altLang="en-US" dirty="0" smtClean="0"/>
              <a:t>の仕様上は</a:t>
            </a:r>
            <a:r>
              <a:rPr lang="en-US" altLang="ja-JP" dirty="0" smtClean="0"/>
              <a:t>IL 2.0</a:t>
            </a:r>
            <a:r>
              <a:rPr lang="ja-JP" altLang="en-US" dirty="0" smtClean="0"/>
              <a:t>の時点で共変性・反変性に対応済み</a:t>
            </a:r>
          </a:p>
          <a:p>
            <a:endParaRPr kumimoji="1" lang="ja-JP" altLang="en-US" dirty="0"/>
          </a:p>
        </p:txBody>
      </p:sp>
      <p:sp>
        <p:nvSpPr>
          <p:cNvPr id="4" name="正方形/長方形 3"/>
          <p:cNvSpPr/>
          <p:nvPr/>
        </p:nvSpPr>
        <p:spPr>
          <a:xfrm>
            <a:off x="785786" y="2143116"/>
            <a:ext cx="7072362" cy="221457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public interface </a:t>
            </a:r>
            <a:r>
              <a:rPr lang="en-US" altLang="ja-JP" sz="2000" dirty="0" err="1" smtClean="0">
                <a:latin typeface="ＭＳ ゴシック" pitchFamily="49" charset="-128"/>
                <a:ea typeface="ＭＳ ゴシック" pitchFamily="49" charset="-128"/>
              </a:rPr>
              <a:t>IEnumerator</a:t>
            </a:r>
            <a:r>
              <a:rPr lang="en-US" altLang="ja-JP" sz="2000" dirty="0" smtClean="0">
                <a:latin typeface="ＭＳ ゴシック" pitchFamily="49" charset="-128"/>
                <a:ea typeface="ＭＳ ゴシック" pitchFamily="49" charset="-128"/>
              </a:rPr>
              <a:t>&lt;</a:t>
            </a:r>
            <a:r>
              <a:rPr lang="en-US" altLang="ja-JP" sz="2000" dirty="0" smtClean="0">
                <a:solidFill>
                  <a:schemeClr val="accent1">
                    <a:lumMod val="75000"/>
                  </a:schemeClr>
                </a:solidFill>
                <a:latin typeface="ＭＳ ゴシック" pitchFamily="49" charset="-128"/>
                <a:ea typeface="ＭＳ ゴシック" pitchFamily="49" charset="-128"/>
              </a:rPr>
              <a:t>out</a:t>
            </a:r>
            <a:r>
              <a:rPr lang="en-US" altLang="ja-JP" sz="2000" dirty="0" smtClean="0">
                <a:latin typeface="ＭＳ ゴシック" pitchFamily="49" charset="-128"/>
                <a:ea typeface="ＭＳ ゴシック" pitchFamily="49" charset="-128"/>
              </a:rPr>
              <a:t> T&gt; {</a:t>
            </a:r>
          </a:p>
          <a:p>
            <a:r>
              <a:rPr lang="en-US" altLang="ja-JP" sz="2000" dirty="0" smtClean="0">
                <a:latin typeface="ＭＳ ゴシック" pitchFamily="49" charset="-128"/>
                <a:ea typeface="ＭＳ ゴシック" pitchFamily="49" charset="-128"/>
              </a:rPr>
              <a:t>        T Current { get; }</a:t>
            </a:r>
          </a:p>
          <a:p>
            <a:r>
              <a:rPr lang="en-US" altLang="ja-JP" sz="2000" dirty="0" smtClean="0">
                <a:latin typeface="ＭＳ ゴシック" pitchFamily="49" charset="-128"/>
                <a:ea typeface="ＭＳ ゴシック" pitchFamily="49" charset="-128"/>
              </a:rPr>
              <a:t>        </a:t>
            </a:r>
            <a:r>
              <a:rPr lang="en-US" altLang="ja-JP" sz="2000" dirty="0" err="1" smtClean="0">
                <a:solidFill>
                  <a:schemeClr val="accent1">
                    <a:lumMod val="75000"/>
                  </a:schemeClr>
                </a:solidFill>
                <a:latin typeface="ＭＳ ゴシック" pitchFamily="49" charset="-128"/>
                <a:ea typeface="ＭＳ ゴシック" pitchFamily="49" charset="-128"/>
              </a:rPr>
              <a:t>bool</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MoveNext</a:t>
            </a:r>
            <a:r>
              <a:rPr lang="en-US" altLang="ja-JP" sz="2000" dirty="0" smtClean="0">
                <a:latin typeface="ＭＳ ゴシック" pitchFamily="49" charset="-128"/>
                <a:ea typeface="ＭＳ ゴシック" pitchFamily="49" charset="-128"/>
              </a:rPr>
              <a:t>();</a:t>
            </a:r>
          </a:p>
          <a:p>
            <a:r>
              <a:rPr lang="en-US" altLang="ja-JP" sz="2000" dirty="0" smtClean="0">
                <a:latin typeface="ＭＳ ゴシック" pitchFamily="49" charset="-128"/>
                <a:ea typeface="ＭＳ ゴシック" pitchFamily="49" charset="-128"/>
              </a:rPr>
              <a:t>    }</a:t>
            </a:r>
          </a:p>
          <a:p>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public interface </a:t>
            </a:r>
            <a:r>
              <a:rPr lang="en-US" altLang="ja-JP" sz="2000" dirty="0" err="1" smtClean="0">
                <a:latin typeface="ＭＳ ゴシック" pitchFamily="49" charset="-128"/>
                <a:ea typeface="ＭＳ ゴシック" pitchFamily="49" charset="-128"/>
              </a:rPr>
              <a:t>IComparable</a:t>
            </a:r>
            <a:r>
              <a:rPr lang="en-US" altLang="ja-JP" sz="2000" dirty="0" smtClean="0">
                <a:latin typeface="ＭＳ ゴシック" pitchFamily="49" charset="-128"/>
                <a:ea typeface="ＭＳ ゴシック" pitchFamily="49" charset="-128"/>
              </a:rPr>
              <a:t>&lt;</a:t>
            </a:r>
            <a:r>
              <a:rPr lang="en-US" altLang="ja-JP" sz="2000" dirty="0" smtClean="0">
                <a:solidFill>
                  <a:schemeClr val="accent1">
                    <a:lumMod val="75000"/>
                  </a:schemeClr>
                </a:solidFill>
                <a:latin typeface="ＭＳ ゴシック" pitchFamily="49" charset="-128"/>
                <a:ea typeface="ＭＳ ゴシック" pitchFamily="49" charset="-128"/>
              </a:rPr>
              <a:t>in</a:t>
            </a:r>
            <a:r>
              <a:rPr lang="en-US" altLang="ja-JP" sz="2000" dirty="0" smtClean="0">
                <a:latin typeface="ＭＳ ゴシック" pitchFamily="49" charset="-128"/>
                <a:ea typeface="ＭＳ ゴシック" pitchFamily="49" charset="-128"/>
              </a:rPr>
              <a:t> T&gt; {</a:t>
            </a:r>
          </a:p>
          <a:p>
            <a:r>
              <a:rPr lang="en-US" altLang="ja-JP" sz="2000" dirty="0" smtClean="0">
                <a:latin typeface="ＭＳ ゴシック" pitchFamily="49" charset="-128"/>
                <a:ea typeface="ＭＳ ゴシック" pitchFamily="49" charset="-128"/>
              </a:rPr>
              <a:t>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CompareTo</a:t>
            </a:r>
            <a:r>
              <a:rPr lang="en-US" altLang="ja-JP" sz="2000" dirty="0" smtClean="0">
                <a:latin typeface="ＭＳ ゴシック" pitchFamily="49" charset="-128"/>
                <a:ea typeface="ＭＳ ゴシック" pitchFamily="49" charset="-128"/>
              </a:rPr>
              <a:t>(T x);</a:t>
            </a:r>
          </a:p>
          <a:p>
            <a:r>
              <a:rPr lang="en-US" altLang="ja-JP" sz="2000" dirty="0" smtClean="0">
                <a:latin typeface="ＭＳ ゴシック" pitchFamily="49" charset="-128"/>
                <a:ea typeface="ＭＳ ゴシック" pitchFamily="49" charset="-128"/>
              </a:rPr>
              <a:t>    }</a:t>
            </a:r>
            <a:endParaRPr kumimoji="1" lang="ja-JP" altLang="en-US" sz="2000" dirty="0">
              <a:latin typeface="ＭＳ ゴシック" pitchFamily="49" charset="-128"/>
              <a:ea typeface="ＭＳ ゴシック" pitchFamily="49" charset="-128"/>
            </a:endParaRPr>
          </a:p>
        </p:txBody>
      </p:sp>
      <p:pic>
        <p:nvPicPr>
          <p:cNvPr id="5" name="Picture 2" descr="C:\Users\iwanaga\Desktop\新しいフォルダ (2)\temp.png"/>
          <p:cNvPicPr>
            <a:picLocks noChangeAspect="1" noChangeArrowheads="1"/>
          </p:cNvPicPr>
          <p:nvPr/>
        </p:nvPicPr>
        <p:blipFill>
          <a:blip r:embed="rId2"/>
          <a:srcRect/>
          <a:stretch>
            <a:fillRect/>
          </a:stretch>
        </p:blipFill>
        <p:spPr bwMode="auto">
          <a:xfrm>
            <a:off x="1071538" y="5000636"/>
            <a:ext cx="5924550" cy="1095375"/>
          </a:xfrm>
          <a:prstGeom prst="rect">
            <a:avLst/>
          </a:prstGeom>
          <a:noFill/>
        </p:spPr>
      </p:pic>
      <p:sp>
        <p:nvSpPr>
          <p:cNvPr id="6" name="下矢印 5"/>
          <p:cNvSpPr/>
          <p:nvPr/>
        </p:nvSpPr>
        <p:spPr>
          <a:xfrm>
            <a:off x="4071934" y="4500570"/>
            <a:ext cx="571504" cy="35719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4643438" y="4500570"/>
            <a:ext cx="1530612" cy="369332"/>
          </a:xfrm>
          <a:prstGeom prst="rect">
            <a:avLst/>
          </a:prstGeom>
          <a:noFill/>
        </p:spPr>
        <p:txBody>
          <a:bodyPr wrap="none" rtlCol="0">
            <a:spAutoFit/>
          </a:bodyPr>
          <a:lstStyle/>
          <a:p>
            <a:r>
              <a:rPr kumimoji="1" lang="en-US" altLang="ja-JP" dirty="0" smtClean="0"/>
              <a:t>IL </a:t>
            </a:r>
            <a:r>
              <a:rPr kumimoji="1" lang="en-US" altLang="ja-JP" dirty="0" err="1" smtClean="0"/>
              <a:t>Disasm</a:t>
            </a:r>
            <a:r>
              <a:rPr kumimoji="1" lang="en-US" altLang="ja-JP" dirty="0" smtClean="0"/>
              <a:t> 2.0</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.NET Framework 4.0</a:t>
            </a:r>
            <a:br>
              <a:rPr kumimoji="1" lang="en-US" altLang="ja-JP" dirty="0" smtClean="0"/>
            </a:br>
            <a:r>
              <a:rPr kumimoji="1" lang="ja-JP" altLang="en-US" dirty="0" smtClean="0"/>
              <a:t>追加</a:t>
            </a:r>
            <a:r>
              <a:rPr lang="ja-JP" altLang="en-US" dirty="0" smtClean="0"/>
              <a:t>ライブラリ</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追加ライブラリ</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ライブラリにもいろいろと追加要素が</a:t>
            </a:r>
            <a:endParaRPr kumimoji="1" lang="en-US" altLang="ja-JP" dirty="0" smtClean="0"/>
          </a:p>
          <a:p>
            <a:pPr lvl="1"/>
            <a:r>
              <a:rPr kumimoji="1" lang="ja-JP" altLang="en-US" dirty="0" smtClean="0"/>
              <a:t>並列処理</a:t>
            </a:r>
            <a:endParaRPr kumimoji="1" lang="en-US" altLang="ja-JP" dirty="0" smtClean="0"/>
          </a:p>
          <a:p>
            <a:pPr lvl="1"/>
            <a:r>
              <a:rPr lang="en-US" altLang="ja-JP" dirty="0" smtClean="0"/>
              <a:t>Expression Tree</a:t>
            </a:r>
          </a:p>
          <a:p>
            <a:pPr lvl="1"/>
            <a:r>
              <a:rPr lang="ja-JP" altLang="en-US" dirty="0" smtClean="0"/>
              <a:t>関数型言語、動的言語、数学</a:t>
            </a:r>
            <a:endParaRPr kumimoji="1" lang="en-US" altLang="ja-JP" dirty="0" smtClean="0"/>
          </a:p>
          <a:p>
            <a:pPr lvl="2"/>
            <a:r>
              <a:rPr kumimoji="1" lang="en-US" altLang="ja-JP" dirty="0" err="1" smtClean="0"/>
              <a:t>Tuple</a:t>
            </a:r>
            <a:r>
              <a:rPr kumimoji="1" lang="en-US" altLang="ja-JP" dirty="0" smtClean="0"/>
              <a:t>, </a:t>
            </a:r>
            <a:r>
              <a:rPr kumimoji="1" lang="en-US" altLang="ja-JP" dirty="0" err="1" smtClean="0"/>
              <a:t>BigInteger</a:t>
            </a:r>
            <a:r>
              <a:rPr kumimoji="1" lang="en-US" altLang="ja-JP" dirty="0" smtClean="0"/>
              <a:t>, Complex</a:t>
            </a:r>
          </a:p>
          <a:p>
            <a:pPr lvl="1"/>
            <a:r>
              <a:rPr lang="en-US" altLang="ja-JP" dirty="0" smtClean="0"/>
              <a:t>WPF</a:t>
            </a:r>
          </a:p>
          <a:p>
            <a:pPr lvl="2"/>
            <a:r>
              <a:rPr kumimoji="1" lang="en-US" altLang="ja-JP" dirty="0" smtClean="0"/>
              <a:t>Ribbon, </a:t>
            </a:r>
            <a:r>
              <a:rPr lang="en-US" altLang="ja-JP" dirty="0" err="1" smtClean="0"/>
              <a:t>DataGrid</a:t>
            </a:r>
            <a:r>
              <a:rPr lang="en-US" altLang="ja-JP" dirty="0" smtClean="0"/>
              <a:t>, </a:t>
            </a:r>
            <a:r>
              <a:rPr kumimoji="1" lang="en-US" altLang="ja-JP" dirty="0" smtClean="0"/>
              <a:t>Calendar</a:t>
            </a:r>
          </a:p>
          <a:p>
            <a:pPr lvl="1"/>
            <a:r>
              <a:rPr kumimoji="1" lang="ja-JP" altLang="en-US" dirty="0" smtClean="0"/>
              <a:t>契約プログラミング</a:t>
            </a:r>
            <a:endParaRPr kumimoji="1" lang="ja-JP"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並列処理</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Parallel</a:t>
            </a:r>
            <a:r>
              <a:rPr kumimoji="1" lang="ja-JP" altLang="en-US" dirty="0" smtClean="0"/>
              <a:t>クラス</a:t>
            </a:r>
            <a:endParaRPr kumimoji="1" lang="en-US" altLang="ja-JP" dirty="0" smtClean="0"/>
          </a:p>
          <a:p>
            <a:endParaRPr lang="en-US" altLang="ja-JP" dirty="0" smtClean="0"/>
          </a:p>
          <a:p>
            <a:endParaRPr kumimoji="1" lang="en-US" altLang="ja-JP" dirty="0" smtClean="0"/>
          </a:p>
          <a:p>
            <a:endParaRPr lang="en-US" altLang="ja-JP" dirty="0" smtClean="0"/>
          </a:p>
          <a:p>
            <a:endParaRPr kumimoji="1" lang="en-US" altLang="ja-JP" dirty="0" smtClean="0"/>
          </a:p>
          <a:p>
            <a:r>
              <a:rPr lang="en-US" altLang="ja-JP" dirty="0" smtClean="0"/>
              <a:t>PLINQ</a:t>
            </a:r>
            <a:endParaRPr kumimoji="1" lang="ja-JP" altLang="en-US" dirty="0"/>
          </a:p>
        </p:txBody>
      </p:sp>
      <p:sp>
        <p:nvSpPr>
          <p:cNvPr id="4" name="正方形/長方形 3"/>
          <p:cNvSpPr/>
          <p:nvPr/>
        </p:nvSpPr>
        <p:spPr>
          <a:xfrm>
            <a:off x="714348" y="1643050"/>
            <a:ext cx="7215238" cy="107157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tx1"/>
                </a:solidFill>
                <a:latin typeface="ＭＳ ゴシック" pitchFamily="49" charset="-128"/>
                <a:ea typeface="ＭＳ ゴシック" pitchFamily="49" charset="-128"/>
              </a:rPr>
              <a:t>Parallel.For</a:t>
            </a:r>
            <a:r>
              <a:rPr lang="en-US" altLang="ja-JP" sz="2000" dirty="0" smtClean="0">
                <a:solidFill>
                  <a:schemeClr val="tx1"/>
                </a:solidFill>
                <a:latin typeface="ＭＳ ゴシック" pitchFamily="49" charset="-128"/>
                <a:ea typeface="ＭＳ ゴシック" pitchFamily="49" charset="-128"/>
              </a:rPr>
              <a:t>(0, N, </a:t>
            </a:r>
            <a:r>
              <a:rPr lang="en-US" altLang="ja-JP" sz="2000" dirty="0" err="1" smtClean="0">
                <a:solidFill>
                  <a:schemeClr val="tx1"/>
                </a:solidFill>
                <a:latin typeface="ＭＳ ゴシック" pitchFamily="49" charset="-128"/>
                <a:ea typeface="ＭＳ ゴシック" pitchFamily="49" charset="-128"/>
              </a:rPr>
              <a:t>i</a:t>
            </a:r>
            <a:r>
              <a:rPr lang="en-US" altLang="ja-JP" sz="2000" dirty="0" smtClean="0">
                <a:solidFill>
                  <a:schemeClr val="tx1"/>
                </a:solidFill>
                <a:latin typeface="ＭＳ ゴシック" pitchFamily="49" charset="-128"/>
                <a:ea typeface="ＭＳ ゴシック" pitchFamily="49" charset="-128"/>
              </a:rPr>
              <a:t> =&gt; {</a:t>
            </a:r>
          </a:p>
          <a:p>
            <a:r>
              <a:rPr lang="en-US" altLang="ja-JP" sz="2000" dirty="0" smtClean="0">
                <a:solidFill>
                  <a:schemeClr val="tx1"/>
                </a:solidFill>
                <a:latin typeface="ＭＳ ゴシック" pitchFamily="49" charset="-128"/>
                <a:ea typeface="ＭＳ ゴシック" pitchFamily="49" charset="-128"/>
              </a:rPr>
              <a:t>  </a:t>
            </a:r>
            <a:r>
              <a:rPr lang="en-US" altLang="ja-JP" sz="2000" dirty="0" err="1" smtClean="0">
                <a:solidFill>
                  <a:schemeClr val="tx1"/>
                </a:solidFill>
                <a:latin typeface="ＭＳ ゴシック" pitchFamily="49" charset="-128"/>
                <a:ea typeface="ＭＳ ゴシック" pitchFamily="49" charset="-128"/>
              </a:rPr>
              <a:t>Console.Write</a:t>
            </a:r>
            <a:r>
              <a:rPr lang="en-US" altLang="ja-JP" sz="2000" dirty="0" smtClean="0">
                <a:solidFill>
                  <a:schemeClr val="tx1"/>
                </a:solidFill>
                <a:latin typeface="ＭＳ ゴシック" pitchFamily="49" charset="-128"/>
                <a:ea typeface="ＭＳ ゴシック" pitchFamily="49" charset="-128"/>
              </a:rPr>
              <a:t>(</a:t>
            </a:r>
            <a:r>
              <a:rPr lang="en-US" altLang="ja-JP" sz="2000" dirty="0" err="1" smtClean="0">
                <a:solidFill>
                  <a:schemeClr val="tx1"/>
                </a:solidFill>
                <a:latin typeface="ＭＳ ゴシック" pitchFamily="49" charset="-128"/>
                <a:ea typeface="ＭＳ ゴシック" pitchFamily="49" charset="-128"/>
              </a:rPr>
              <a:t>i</a:t>
            </a:r>
            <a:r>
              <a:rPr lang="en-US" altLang="ja-JP" sz="2000" dirty="0" smtClean="0">
                <a:solidFill>
                  <a:schemeClr val="tx1"/>
                </a:solidFill>
                <a:latin typeface="ＭＳ ゴシック" pitchFamily="49" charset="-128"/>
                <a:ea typeface="ＭＳ ゴシック" pitchFamily="49" charset="-128"/>
              </a:rPr>
              <a:t> * </a:t>
            </a:r>
            <a:r>
              <a:rPr lang="en-US" altLang="ja-JP" sz="2000" dirty="0" err="1" smtClean="0">
                <a:solidFill>
                  <a:schemeClr val="tx1"/>
                </a:solidFill>
                <a:latin typeface="ＭＳ ゴシック" pitchFamily="49" charset="-128"/>
                <a:ea typeface="ＭＳ ゴシック" pitchFamily="49" charset="-128"/>
              </a:rPr>
              <a:t>i</a:t>
            </a:r>
            <a:r>
              <a:rPr lang="en-US" altLang="ja-JP" sz="2000" dirty="0" smtClean="0">
                <a:solidFill>
                  <a:schemeClr val="tx1"/>
                </a:solidFill>
                <a:latin typeface="ＭＳ ゴシック" pitchFamily="49" charset="-128"/>
                <a:ea typeface="ＭＳ ゴシック" pitchFamily="49" charset="-128"/>
              </a:rPr>
              <a:t>);</a:t>
            </a:r>
          </a:p>
          <a:p>
            <a:r>
              <a:rPr lang="en-US" altLang="ja-JP" sz="2000" dirty="0" smtClean="0">
                <a:solidFill>
                  <a:schemeClr val="tx1"/>
                </a:solidFill>
                <a:latin typeface="ＭＳ ゴシック" pitchFamily="49" charset="-128"/>
                <a:ea typeface="ＭＳ ゴシック" pitchFamily="49" charset="-128"/>
              </a:rPr>
              <a:t>});</a:t>
            </a:r>
            <a:endParaRPr lang="en-US" altLang="ja-JP" sz="2000" dirty="0" smtClean="0">
              <a:solidFill>
                <a:schemeClr val="tx1"/>
              </a:solidFill>
              <a:latin typeface="ＭＳ ゴシック" pitchFamily="49" charset="-128"/>
              <a:ea typeface="ＭＳ ゴシック" pitchFamily="49" charset="-128"/>
            </a:endParaRPr>
          </a:p>
        </p:txBody>
      </p:sp>
      <p:sp>
        <p:nvSpPr>
          <p:cNvPr id="5" name="正方形/長方形 4"/>
          <p:cNvSpPr/>
          <p:nvPr/>
        </p:nvSpPr>
        <p:spPr>
          <a:xfrm>
            <a:off x="714348" y="4000504"/>
            <a:ext cx="7215238" cy="142876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solidFill>
                  <a:schemeClr val="tx1"/>
                </a:solidFill>
                <a:latin typeface="ＭＳ ゴシック" pitchFamily="49" charset="-128"/>
                <a:ea typeface="ＭＳ ゴシック" pitchFamily="49" charset="-128"/>
              </a:rPr>
              <a:t> q =</a:t>
            </a:r>
          </a:p>
          <a:p>
            <a:r>
              <a:rPr lang="en-US" altLang="ja-JP" sz="2000" dirty="0" smtClean="0">
                <a:solidFill>
                  <a:schemeClr val="tx1"/>
                </a:solidFill>
                <a:latin typeface="ＭＳ ゴシック" pitchFamily="49" charset="-128"/>
                <a:ea typeface="ＭＳ ゴシック" pitchFamily="49" charset="-128"/>
              </a:rPr>
              <a:t> </a:t>
            </a:r>
            <a:r>
              <a:rPr lang="en-US" altLang="ja-JP" sz="2000" dirty="0" smtClean="0">
                <a:solidFill>
                  <a:schemeClr val="tx1"/>
                </a:solidFill>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from</a:t>
            </a:r>
            <a:r>
              <a:rPr lang="en-US" altLang="ja-JP" sz="2000" dirty="0" smtClean="0">
                <a:solidFill>
                  <a:schemeClr val="tx1"/>
                </a:solidFill>
                <a:latin typeface="ＭＳ ゴシック" pitchFamily="49" charset="-128"/>
                <a:ea typeface="ＭＳ ゴシック" pitchFamily="49" charset="-128"/>
              </a:rPr>
              <a:t> x in </a:t>
            </a:r>
            <a:r>
              <a:rPr lang="en-US" altLang="ja-JP" sz="2000" dirty="0" err="1" smtClean="0">
                <a:solidFill>
                  <a:schemeClr val="tx1"/>
                </a:solidFill>
                <a:latin typeface="ＭＳ ゴシック" pitchFamily="49" charset="-128"/>
                <a:ea typeface="ＭＳ ゴシック" pitchFamily="49" charset="-128"/>
              </a:rPr>
              <a:t>list.AsParallel</a:t>
            </a:r>
            <a:r>
              <a:rPr lang="en-US" altLang="ja-JP" sz="2000" dirty="0" smtClean="0">
                <a:solidFill>
                  <a:schemeClr val="tx1"/>
                </a:solidFill>
                <a:latin typeface="ＭＳ ゴシック" pitchFamily="49" charset="-128"/>
                <a:ea typeface="ＭＳ ゴシック" pitchFamily="49" charset="-128"/>
              </a:rPr>
              <a:t>()</a:t>
            </a:r>
          </a:p>
          <a:p>
            <a:r>
              <a:rPr lang="en-US" altLang="ja-JP" sz="2000" dirty="0" smtClean="0">
                <a:solidFill>
                  <a:schemeClr val="tx1"/>
                </a:solidFill>
                <a:latin typeface="ＭＳ ゴシック" pitchFamily="49" charset="-128"/>
                <a:ea typeface="ＭＳ ゴシック" pitchFamily="49" charset="-128"/>
              </a:rPr>
              <a:t> </a:t>
            </a:r>
            <a:r>
              <a:rPr lang="en-US" altLang="ja-JP" sz="2000" dirty="0" smtClean="0">
                <a:solidFill>
                  <a:schemeClr val="tx1"/>
                </a:solidFill>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where</a:t>
            </a:r>
            <a:r>
              <a:rPr lang="en-US" altLang="ja-JP" sz="2000" dirty="0" smtClean="0">
                <a:solidFill>
                  <a:schemeClr val="tx1"/>
                </a:solidFill>
                <a:latin typeface="ＭＳ ゴシック" pitchFamily="49" charset="-128"/>
                <a:ea typeface="ＭＳ ゴシック" pitchFamily="49" charset="-128"/>
              </a:rPr>
              <a:t> x &lt; 10</a:t>
            </a:r>
          </a:p>
          <a:p>
            <a:r>
              <a:rPr lang="en-US" altLang="ja-JP" sz="2000" dirty="0" smtClean="0">
                <a:solidFill>
                  <a:schemeClr val="tx1"/>
                </a:solidFill>
                <a:latin typeface="ＭＳ ゴシック" pitchFamily="49" charset="-128"/>
                <a:ea typeface="ＭＳ ゴシック" pitchFamily="49" charset="-128"/>
              </a:rPr>
              <a:t> </a:t>
            </a:r>
            <a:r>
              <a:rPr lang="en-US" altLang="ja-JP" sz="2000" dirty="0" smtClean="0">
                <a:solidFill>
                  <a:schemeClr val="tx1"/>
                </a:solidFill>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select</a:t>
            </a:r>
            <a:r>
              <a:rPr lang="en-US" altLang="ja-JP" sz="2000" dirty="0" smtClean="0">
                <a:solidFill>
                  <a:schemeClr val="tx1"/>
                </a:solidFill>
                <a:latin typeface="ＭＳ ゴシック" pitchFamily="49" charset="-128"/>
                <a:ea typeface="ＭＳ ゴシック" pitchFamily="49" charset="-128"/>
              </a:rPr>
              <a:t> x * x;</a:t>
            </a:r>
            <a:endParaRPr lang="en-US" altLang="ja-JP" sz="2000" dirty="0" smtClean="0">
              <a:solidFill>
                <a:schemeClr val="tx1"/>
              </a:solidFill>
              <a:latin typeface="ＭＳ ゴシック" pitchFamily="49" charset="-128"/>
              <a:ea typeface="ＭＳ ゴシック" pitchFamily="49"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Expression Tree</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3.0</a:t>
            </a:r>
            <a:r>
              <a:rPr kumimoji="1" lang="ja-JP" altLang="en-US" dirty="0" smtClean="0"/>
              <a:t>まで</a:t>
            </a:r>
            <a:endParaRPr kumimoji="1" lang="en-US" altLang="ja-JP" dirty="0" smtClean="0"/>
          </a:p>
          <a:p>
            <a:pPr lvl="1"/>
            <a:r>
              <a:rPr lang="ja-JP" altLang="en-US" dirty="0" smtClean="0"/>
              <a:t>式しかかけなかった</a:t>
            </a:r>
            <a:endParaRPr lang="en-US" altLang="ja-JP" dirty="0" smtClean="0"/>
          </a:p>
          <a:p>
            <a:pPr lvl="2"/>
            <a:r>
              <a:rPr lang="ja-JP" altLang="en-US" dirty="0" smtClean="0"/>
              <a:t>複文不可、代入不可、制御構文不可</a:t>
            </a:r>
            <a:endParaRPr lang="en-US" altLang="ja-JP" dirty="0" smtClean="0"/>
          </a:p>
          <a:p>
            <a:pPr lvl="2"/>
            <a:endParaRPr lang="en-US" altLang="ja-JP" dirty="0" smtClean="0"/>
          </a:p>
          <a:p>
            <a:pPr lvl="2"/>
            <a:endParaRPr lang="en-US" altLang="ja-JP" dirty="0" smtClean="0"/>
          </a:p>
          <a:p>
            <a:r>
              <a:rPr kumimoji="1" lang="en-US" altLang="ja-JP" dirty="0" smtClean="0"/>
              <a:t>4.0</a:t>
            </a:r>
            <a:r>
              <a:rPr kumimoji="1" lang="ja-JP" altLang="en-US" dirty="0" smtClean="0"/>
              <a:t>から</a:t>
            </a:r>
            <a:endParaRPr kumimoji="1" lang="en-US" altLang="ja-JP" dirty="0" smtClean="0"/>
          </a:p>
          <a:p>
            <a:pPr lvl="1"/>
            <a:r>
              <a:rPr lang="ja-JP" altLang="en-US" dirty="0" smtClean="0"/>
              <a:t>代入も制御構文も</a:t>
            </a:r>
            <a:r>
              <a:rPr lang="en-US" altLang="ja-JP" dirty="0" smtClean="0"/>
              <a:t>OK</a:t>
            </a:r>
          </a:p>
          <a:p>
            <a:pPr lvl="1"/>
            <a:r>
              <a:rPr lang="ja-JP" altLang="en-US" dirty="0" smtClean="0"/>
              <a:t>これで動的コード生成しまくれる</a:t>
            </a:r>
            <a:r>
              <a:rPr lang="ja-JP" altLang="en-US" dirty="0" smtClean="0"/>
              <a:t>！</a:t>
            </a:r>
            <a:endParaRPr lang="en-US" altLang="ja-JP" dirty="0" smtClean="0"/>
          </a:p>
          <a:p>
            <a:pPr lvl="1"/>
            <a:r>
              <a:rPr lang="ja-JP" altLang="en-US" dirty="0" smtClean="0"/>
              <a:t>けども</a:t>
            </a:r>
            <a:r>
              <a:rPr lang="ja-JP" altLang="en-US" dirty="0" smtClean="0"/>
              <a:t>、ラムダ式は対応してくれてない・・・</a:t>
            </a:r>
            <a:endParaRPr kumimoji="1" lang="ja-JP" altLang="en-US" dirty="0"/>
          </a:p>
        </p:txBody>
      </p:sp>
      <p:sp>
        <p:nvSpPr>
          <p:cNvPr id="4" name="正方形/長方形 3"/>
          <p:cNvSpPr/>
          <p:nvPr/>
        </p:nvSpPr>
        <p:spPr>
          <a:xfrm>
            <a:off x="500034" y="2428868"/>
            <a:ext cx="7358114" cy="50006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smtClean="0">
                <a:latin typeface="ＭＳ ゴシック" pitchFamily="49" charset="-128"/>
                <a:ea typeface="ＭＳ ゴシック" pitchFamily="49" charset="-128"/>
              </a:rPr>
              <a:t>Expression&lt;</a:t>
            </a:r>
            <a:r>
              <a:rPr lang="en-US" altLang="ja-JP" sz="2000" dirty="0" err="1" smtClean="0">
                <a:latin typeface="ＭＳ ゴシック" pitchFamily="49" charset="-128"/>
                <a:ea typeface="ＭＳ ゴシック" pitchFamily="49" charset="-128"/>
              </a:rPr>
              <a:t>Func</a:t>
            </a:r>
            <a:r>
              <a:rPr lang="en-US" altLang="ja-JP" sz="2000" dirty="0" smtClean="0">
                <a:latin typeface="ＭＳ ゴシック" pitchFamily="49" charset="-128"/>
                <a:ea typeface="ＭＳ ゴシック" pitchFamily="49" charset="-128"/>
              </a:rPr>
              <a:t>&lt;</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&gt;&gt; f = x =&gt; x * x;</a:t>
            </a:r>
          </a:p>
        </p:txBody>
      </p:sp>
      <p:sp>
        <p:nvSpPr>
          <p:cNvPr id="5" name="正方形/長方形 4"/>
          <p:cNvSpPr/>
          <p:nvPr/>
        </p:nvSpPr>
        <p:spPr>
          <a:xfrm>
            <a:off x="500034" y="4929198"/>
            <a:ext cx="7358114" cy="1714512"/>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smtClean="0">
                <a:latin typeface="ＭＳ ゴシック" pitchFamily="49" charset="-128"/>
                <a:ea typeface="ＭＳ ゴシック" pitchFamily="49" charset="-128"/>
              </a:rPr>
              <a:t>Expression&lt;</a:t>
            </a:r>
            <a:r>
              <a:rPr lang="en-US" altLang="ja-JP" sz="2000" dirty="0" err="1" smtClean="0">
                <a:latin typeface="ＭＳ ゴシック" pitchFamily="49" charset="-128"/>
                <a:ea typeface="ＭＳ ゴシック" pitchFamily="49" charset="-128"/>
              </a:rPr>
              <a:t>Func</a:t>
            </a:r>
            <a:r>
              <a:rPr lang="en-US" altLang="ja-JP" sz="2000" dirty="0" smtClean="0">
                <a:latin typeface="ＭＳ ゴシック" pitchFamily="49" charset="-128"/>
                <a:ea typeface="ＭＳ ゴシック" pitchFamily="49" charset="-128"/>
              </a:rPr>
              <a:t>&lt;</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a:t>
            </a:r>
            <a:r>
              <a:rPr lang="en-US" altLang="ja-JP" sz="2000" dirty="0" err="1" smtClean="0">
                <a:solidFill>
                  <a:schemeClr val="accent1">
                    <a:lumMod val="75000"/>
                  </a:schemeClr>
                </a:solidFill>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&gt;&gt; f = x =&gt; {</a:t>
            </a:r>
          </a:p>
          <a:p>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int</a:t>
            </a:r>
            <a:r>
              <a:rPr lang="en-US" altLang="ja-JP" sz="2000" dirty="0" smtClean="0">
                <a:latin typeface="ＭＳ ゴシック" pitchFamily="49" charset="-128"/>
                <a:ea typeface="ＭＳ ゴシック" pitchFamily="49" charset="-128"/>
              </a:rPr>
              <a:t> y = 1;</a:t>
            </a:r>
          </a:p>
          <a:p>
            <a:r>
              <a:rPr lang="en-US" altLang="ja-JP" sz="2000" dirty="0" smtClean="0">
                <a:latin typeface="ＭＳ ゴシック" pitchFamily="49" charset="-128"/>
                <a:ea typeface="ＭＳ ゴシック" pitchFamily="49" charset="-128"/>
              </a:rPr>
              <a:t>	for(; x &gt; 0; --x) y *= x;</a:t>
            </a:r>
          </a:p>
          <a:p>
            <a:r>
              <a:rPr lang="en-US" altLang="ja-JP" sz="2000" dirty="0" smtClean="0">
                <a:latin typeface="ＭＳ ゴシック" pitchFamily="49" charset="-128"/>
                <a:ea typeface="ＭＳ ゴシック" pitchFamily="49" charset="-128"/>
              </a:rPr>
              <a:t>	return y;</a:t>
            </a:r>
          </a:p>
          <a:p>
            <a:r>
              <a:rPr lang="en-US" altLang="ja-JP" sz="2000" dirty="0" smtClean="0">
                <a:latin typeface="ＭＳ ゴシック" pitchFamily="49" charset="-128"/>
                <a:ea typeface="ＭＳ ゴシック" pitchFamily="49" charset="-128"/>
              </a:rPr>
              <a:t>}</a:t>
            </a:r>
          </a:p>
        </p:txBody>
      </p:sp>
      <p:cxnSp>
        <p:nvCxnSpPr>
          <p:cNvPr id="7" name="直線コネクタ 6"/>
          <p:cNvCxnSpPr/>
          <p:nvPr/>
        </p:nvCxnSpPr>
        <p:spPr>
          <a:xfrm>
            <a:off x="642910" y="5000636"/>
            <a:ext cx="7072362" cy="1571636"/>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直線コネクタ 7"/>
          <p:cNvCxnSpPr/>
          <p:nvPr/>
        </p:nvCxnSpPr>
        <p:spPr>
          <a:xfrm flipV="1">
            <a:off x="642910" y="5072074"/>
            <a:ext cx="7072362" cy="1500198"/>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Tuple</a:t>
            </a:r>
            <a:r>
              <a:rPr kumimoji="1" lang="en-US" altLang="ja-JP" dirty="0" smtClean="0"/>
              <a:t>, </a:t>
            </a:r>
            <a:r>
              <a:rPr kumimoji="1" lang="en-US" altLang="ja-JP" dirty="0" err="1" smtClean="0"/>
              <a:t>BigInteger</a:t>
            </a:r>
            <a:r>
              <a:rPr kumimoji="1" lang="en-US" altLang="ja-JP" dirty="0" smtClean="0"/>
              <a:t>, Complex</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Tuple</a:t>
            </a:r>
            <a:endParaRPr kumimoji="1" lang="en-US" altLang="ja-JP" dirty="0" smtClean="0"/>
          </a:p>
          <a:p>
            <a:pPr lvl="1"/>
            <a:r>
              <a:rPr kumimoji="1" lang="ja-JP" altLang="en-US" dirty="0" smtClean="0"/>
              <a:t>関数型</a:t>
            </a:r>
            <a:r>
              <a:rPr kumimoji="1" lang="ja-JP" altLang="en-US" dirty="0" smtClean="0"/>
              <a:t>言語</a:t>
            </a:r>
            <a:r>
              <a:rPr kumimoji="1" lang="ja-JP" altLang="en-US" dirty="0" smtClean="0"/>
              <a:t>のタプル</a:t>
            </a:r>
            <a:endParaRPr kumimoji="1" lang="en-US" altLang="ja-JP" dirty="0" smtClean="0"/>
          </a:p>
          <a:p>
            <a:pPr lvl="1"/>
            <a:r>
              <a:rPr lang="en-US" altLang="ja-JP" dirty="0" smtClean="0"/>
              <a:t>F</a:t>
            </a:r>
            <a:r>
              <a:rPr lang="en-US" altLang="ja-JP" dirty="0" smtClean="0"/>
              <a:t>#</a:t>
            </a:r>
            <a:r>
              <a:rPr lang="ja-JP" altLang="en-US" dirty="0" smtClean="0"/>
              <a:t>用</a:t>
            </a:r>
            <a:endParaRPr kumimoji="1" lang="en-US" altLang="ja-JP" dirty="0" smtClean="0"/>
          </a:p>
          <a:p>
            <a:r>
              <a:rPr kumimoji="1" lang="en-US" altLang="ja-JP" dirty="0" err="1" smtClean="0"/>
              <a:t>BigInteger</a:t>
            </a:r>
            <a:endParaRPr kumimoji="1" lang="en-US" altLang="ja-JP" dirty="0" smtClean="0"/>
          </a:p>
          <a:p>
            <a:pPr lvl="1"/>
            <a:r>
              <a:rPr lang="ja-JP" altLang="en-US" dirty="0" smtClean="0"/>
              <a:t>多倍</a:t>
            </a:r>
            <a:r>
              <a:rPr lang="ja-JP" altLang="en-US" dirty="0" smtClean="0"/>
              <a:t>長整数</a:t>
            </a:r>
            <a:endParaRPr lang="en-US" altLang="ja-JP" dirty="0" smtClean="0"/>
          </a:p>
          <a:p>
            <a:pPr lvl="1"/>
            <a:r>
              <a:rPr kumimoji="1" lang="ja-JP" altLang="en-US" dirty="0" smtClean="0"/>
              <a:t>スクリプト</a:t>
            </a:r>
            <a:r>
              <a:rPr kumimoji="1" lang="ja-JP" altLang="en-US" dirty="0" smtClean="0"/>
              <a:t>言語用</a:t>
            </a:r>
            <a:endParaRPr kumimoji="1" lang="en-US" altLang="ja-JP" dirty="0" smtClean="0"/>
          </a:p>
          <a:p>
            <a:r>
              <a:rPr lang="en-US" altLang="ja-JP" dirty="0" smtClean="0"/>
              <a:t>Complex</a:t>
            </a:r>
          </a:p>
          <a:p>
            <a:pPr lvl="1"/>
            <a:r>
              <a:rPr kumimoji="1" lang="ja-JP" altLang="en-US" dirty="0" smtClean="0"/>
              <a:t>複素数</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42910" y="2714620"/>
            <a:ext cx="4071966" cy="19288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PDC 2008</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Microsoft</a:t>
            </a:r>
            <a:r>
              <a:rPr kumimoji="1" lang="ja-JP" altLang="en-US" dirty="0" smtClean="0"/>
              <a:t> </a:t>
            </a:r>
            <a:r>
              <a:rPr kumimoji="1" lang="en-US" altLang="ja-JP" dirty="0" smtClean="0"/>
              <a:t>PDC 2008</a:t>
            </a:r>
            <a:r>
              <a:rPr kumimoji="1" lang="ja-JP" altLang="en-US" dirty="0" smtClean="0"/>
              <a:t>にて、色々な発表が</a:t>
            </a:r>
            <a:endParaRPr kumimoji="1" lang="en-US" altLang="ja-JP" dirty="0" smtClean="0"/>
          </a:p>
          <a:p>
            <a:pPr lvl="1"/>
            <a:r>
              <a:rPr lang="en-US" altLang="ja-JP" dirty="0" smtClean="0"/>
              <a:t>Azure Services Platform</a:t>
            </a:r>
          </a:p>
          <a:p>
            <a:pPr lvl="2"/>
            <a:r>
              <a:rPr kumimoji="1" lang="en-US" altLang="ja-JP" dirty="0" smtClean="0"/>
              <a:t>Windows </a:t>
            </a:r>
            <a:r>
              <a:rPr kumimoji="1" lang="en-US" altLang="ja-JP" dirty="0" smtClean="0"/>
              <a:t>Azure</a:t>
            </a:r>
          </a:p>
          <a:p>
            <a:pPr lvl="1"/>
            <a:r>
              <a:rPr lang="en-US" altLang="ja-JP" dirty="0" smtClean="0"/>
              <a:t>Visual Studio 2010</a:t>
            </a:r>
            <a:endParaRPr kumimoji="1" lang="en-US" altLang="ja-JP" dirty="0" smtClean="0"/>
          </a:p>
          <a:p>
            <a:pPr lvl="1"/>
            <a:r>
              <a:rPr lang="en-US" altLang="ja-JP" dirty="0" smtClean="0"/>
              <a:t>.NET Framework/C#</a:t>
            </a:r>
          </a:p>
          <a:p>
            <a:pPr lvl="2"/>
            <a:r>
              <a:rPr kumimoji="1" lang="en-US" altLang="ja-JP" dirty="0" smtClean="0"/>
              <a:t>C# 4.0</a:t>
            </a:r>
          </a:p>
          <a:p>
            <a:pPr lvl="2"/>
            <a:r>
              <a:rPr lang="en-US" altLang="ja-JP" dirty="0" smtClean="0"/>
              <a:t>.NET Framework 4.0</a:t>
            </a:r>
          </a:p>
          <a:p>
            <a:pPr lvl="3"/>
            <a:r>
              <a:rPr lang="en-US" altLang="ja-JP" dirty="0" smtClean="0"/>
              <a:t>WPF, WCF, WF future</a:t>
            </a:r>
          </a:p>
          <a:p>
            <a:pPr lvl="2"/>
            <a:r>
              <a:rPr kumimoji="1" lang="en-US" altLang="ja-JP" dirty="0" smtClean="0"/>
              <a:t>CLR 4.0</a:t>
            </a:r>
          </a:p>
          <a:p>
            <a:endParaRPr kumimoji="1" lang="ja-JP" altLang="en-US" dirty="0"/>
          </a:p>
        </p:txBody>
      </p:sp>
      <p:sp>
        <p:nvSpPr>
          <p:cNvPr id="5" name="四角形吹き出し 4"/>
          <p:cNvSpPr/>
          <p:nvPr/>
        </p:nvSpPr>
        <p:spPr>
          <a:xfrm>
            <a:off x="5214942" y="3214686"/>
            <a:ext cx="1214446" cy="857256"/>
          </a:xfrm>
          <a:prstGeom prst="wedgeRectCallout">
            <a:avLst>
              <a:gd name="adj1" fmla="val -83385"/>
              <a:gd name="adj2" fmla="val 206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今日話すのはここ</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WPF 4.0</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パフォーマンス向上</a:t>
            </a:r>
            <a:endParaRPr kumimoji="1" lang="en-US" altLang="ja-JP" dirty="0" smtClean="0"/>
          </a:p>
          <a:p>
            <a:r>
              <a:rPr lang="en-US" altLang="ja-JP" dirty="0" smtClean="0"/>
              <a:t>XNA</a:t>
            </a:r>
            <a:r>
              <a:rPr lang="ja-JP" altLang="en-US" dirty="0" smtClean="0"/>
              <a:t>との相互運用</a:t>
            </a:r>
            <a:endParaRPr lang="en-US" altLang="ja-JP" dirty="0" smtClean="0"/>
          </a:p>
          <a:p>
            <a:r>
              <a:rPr kumimoji="1" lang="ja-JP" altLang="en-US" dirty="0" smtClean="0"/>
              <a:t>新コントロール</a:t>
            </a:r>
            <a:endParaRPr kumimoji="1" lang="en-US" altLang="ja-JP" dirty="0" smtClean="0"/>
          </a:p>
          <a:p>
            <a:pPr lvl="1"/>
            <a:r>
              <a:rPr lang="en-US" altLang="ja-JP" dirty="0" smtClean="0"/>
              <a:t>Ribbon</a:t>
            </a:r>
          </a:p>
          <a:p>
            <a:pPr lvl="1"/>
            <a:r>
              <a:rPr kumimoji="1" lang="en-US" altLang="ja-JP" dirty="0" smtClean="0"/>
              <a:t>Data</a:t>
            </a:r>
            <a:r>
              <a:rPr kumimoji="1" lang="ja-JP" altLang="en-US" dirty="0" smtClean="0"/>
              <a:t> </a:t>
            </a:r>
            <a:r>
              <a:rPr kumimoji="1" lang="en-US" altLang="ja-JP" dirty="0" smtClean="0"/>
              <a:t>Grid</a:t>
            </a:r>
          </a:p>
          <a:p>
            <a:pPr lvl="1"/>
            <a:r>
              <a:rPr lang="ja-JP" altLang="en-US" dirty="0" smtClean="0"/>
              <a:t>カレンダー</a:t>
            </a:r>
            <a:endParaRPr lang="en-US" altLang="ja-JP" dirty="0" smtClean="0"/>
          </a:p>
          <a:p>
            <a:pPr lvl="1"/>
            <a:r>
              <a:rPr kumimoji="1" lang="ja-JP" altLang="en-US" dirty="0" smtClean="0"/>
              <a:t>スタイルの動的切り替え</a:t>
            </a:r>
            <a:endParaRPr kumimoji="1" lang="en-US" altLang="ja-JP" dirty="0" smtClean="0"/>
          </a:p>
          <a:p>
            <a:pPr lvl="1"/>
            <a:r>
              <a:rPr lang="ja-JP" altLang="en-US" dirty="0" smtClean="0"/>
              <a:t>マルチタッチ</a:t>
            </a:r>
            <a:endParaRPr lang="en-US" altLang="ja-JP" dirty="0" smtClean="0"/>
          </a:p>
          <a:p>
            <a:r>
              <a:rPr kumimoji="1" lang="en-US" altLang="ja-JP" dirty="0" smtClean="0"/>
              <a:t>XAML</a:t>
            </a:r>
          </a:p>
          <a:p>
            <a:pPr lvl="1"/>
            <a:r>
              <a:rPr lang="ja-JP" altLang="en-US" dirty="0" smtClean="0"/>
              <a:t>文法追加</a:t>
            </a:r>
            <a:endParaRPr lang="en-US" altLang="ja-JP" dirty="0" smtClean="0"/>
          </a:p>
          <a:p>
            <a:pPr lvl="1"/>
            <a:r>
              <a:rPr kumimoji="1" lang="en-US" altLang="ja-JP" dirty="0" smtClean="0"/>
              <a:t>BAML</a:t>
            </a:r>
            <a:r>
              <a:rPr kumimoji="1" lang="ja-JP" altLang="en-US" dirty="0" smtClean="0"/>
              <a:t>（バイナリ化済みの</a:t>
            </a:r>
            <a:r>
              <a:rPr kumimoji="1" lang="en-US" altLang="ja-JP" dirty="0" smtClean="0"/>
              <a:t>XAML</a:t>
            </a:r>
            <a:r>
              <a:rPr kumimoji="1" lang="ja-JP" altLang="en-US" dirty="0" smtClean="0"/>
              <a:t>）も</a:t>
            </a:r>
            <a:r>
              <a:rPr kumimoji="1" lang="en-US" altLang="ja-JP" dirty="0" smtClean="0"/>
              <a:t>public</a:t>
            </a:r>
            <a:r>
              <a:rPr kumimoji="1" lang="ja-JP" altLang="en-US" dirty="0" smtClean="0"/>
              <a:t>に</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契約プログラミング</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System.Diagnostics.Contracts</a:t>
            </a:r>
            <a:r>
              <a:rPr lang="ja-JP" altLang="en-US" dirty="0" smtClean="0"/>
              <a:t>クラス追加</a:t>
            </a:r>
            <a:endParaRPr lang="en-US" altLang="ja-JP" dirty="0" smtClean="0"/>
          </a:p>
          <a:p>
            <a:pPr lvl="1"/>
            <a:r>
              <a:rPr kumimoji="1" lang="ja-JP" altLang="en-US" dirty="0" smtClean="0"/>
              <a:t>契約プログラミング</a:t>
            </a:r>
            <a:endParaRPr kumimoji="1" lang="en-US" altLang="ja-JP" dirty="0" smtClean="0"/>
          </a:p>
        </p:txBody>
      </p:sp>
      <p:sp>
        <p:nvSpPr>
          <p:cNvPr id="4" name="Rectangle 10"/>
          <p:cNvSpPr/>
          <p:nvPr/>
        </p:nvSpPr>
        <p:spPr bwMode="auto">
          <a:xfrm>
            <a:off x="1142976" y="2500306"/>
            <a:ext cx="6263640" cy="23574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accent1">
                    <a:lumMod val="75000"/>
                  </a:schemeClr>
                </a:solidFill>
                <a:latin typeface="ＭＳ ゴシック" pitchFamily="49" charset="-128"/>
                <a:ea typeface="ＭＳ ゴシック" pitchFamily="49" charset="-128"/>
              </a:rPr>
              <a:t>string</a:t>
            </a:r>
            <a:r>
              <a:rPr lang="en-US" sz="2000" dirty="0" smtClean="0">
                <a:solidFill>
                  <a:schemeClr val="tx1"/>
                </a:solidFill>
                <a:latin typeface="ＭＳ ゴシック" pitchFamily="49" charset="-128"/>
                <a:ea typeface="ＭＳ ゴシック" pitchFamily="49" charset="-128"/>
              </a:rPr>
              <a:t> </a:t>
            </a:r>
            <a:r>
              <a:rPr lang="en-US" sz="2000" dirty="0" err="1" smtClean="0">
                <a:solidFill>
                  <a:schemeClr val="tx1"/>
                </a:solidFill>
                <a:latin typeface="ＭＳ ゴシック" pitchFamily="49" charset="-128"/>
                <a:ea typeface="ＭＳ ゴシック" pitchFamily="49" charset="-128"/>
              </a:rPr>
              <a:t>GetDescription</a:t>
            </a:r>
            <a:r>
              <a:rPr lang="en-US" sz="2000" dirty="0" smtClean="0">
                <a:solidFill>
                  <a:schemeClr val="tx1"/>
                </a:solidFill>
                <a:latin typeface="ＭＳ ゴシック" pitchFamily="49" charset="-128"/>
                <a:ea typeface="ＭＳ ゴシック" pitchFamily="49" charset="-128"/>
              </a:rPr>
              <a:t>(</a:t>
            </a:r>
            <a:r>
              <a:rPr lang="en-US" sz="2000" b="1" dirty="0" err="1" smtClean="0">
                <a:solidFill>
                  <a:schemeClr val="accent1">
                    <a:lumMod val="75000"/>
                  </a:schemeClr>
                </a:solidFill>
                <a:latin typeface="ＭＳ ゴシック" pitchFamily="49" charset="-128"/>
                <a:ea typeface="ＭＳ ゴシック" pitchFamily="49" charset="-128"/>
              </a:rPr>
              <a:t>int</a:t>
            </a:r>
            <a:r>
              <a:rPr lang="en-US" sz="2000" dirty="0" smtClean="0">
                <a:solidFill>
                  <a:schemeClr val="tx1"/>
                </a:solidFill>
                <a:latin typeface="ＭＳ ゴシック" pitchFamily="49" charset="-128"/>
                <a:ea typeface="ＭＳ ゴシック" pitchFamily="49" charset="-128"/>
              </a:rPr>
              <a:t> x</a:t>
            </a:r>
            <a:r>
              <a:rPr lang="en-US" sz="2000" dirty="0" smtClean="0">
                <a:solidFill>
                  <a:schemeClr val="tx1"/>
                </a:solidFill>
                <a:latin typeface="ＭＳ ゴシック" pitchFamily="49" charset="-128"/>
                <a:ea typeface="ＭＳ ゴシック" pitchFamily="49" charset="-128"/>
              </a:rPr>
              <a:t>)</a:t>
            </a:r>
          </a:p>
          <a:p>
            <a:r>
              <a:rPr lang="en-US" sz="2000" dirty="0" smtClean="0">
                <a:solidFill>
                  <a:schemeClr val="tx1"/>
                </a:solidFill>
                <a:latin typeface="ＭＳ ゴシック" pitchFamily="49" charset="-128"/>
                <a:ea typeface="ＭＳ ゴシック" pitchFamily="49" charset="-128"/>
              </a:rPr>
              <a:t>{</a:t>
            </a:r>
            <a:endParaRPr lang="en-US" sz="2000" dirty="0" smtClean="0">
              <a:solidFill>
                <a:schemeClr val="tx1"/>
              </a:solidFill>
              <a:latin typeface="ＭＳ ゴシック" pitchFamily="49" charset="-128"/>
              <a:ea typeface="ＭＳ ゴシック" pitchFamily="49" charset="-128"/>
            </a:endParaRPr>
          </a:p>
          <a:p>
            <a:r>
              <a:rPr lang="en-US" sz="2000" dirty="0" smtClean="0">
                <a:solidFill>
                  <a:schemeClr val="tx1"/>
                </a:solidFill>
                <a:latin typeface="ＭＳ ゴシック" pitchFamily="49" charset="-128"/>
                <a:ea typeface="ＭＳ ゴシック" pitchFamily="49" charset="-128"/>
              </a:rPr>
              <a:t>  </a:t>
            </a:r>
            <a:r>
              <a:rPr lang="en-US" sz="2000" dirty="0" err="1" smtClean="0">
                <a:solidFill>
                  <a:schemeClr val="tx1"/>
                </a:solidFill>
                <a:latin typeface="ＭＳ ゴシック" pitchFamily="49" charset="-128"/>
                <a:ea typeface="ＭＳ ゴシック" pitchFamily="49" charset="-128"/>
              </a:rPr>
              <a:t>Contract.Requires</a:t>
            </a:r>
            <a:r>
              <a:rPr lang="en-US" sz="2000" dirty="0" smtClean="0">
                <a:solidFill>
                  <a:schemeClr val="tx1"/>
                </a:solidFill>
                <a:latin typeface="ＭＳ ゴシック" pitchFamily="49" charset="-128"/>
                <a:ea typeface="ＭＳ ゴシック" pitchFamily="49" charset="-128"/>
              </a:rPr>
              <a:t>( 0 &lt; x );</a:t>
            </a:r>
          </a:p>
          <a:p>
            <a:r>
              <a:rPr lang="en-US" sz="2000" dirty="0" smtClean="0">
                <a:solidFill>
                  <a:schemeClr val="tx1"/>
                </a:solidFill>
                <a:latin typeface="ＭＳ ゴシック" pitchFamily="49" charset="-128"/>
                <a:ea typeface="ＭＳ ゴシック" pitchFamily="49" charset="-128"/>
              </a:rPr>
              <a:t>  </a:t>
            </a:r>
            <a:r>
              <a:rPr lang="en-US" sz="2000" dirty="0" err="1" smtClean="0">
                <a:solidFill>
                  <a:schemeClr val="tx1"/>
                </a:solidFill>
                <a:latin typeface="ＭＳ ゴシック" pitchFamily="49" charset="-128"/>
                <a:ea typeface="ＭＳ ゴシック" pitchFamily="49" charset="-128"/>
              </a:rPr>
              <a:t>Contract.Ensures</a:t>
            </a:r>
            <a:r>
              <a:rPr lang="en-US" sz="2000" dirty="0" smtClean="0">
                <a:solidFill>
                  <a:schemeClr val="tx1"/>
                </a:solidFill>
                <a:latin typeface="ＭＳ ゴシック" pitchFamily="49" charset="-128"/>
                <a:ea typeface="ＭＳ ゴシック" pitchFamily="49" charset="-128"/>
              </a:rPr>
              <a:t>(</a:t>
            </a:r>
            <a:br>
              <a:rPr lang="en-US" sz="2000" dirty="0" smtClean="0">
                <a:solidFill>
                  <a:schemeClr val="tx1"/>
                </a:solidFill>
                <a:latin typeface="ＭＳ ゴシック" pitchFamily="49" charset="-128"/>
                <a:ea typeface="ＭＳ ゴシック" pitchFamily="49" charset="-128"/>
              </a:rPr>
            </a:br>
            <a:r>
              <a:rPr lang="en-US" sz="2000" dirty="0" smtClean="0">
                <a:solidFill>
                  <a:schemeClr val="tx1"/>
                </a:solidFill>
                <a:latin typeface="ＭＳ ゴシック" pitchFamily="49" charset="-128"/>
                <a:ea typeface="ＭＳ ゴシック" pitchFamily="49" charset="-128"/>
              </a:rPr>
              <a:t>    </a:t>
            </a:r>
            <a:r>
              <a:rPr lang="en-US" sz="2000" dirty="0" err="1" smtClean="0">
                <a:solidFill>
                  <a:schemeClr val="tx1"/>
                </a:solidFill>
                <a:latin typeface="ＭＳ ゴシック" pitchFamily="49" charset="-128"/>
                <a:ea typeface="ＭＳ ゴシック" pitchFamily="49" charset="-128"/>
              </a:rPr>
              <a:t>Contract.Result</a:t>
            </a:r>
            <a:r>
              <a:rPr lang="en-US" sz="2000" dirty="0" smtClean="0">
                <a:solidFill>
                  <a:schemeClr val="tx1"/>
                </a:solidFill>
                <a:latin typeface="ＭＳ ゴシック" pitchFamily="49" charset="-128"/>
                <a:ea typeface="ＭＳ ゴシック" pitchFamily="49" charset="-128"/>
              </a:rPr>
              <a:t>&lt;</a:t>
            </a:r>
            <a:r>
              <a:rPr lang="en-US" sz="2000" dirty="0" smtClean="0">
                <a:solidFill>
                  <a:schemeClr val="accent1">
                    <a:lumMod val="75000"/>
                  </a:schemeClr>
                </a:solidFill>
                <a:latin typeface="ＭＳ ゴシック" pitchFamily="49" charset="-128"/>
                <a:ea typeface="ＭＳ ゴシック" pitchFamily="49" charset="-128"/>
              </a:rPr>
              <a:t>string</a:t>
            </a:r>
            <a:r>
              <a:rPr lang="en-US" sz="2000" dirty="0" smtClean="0">
                <a:solidFill>
                  <a:schemeClr val="tx1"/>
                </a:solidFill>
                <a:latin typeface="ＭＳ ゴシック" pitchFamily="49" charset="-128"/>
                <a:ea typeface="ＭＳ ゴシック" pitchFamily="49" charset="-128"/>
              </a:rPr>
              <a:t>&gt;()</a:t>
            </a:r>
            <a:r>
              <a:rPr lang="ja-JP" altLang="en-US" sz="2000" dirty="0" smtClean="0">
                <a:solidFill>
                  <a:schemeClr val="tx1"/>
                </a:solidFill>
                <a:latin typeface="ＭＳ ゴシック" pitchFamily="49" charset="-128"/>
                <a:ea typeface="ＭＳ ゴシック" pitchFamily="49" charset="-128"/>
              </a:rPr>
              <a:t> </a:t>
            </a:r>
            <a:r>
              <a:rPr lang="en-US" sz="2000" dirty="0" smtClean="0">
                <a:solidFill>
                  <a:schemeClr val="tx1"/>
                </a:solidFill>
                <a:latin typeface="ＭＳ ゴシック" pitchFamily="49" charset="-128"/>
                <a:ea typeface="ＭＳ ゴシック" pitchFamily="49" charset="-128"/>
              </a:rPr>
              <a:t>!= </a:t>
            </a:r>
            <a:r>
              <a:rPr lang="en-US" sz="2000" dirty="0" smtClean="0">
                <a:solidFill>
                  <a:schemeClr val="accent1">
                    <a:lumMod val="75000"/>
                  </a:schemeClr>
                </a:solidFill>
                <a:latin typeface="ＭＳ ゴシック" pitchFamily="49" charset="-128"/>
                <a:ea typeface="ＭＳ ゴシック" pitchFamily="49" charset="-128"/>
              </a:rPr>
              <a:t>null</a:t>
            </a:r>
            <a:r>
              <a:rPr lang="en-US" sz="2000" dirty="0" smtClean="0">
                <a:solidFill>
                  <a:schemeClr val="tx1"/>
                </a:solidFill>
                <a:latin typeface="ＭＳ ゴシック" pitchFamily="49" charset="-128"/>
                <a:ea typeface="ＭＳ ゴシック" pitchFamily="49" charset="-128"/>
              </a:rPr>
              <a:t> );</a:t>
            </a:r>
          </a:p>
          <a:p>
            <a:r>
              <a:rPr lang="en-US" sz="2000" dirty="0" smtClean="0">
                <a:solidFill>
                  <a:schemeClr val="tx1"/>
                </a:solidFill>
                <a:latin typeface="ＭＳ ゴシック" pitchFamily="49" charset="-128"/>
                <a:ea typeface="ＭＳ ゴシック" pitchFamily="49" charset="-128"/>
              </a:rPr>
              <a:t>  …</a:t>
            </a:r>
          </a:p>
          <a:p>
            <a:r>
              <a:rPr lang="en-US" sz="2000" dirty="0" smtClean="0">
                <a:solidFill>
                  <a:schemeClr val="tx1"/>
                </a:solidFill>
                <a:latin typeface="ＭＳ ゴシック" pitchFamily="49" charset="-128"/>
                <a:ea typeface="ＭＳ ゴシック" pitchFamily="49" charset="-128"/>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CLR 4.0</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CLR</a:t>
            </a:r>
            <a:r>
              <a:rPr lang="ja-JP" altLang="en-US" dirty="0" smtClean="0"/>
              <a:t> </a:t>
            </a:r>
            <a:r>
              <a:rPr lang="en-US" altLang="ja-JP" dirty="0" smtClean="0"/>
              <a:t>4.0</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CLR</a:t>
            </a:r>
            <a:r>
              <a:rPr kumimoji="1" lang="ja-JP" altLang="en-US" dirty="0" smtClean="0"/>
              <a:t>（ランタイムエンジン）にも変更あり</a:t>
            </a:r>
            <a:endParaRPr kumimoji="1" lang="en-US" altLang="ja-JP" dirty="0" smtClean="0"/>
          </a:p>
          <a:p>
            <a:pPr lvl="1"/>
            <a:r>
              <a:rPr lang="en-US" altLang="ja-JP" dirty="0" smtClean="0"/>
              <a:t>CLR</a:t>
            </a:r>
            <a:r>
              <a:rPr lang="ja-JP" altLang="en-US" dirty="0" smtClean="0"/>
              <a:t>の外部仕様は変わっていない</a:t>
            </a:r>
            <a:endParaRPr lang="en-US" altLang="ja-JP" dirty="0" smtClean="0"/>
          </a:p>
          <a:p>
            <a:pPr lvl="1"/>
            <a:r>
              <a:rPr kumimoji="1" lang="ja-JP" altLang="en-US" dirty="0" smtClean="0"/>
              <a:t>内部的な挙動</a:t>
            </a:r>
            <a:r>
              <a:rPr lang="ja-JP" altLang="en-US" dirty="0" smtClean="0"/>
              <a:t>が変わった</a:t>
            </a:r>
            <a:endParaRPr lang="en-US" altLang="ja-JP" dirty="0" smtClean="0"/>
          </a:p>
          <a:p>
            <a:pPr lvl="2"/>
            <a:r>
              <a:rPr kumimoji="1" lang="en-US" altLang="ja-JP" dirty="0" smtClean="0"/>
              <a:t>GC</a:t>
            </a:r>
            <a:r>
              <a:rPr kumimoji="1" lang="ja-JP" altLang="en-US" dirty="0" smtClean="0"/>
              <a:t>の挙動変更</a:t>
            </a:r>
            <a:endParaRPr kumimoji="1" lang="en-US" altLang="ja-JP" dirty="0" smtClean="0"/>
          </a:p>
          <a:p>
            <a:pPr lvl="2"/>
            <a:r>
              <a:rPr lang="ja-JP" altLang="en-US" dirty="0" smtClean="0"/>
              <a:t>パフォーマンス向上</a:t>
            </a:r>
            <a:endParaRPr lang="en-US" altLang="ja-JP" dirty="0" smtClean="0"/>
          </a:p>
          <a:p>
            <a:pPr lvl="2"/>
            <a:r>
              <a:rPr lang="en-US" altLang="ja-JP" dirty="0" smtClean="0"/>
              <a:t>COM </a:t>
            </a:r>
            <a:r>
              <a:rPr lang="en-US" altLang="ja-JP" dirty="0" err="1" smtClean="0"/>
              <a:t>Interop</a:t>
            </a:r>
            <a:endParaRPr lang="en-US" altLang="ja-JP" dirty="0" smtClean="0"/>
          </a:p>
          <a:p>
            <a:pPr lvl="1"/>
            <a:r>
              <a:rPr kumimoji="1" lang="ja-JP" altLang="en-US" dirty="0" smtClean="0"/>
              <a:t>パフォーマンスが変わっただけで動かなくなるプログラムを書く人がときどきいるので、バージョン番号変更</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CLR 4.0</a:t>
            </a:r>
            <a:r>
              <a:rPr kumimoji="1" lang="ja-JP" altLang="en-US" dirty="0" smtClean="0"/>
              <a:t>の変更点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In Process Side X Side</a:t>
            </a:r>
          </a:p>
          <a:p>
            <a:pPr lvl="1"/>
            <a:r>
              <a:rPr lang="ja-JP" altLang="en-US" dirty="0" smtClean="0"/>
              <a:t>同一プロセス内で別バージョンの</a:t>
            </a:r>
            <a:r>
              <a:rPr lang="en-US" altLang="ja-JP" dirty="0" smtClean="0"/>
              <a:t>CLR</a:t>
            </a:r>
            <a:r>
              <a:rPr lang="ja-JP" altLang="en-US" dirty="0" smtClean="0"/>
              <a:t>を動かせる</a:t>
            </a:r>
            <a:endParaRPr kumimoji="1" lang="en-US" altLang="ja-JP" dirty="0" smtClean="0"/>
          </a:p>
          <a:p>
            <a:pPr lvl="1"/>
            <a:r>
              <a:rPr lang="en-US" altLang="ja-JP" dirty="0" smtClean="0"/>
              <a:t>CLR </a:t>
            </a:r>
            <a:r>
              <a:rPr lang="en-US" altLang="ja-JP" dirty="0" smtClean="0"/>
              <a:t>2.0</a:t>
            </a:r>
            <a:r>
              <a:rPr lang="ja-JP" altLang="en-US" dirty="0" smtClean="0"/>
              <a:t>と</a:t>
            </a:r>
            <a:r>
              <a:rPr lang="en-US" altLang="ja-JP" dirty="0" smtClean="0"/>
              <a:t>4.0</a:t>
            </a:r>
            <a:r>
              <a:rPr lang="ja-JP" altLang="en-US" dirty="0" smtClean="0"/>
              <a:t>の共存</a:t>
            </a:r>
            <a:endParaRPr lang="en-US" altLang="ja-JP" dirty="0" smtClean="0"/>
          </a:p>
          <a:p>
            <a:r>
              <a:rPr kumimoji="1" lang="en-US" altLang="ja-JP" dirty="0" smtClean="0"/>
              <a:t>No </a:t>
            </a:r>
            <a:r>
              <a:rPr kumimoji="1" lang="en-US" altLang="ja-JP" dirty="0" smtClean="0"/>
              <a:t>PIA</a:t>
            </a:r>
          </a:p>
          <a:p>
            <a:pPr lvl="1"/>
            <a:r>
              <a:rPr lang="ja-JP" altLang="en-US" dirty="0" smtClean="0"/>
              <a:t>プライマリ相互</a:t>
            </a:r>
            <a:r>
              <a:rPr lang="ja-JP" altLang="en-US" dirty="0" smtClean="0"/>
              <a:t>運用アセンブリ（</a:t>
            </a:r>
            <a:r>
              <a:rPr lang="en-US" altLang="ja-JP" dirty="0" smtClean="0"/>
              <a:t>COM</a:t>
            </a:r>
            <a:r>
              <a:rPr lang="ja-JP" altLang="en-US" dirty="0" smtClean="0"/>
              <a:t>の</a:t>
            </a:r>
            <a:r>
              <a:rPr lang="en-US" altLang="ja-JP" dirty="0" smtClean="0"/>
              <a:t>Managed</a:t>
            </a:r>
            <a:r>
              <a:rPr lang="ja-JP" altLang="en-US" dirty="0" smtClean="0"/>
              <a:t>ラッパー）を介さない</a:t>
            </a:r>
            <a:r>
              <a:rPr lang="en-US" altLang="ja-JP" dirty="0" smtClean="0"/>
              <a:t>COM</a:t>
            </a:r>
            <a:r>
              <a:rPr lang="ja-JP" altLang="en-US" dirty="0" smtClean="0"/>
              <a:t> </a:t>
            </a:r>
            <a:r>
              <a:rPr lang="en-US" altLang="ja-JP" dirty="0" err="1" smtClean="0"/>
              <a:t>Interop</a:t>
            </a:r>
            <a:endParaRPr lang="en-US" altLang="ja-JP" dirty="0" smtClean="0"/>
          </a:p>
          <a:p>
            <a:r>
              <a:rPr kumimoji="1" lang="en-US" altLang="ja-JP" dirty="0" smtClean="0"/>
              <a:t>Garbage</a:t>
            </a:r>
            <a:r>
              <a:rPr kumimoji="1" lang="ja-JP" altLang="en-US" dirty="0" smtClean="0"/>
              <a:t> </a:t>
            </a:r>
            <a:r>
              <a:rPr kumimoji="1" lang="en-US" altLang="ja-JP" dirty="0" smtClean="0"/>
              <a:t>Collection</a:t>
            </a:r>
          </a:p>
          <a:p>
            <a:pPr lvl="1"/>
            <a:r>
              <a:rPr lang="ja-JP" altLang="en-US" dirty="0" smtClean="0"/>
              <a:t>短命オブジェクトと長命オブジェクトのセグメントを分けて、短命セグメントを最適化</a:t>
            </a:r>
            <a:endParaRPr lang="en-US" altLang="ja-JP" dirty="0" smtClean="0"/>
          </a:p>
          <a:p>
            <a:pPr lvl="1"/>
            <a:r>
              <a:rPr kumimoji="1" lang="ja-JP" altLang="en-US" dirty="0" smtClean="0"/>
              <a:t>ジェネレーション</a:t>
            </a:r>
            <a:r>
              <a:rPr kumimoji="1" lang="en-US" altLang="ja-JP" dirty="0" smtClean="0"/>
              <a:t>0, 1</a:t>
            </a:r>
            <a:r>
              <a:rPr kumimoji="1" lang="ja-JP" altLang="en-US" dirty="0" smtClean="0"/>
              <a:t>と</a:t>
            </a:r>
            <a:r>
              <a:rPr kumimoji="1" lang="en-US" altLang="ja-JP" dirty="0" smtClean="0"/>
              <a:t>2</a:t>
            </a:r>
            <a:r>
              <a:rPr kumimoji="1" lang="ja-JP" altLang="en-US" dirty="0" smtClean="0"/>
              <a:t>の</a:t>
            </a:r>
            <a:r>
              <a:rPr kumimoji="1" lang="en-US" altLang="ja-JP" dirty="0" smtClean="0"/>
              <a:t>GC</a:t>
            </a:r>
            <a:r>
              <a:rPr kumimoji="1" lang="ja-JP" altLang="en-US" dirty="0" smtClean="0"/>
              <a:t>を並列化</a:t>
            </a:r>
            <a:endParaRPr kumimoji="1" lang="en-US" altLang="ja-JP" dirty="0" smtClean="0"/>
          </a:p>
          <a:p>
            <a:pPr lvl="1"/>
            <a:r>
              <a:rPr lang="ja-JP" altLang="en-US" dirty="0" smtClean="0"/>
              <a:t>サーバー</a:t>
            </a:r>
            <a:r>
              <a:rPr lang="en-US" altLang="ja-JP" dirty="0" smtClean="0"/>
              <a:t>GC</a:t>
            </a:r>
          </a:p>
          <a:p>
            <a:pPr lvl="2"/>
            <a:r>
              <a:rPr kumimoji="1" lang="ja-JP" altLang="en-US" dirty="0" smtClean="0"/>
              <a:t>サーバー上のすべての</a:t>
            </a:r>
            <a:r>
              <a:rPr kumimoji="1" lang="en-US" altLang="ja-JP" dirty="0" smtClean="0"/>
              <a:t>Managed</a:t>
            </a:r>
            <a:r>
              <a:rPr kumimoji="1" lang="ja-JP" altLang="en-US" dirty="0" smtClean="0"/>
              <a:t>コードの動作を止めて一斉に</a:t>
            </a:r>
            <a:r>
              <a:rPr kumimoji="1" lang="en-US" altLang="ja-JP" dirty="0" smtClean="0"/>
              <a:t>GC</a:t>
            </a:r>
            <a:r>
              <a:rPr kumimoji="1" lang="ja-JP" altLang="en-US" dirty="0" smtClean="0"/>
              <a:t>するモードを追加</a:t>
            </a:r>
            <a:endParaRPr kumimoji="1" lang="ja-JP"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まとめ</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Microsoft</a:t>
            </a:r>
            <a:r>
              <a:rPr kumimoji="1" lang="ja-JP" altLang="en-US" dirty="0" smtClean="0"/>
              <a:t> </a:t>
            </a:r>
            <a:r>
              <a:rPr kumimoji="1" lang="en-US" altLang="ja-JP" dirty="0" smtClean="0"/>
              <a:t>PDC 2008</a:t>
            </a:r>
            <a:r>
              <a:rPr kumimoji="1" lang="ja-JP" altLang="en-US" dirty="0" smtClean="0"/>
              <a:t>にて、色々な発表が</a:t>
            </a:r>
            <a:endParaRPr kumimoji="1" lang="en-US" altLang="ja-JP" dirty="0" smtClean="0"/>
          </a:p>
          <a:p>
            <a:pPr lvl="1"/>
            <a:r>
              <a:rPr lang="en-US" altLang="ja-JP" dirty="0" smtClean="0"/>
              <a:t>Azure Services </a:t>
            </a:r>
            <a:r>
              <a:rPr lang="en-US" altLang="ja-JP" dirty="0" smtClean="0"/>
              <a:t>Platform</a:t>
            </a:r>
            <a:r>
              <a:rPr lang="ja-JP" altLang="en-US" dirty="0" smtClean="0"/>
              <a:t>が一番の目玉</a:t>
            </a:r>
            <a:endParaRPr lang="en-US" altLang="ja-JP" dirty="0" smtClean="0"/>
          </a:p>
          <a:p>
            <a:pPr lvl="2"/>
            <a:r>
              <a:rPr lang="ja-JP" altLang="en-US" dirty="0" smtClean="0"/>
              <a:t>本発表では割愛</a:t>
            </a:r>
            <a:endParaRPr lang="en-US" altLang="ja-JP" dirty="0" smtClean="0"/>
          </a:p>
          <a:p>
            <a:pPr lvl="1"/>
            <a:r>
              <a:rPr lang="en-US" altLang="ja-JP" dirty="0" smtClean="0"/>
              <a:t>.</a:t>
            </a:r>
            <a:r>
              <a:rPr lang="en-US" altLang="ja-JP" dirty="0" smtClean="0"/>
              <a:t>NET Framework/C</a:t>
            </a:r>
            <a:r>
              <a:rPr lang="en-US" altLang="ja-JP" dirty="0" smtClean="0"/>
              <a:t>#</a:t>
            </a:r>
            <a:r>
              <a:rPr lang="ja-JP" altLang="en-US" dirty="0" smtClean="0"/>
              <a:t>が</a:t>
            </a:r>
            <a:r>
              <a:rPr lang="en-US" altLang="ja-JP" dirty="0" smtClean="0"/>
              <a:t>4.0</a:t>
            </a:r>
            <a:r>
              <a:rPr lang="ja-JP" altLang="en-US" dirty="0" smtClean="0"/>
              <a:t>に</a:t>
            </a:r>
            <a:endParaRPr lang="en-US" altLang="ja-JP" dirty="0" smtClean="0"/>
          </a:p>
          <a:p>
            <a:pPr lvl="2"/>
            <a:r>
              <a:rPr lang="ja-JP" altLang="en-US" dirty="0" smtClean="0"/>
              <a:t>テーマは</a:t>
            </a:r>
            <a:r>
              <a:rPr lang="en-US" altLang="ja-JP" dirty="0" smtClean="0"/>
              <a:t>Dynamic</a:t>
            </a:r>
            <a:r>
              <a:rPr lang="ja-JP" altLang="en-US" dirty="0" smtClean="0"/>
              <a:t>と</a:t>
            </a:r>
            <a:r>
              <a:rPr lang="en-US" altLang="ja-JP" dirty="0" smtClean="0"/>
              <a:t>Parallel</a:t>
            </a:r>
          </a:p>
          <a:p>
            <a:pPr lvl="2"/>
            <a:r>
              <a:rPr kumimoji="1" lang="en-US" altLang="ja-JP" dirty="0" smtClean="0"/>
              <a:t>C#</a:t>
            </a:r>
            <a:r>
              <a:rPr kumimoji="1" lang="ja-JP" altLang="en-US" dirty="0" smtClean="0"/>
              <a:t>は</a:t>
            </a:r>
            <a:r>
              <a:rPr kumimoji="1" lang="en-US" altLang="ja-JP" dirty="0" smtClean="0"/>
              <a:t>3.0</a:t>
            </a:r>
            <a:r>
              <a:rPr kumimoji="1" lang="ja-JP" altLang="en-US" dirty="0" smtClean="0"/>
              <a:t>の時と比べると大きな変更少なめ</a:t>
            </a:r>
            <a:endParaRPr kumimoji="1" lang="en-US" altLang="ja-JP" dirty="0" smtClean="0"/>
          </a:p>
          <a:p>
            <a:pPr lvl="2"/>
            <a:r>
              <a:rPr lang="ja-JP" altLang="en-US" dirty="0" smtClean="0"/>
              <a:t>ライブラリはいろいろ追加</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 4.0</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 4.0</a:t>
            </a:r>
            <a:r>
              <a:rPr kumimoji="1" lang="ja-JP" altLang="en-US" dirty="0" smtClean="0"/>
              <a:t>の新機能</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動的型付け変数</a:t>
            </a:r>
            <a:endParaRPr kumimoji="1" lang="en-US" altLang="ja-JP" dirty="0" smtClean="0"/>
          </a:p>
          <a:p>
            <a:r>
              <a:rPr kumimoji="1" lang="ja-JP" altLang="en-US" dirty="0" smtClean="0"/>
              <a:t>オプション引数・名前付き引数</a:t>
            </a:r>
            <a:endParaRPr kumimoji="1" lang="en-US" altLang="ja-JP" dirty="0" smtClean="0"/>
          </a:p>
          <a:p>
            <a:r>
              <a:rPr kumimoji="1" lang="ja-JP" altLang="en-US" dirty="0" smtClean="0"/>
              <a:t>クラス・インターフェースの共変性・反変性</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動的型付け変数（１）</a:t>
            </a:r>
            <a:endParaRPr kumimoji="1" lang="ja-JP" altLang="en-US" dirty="0"/>
          </a:p>
        </p:txBody>
      </p:sp>
      <p:sp>
        <p:nvSpPr>
          <p:cNvPr id="3" name="コンテンツ プレースホルダ 2"/>
          <p:cNvSpPr>
            <a:spLocks noGrp="1"/>
          </p:cNvSpPr>
          <p:nvPr>
            <p:ph idx="1"/>
          </p:nvPr>
        </p:nvSpPr>
        <p:spPr>
          <a:xfrm>
            <a:off x="457200" y="1071546"/>
            <a:ext cx="7239000" cy="5500726"/>
          </a:xfrm>
        </p:spPr>
        <p:txBody>
          <a:bodyPr/>
          <a:lstStyle/>
          <a:p>
            <a:r>
              <a:rPr lang="ja-JP" altLang="en-US" dirty="0" smtClean="0"/>
              <a:t>プロパティの</a:t>
            </a:r>
            <a:r>
              <a:rPr kumimoji="1" lang="ja-JP" altLang="en-US" dirty="0" smtClean="0"/>
              <a:t>動的アクセス</a:t>
            </a:r>
            <a:endParaRPr kumimoji="1" lang="en-US" altLang="ja-JP" dirty="0" smtClean="0"/>
          </a:p>
          <a:p>
            <a:pPr lvl="1"/>
            <a:r>
              <a:rPr lang="en-US" altLang="ja-JP" dirty="0" smtClean="0"/>
              <a:t>Duck </a:t>
            </a:r>
            <a:r>
              <a:rPr lang="en-US" altLang="ja-JP" dirty="0" smtClean="0"/>
              <a:t>Typing</a:t>
            </a:r>
          </a:p>
          <a:p>
            <a:pPr lvl="1"/>
            <a:endParaRPr kumimoji="1" lang="en-US" altLang="ja-JP" dirty="0" smtClean="0"/>
          </a:p>
          <a:p>
            <a:pPr lvl="1"/>
            <a:endParaRPr lang="en-US" altLang="ja-JP" dirty="0" smtClean="0"/>
          </a:p>
          <a:p>
            <a:pPr lvl="1"/>
            <a:endParaRPr kumimoji="1" lang="en-US" altLang="ja-JP" dirty="0" smtClean="0"/>
          </a:p>
          <a:p>
            <a:pPr lvl="1"/>
            <a:endParaRPr lang="en-US" altLang="ja-JP" dirty="0" smtClean="0"/>
          </a:p>
          <a:p>
            <a:pPr lvl="1"/>
            <a:endParaRPr kumimoji="1" lang="en-US" altLang="ja-JP" dirty="0" smtClean="0"/>
          </a:p>
          <a:p>
            <a:pPr lvl="1"/>
            <a:endParaRPr lang="en-US" altLang="ja-JP" dirty="0" smtClean="0"/>
          </a:p>
          <a:p>
            <a:pPr lvl="1"/>
            <a:endParaRPr kumimoji="1" lang="en-US" altLang="ja-JP" dirty="0" smtClean="0"/>
          </a:p>
          <a:p>
            <a:pPr lvl="1"/>
            <a:r>
              <a:rPr kumimoji="1" lang="en-US" altLang="ja-JP" dirty="0" smtClean="0"/>
              <a:t>X</a:t>
            </a:r>
            <a:r>
              <a:rPr kumimoji="1" lang="ja-JP" altLang="en-US" dirty="0" smtClean="0"/>
              <a:t>の実行時の方に応じて</a:t>
            </a:r>
            <a:endParaRPr kumimoji="1" lang="en-US" altLang="ja-JP" dirty="0" smtClean="0"/>
          </a:p>
          <a:p>
            <a:pPr lvl="2"/>
            <a:r>
              <a:rPr kumimoji="1" lang="en-US" altLang="ja-JP" dirty="0" err="1" smtClean="0"/>
              <a:t>IDynamicObject</a:t>
            </a:r>
            <a:r>
              <a:rPr lang="ja-JP" altLang="en-US" dirty="0" smtClean="0"/>
              <a:t>の</a:t>
            </a:r>
            <a:r>
              <a:rPr lang="en-US" altLang="ja-JP" dirty="0" err="1" smtClean="0"/>
              <a:t>SetMember</a:t>
            </a:r>
            <a:r>
              <a:rPr lang="en-US" altLang="ja-JP" dirty="0" smtClean="0"/>
              <a:t>, </a:t>
            </a:r>
            <a:r>
              <a:rPr lang="en-US" altLang="ja-JP" dirty="0" err="1" smtClean="0"/>
              <a:t>GetMember</a:t>
            </a:r>
            <a:r>
              <a:rPr lang="ja-JP" altLang="en-US" dirty="0" smtClean="0"/>
              <a:t>呼び出し</a:t>
            </a:r>
            <a:endParaRPr lang="en-US" altLang="ja-JP" dirty="0" smtClean="0"/>
          </a:p>
          <a:p>
            <a:pPr lvl="2"/>
            <a:r>
              <a:rPr kumimoji="1" lang="en-US" altLang="ja-JP" dirty="0" smtClean="0"/>
              <a:t>COM</a:t>
            </a:r>
            <a:r>
              <a:rPr kumimoji="1" lang="ja-JP" altLang="en-US" dirty="0" smtClean="0"/>
              <a:t> </a:t>
            </a:r>
            <a:r>
              <a:rPr kumimoji="1" lang="en-US" altLang="ja-JP" dirty="0" err="1" smtClean="0"/>
              <a:t>Interop</a:t>
            </a:r>
            <a:endParaRPr kumimoji="1" lang="en-US" altLang="ja-JP" dirty="0" smtClean="0"/>
          </a:p>
          <a:p>
            <a:pPr lvl="2"/>
            <a:r>
              <a:rPr lang="ja-JP" altLang="en-US" dirty="0" smtClean="0"/>
              <a:t>リフレクションを使ったプロパティアクセス</a:t>
            </a:r>
            <a:endParaRPr kumimoji="1" lang="ja-JP" altLang="en-US" dirty="0"/>
          </a:p>
        </p:txBody>
      </p:sp>
      <p:sp>
        <p:nvSpPr>
          <p:cNvPr id="4" name="正方形/長方形 3"/>
          <p:cNvSpPr/>
          <p:nvPr/>
        </p:nvSpPr>
        <p:spPr>
          <a:xfrm>
            <a:off x="500034" y="2000240"/>
            <a:ext cx="7358114" cy="142876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kumimoji="1" lang="en-US" altLang="ja-JP" sz="2000" dirty="0" smtClean="0">
                <a:solidFill>
                  <a:schemeClr val="accent1">
                    <a:lumMod val="75000"/>
                  </a:schemeClr>
                </a:solidFill>
                <a:latin typeface="ＭＳ ゴシック" pitchFamily="49" charset="-128"/>
                <a:ea typeface="ＭＳ ゴシック" pitchFamily="49" charset="-128"/>
              </a:rPr>
              <a:t>dynamic</a:t>
            </a:r>
            <a:r>
              <a:rPr kumimoji="1" lang="en-US" altLang="ja-JP" sz="2000" dirty="0" smtClean="0">
                <a:latin typeface="ＭＳ ゴシック" pitchFamily="49" charset="-128"/>
                <a:ea typeface="ＭＳ ゴシック" pitchFamily="49" charset="-128"/>
              </a:rPr>
              <a:t> Sum(</a:t>
            </a:r>
            <a:r>
              <a:rPr kumimoji="1" lang="en-US" altLang="ja-JP" sz="2000" dirty="0" smtClean="0">
                <a:solidFill>
                  <a:schemeClr val="accent1">
                    <a:lumMod val="75000"/>
                  </a:schemeClr>
                </a:solidFill>
                <a:latin typeface="ＭＳ ゴシック" pitchFamily="49" charset="-128"/>
                <a:ea typeface="ＭＳ ゴシック" pitchFamily="49" charset="-128"/>
              </a:rPr>
              <a:t>dynami</a:t>
            </a:r>
            <a:r>
              <a:rPr lang="en-US" altLang="ja-JP" sz="2000" dirty="0" smtClean="0">
                <a:solidFill>
                  <a:schemeClr val="accent1">
                    <a:lumMod val="75000"/>
                  </a:schemeClr>
                </a:solidFill>
                <a:latin typeface="ＭＳ ゴシック" pitchFamily="49" charset="-128"/>
                <a:ea typeface="ＭＳ ゴシック" pitchFamily="49" charset="-128"/>
              </a:rPr>
              <a:t>c</a:t>
            </a:r>
            <a:r>
              <a:rPr lang="en-US" altLang="ja-JP" sz="2000" dirty="0" smtClean="0">
                <a:latin typeface="ＭＳ ゴシック" pitchFamily="49" charset="-128"/>
                <a:ea typeface="ＭＳ ゴシック" pitchFamily="49" charset="-128"/>
              </a:rPr>
              <a:t> x)</a:t>
            </a:r>
          </a:p>
          <a:p>
            <a:r>
              <a:rPr kumimoji="1" lang="en-US" altLang="ja-JP" sz="2000" dirty="0" smtClean="0">
                <a:latin typeface="ＭＳ ゴシック" pitchFamily="49" charset="-128"/>
                <a:ea typeface="ＭＳ ゴシック" pitchFamily="49" charset="-128"/>
              </a:rPr>
              <a:t>{</a:t>
            </a:r>
          </a:p>
          <a:p>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x.X</a:t>
            </a:r>
            <a:r>
              <a:rPr lang="en-US" altLang="ja-JP" sz="2000" dirty="0" smtClean="0">
                <a:latin typeface="ＭＳ ゴシック" pitchFamily="49" charset="-128"/>
                <a:ea typeface="ＭＳ ゴシック" pitchFamily="49" charset="-128"/>
              </a:rPr>
              <a:t> + </a:t>
            </a:r>
            <a:r>
              <a:rPr lang="en-US" altLang="ja-JP" sz="2000" dirty="0" err="1" smtClean="0">
                <a:latin typeface="ＭＳ ゴシック" pitchFamily="49" charset="-128"/>
                <a:ea typeface="ＭＳ ゴシック" pitchFamily="49" charset="-128"/>
              </a:rPr>
              <a:t>x.Y</a:t>
            </a:r>
            <a:r>
              <a:rPr lang="en-US" altLang="ja-JP" sz="2000" dirty="0" smtClean="0">
                <a:latin typeface="ＭＳ ゴシック" pitchFamily="49" charset="-128"/>
                <a:ea typeface="ＭＳ ゴシック" pitchFamily="49" charset="-128"/>
              </a:rPr>
              <a:t>;</a:t>
            </a:r>
            <a:endParaRPr kumimoji="1" lang="en-US" altLang="ja-JP" sz="2000" dirty="0" smtClean="0">
              <a:latin typeface="ＭＳ ゴシック" pitchFamily="49" charset="-128"/>
              <a:ea typeface="ＭＳ ゴシック" pitchFamily="49" charset="-128"/>
            </a:endParaRPr>
          </a:p>
          <a:p>
            <a:r>
              <a:rPr lang="en-US" altLang="ja-JP" sz="2000" dirty="0" smtClean="0">
                <a:latin typeface="ＭＳ ゴシック" pitchFamily="49" charset="-128"/>
                <a:ea typeface="ＭＳ ゴシック" pitchFamily="49" charset="-128"/>
              </a:rPr>
              <a:t>}</a:t>
            </a:r>
          </a:p>
        </p:txBody>
      </p:sp>
      <p:sp>
        <p:nvSpPr>
          <p:cNvPr id="5" name="正方形/長方形 4"/>
          <p:cNvSpPr/>
          <p:nvPr/>
        </p:nvSpPr>
        <p:spPr>
          <a:xfrm>
            <a:off x="500034" y="3571876"/>
            <a:ext cx="7358114" cy="114300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kumimoji="1" lang="en-US" altLang="ja-JP" sz="2000" dirty="0" err="1" smtClean="0">
                <a:solidFill>
                  <a:schemeClr val="accent1">
                    <a:lumMod val="75000"/>
                  </a:schemeClr>
                </a:solidFill>
                <a:latin typeface="ＭＳ ゴシック" pitchFamily="49" charset="-128"/>
                <a:ea typeface="ＭＳ ゴシック" pitchFamily="49" charset="-128"/>
              </a:rPr>
              <a:t>var</a:t>
            </a:r>
            <a:r>
              <a:rPr kumimoji="1" lang="en-US" altLang="ja-JP" sz="2000" dirty="0" smtClean="0">
                <a:latin typeface="ＭＳ ゴシック" pitchFamily="49" charset="-128"/>
                <a:ea typeface="ＭＳ ゴシック" pitchFamily="49" charset="-128"/>
              </a:rPr>
              <a:t> s1 = Sum(</a:t>
            </a:r>
            <a:r>
              <a:rPr kumimoji="1" lang="en-US" altLang="ja-JP" sz="2000" dirty="0" smtClean="0">
                <a:solidFill>
                  <a:schemeClr val="accent1">
                    <a:lumMod val="75000"/>
                  </a:schemeClr>
                </a:solidFill>
                <a:latin typeface="ＭＳ ゴシック" pitchFamily="49" charset="-128"/>
                <a:ea typeface="ＭＳ ゴシック" pitchFamily="49" charset="-128"/>
              </a:rPr>
              <a:t>new</a:t>
            </a:r>
            <a:r>
              <a:rPr kumimoji="1" lang="en-US" altLang="ja-JP" sz="2000" dirty="0" smtClean="0">
                <a:latin typeface="ＭＳ ゴシック" pitchFamily="49" charset="-128"/>
                <a:ea typeface="ＭＳ ゴシック" pitchFamily="49" charset="-128"/>
              </a:rPr>
              <a:t> Point(1, 2));</a:t>
            </a:r>
          </a:p>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s2 = Sum(</a:t>
            </a:r>
            <a:r>
              <a:rPr lang="en-US" altLang="ja-JP" sz="2000" dirty="0" smtClean="0">
                <a:solidFill>
                  <a:schemeClr val="accent1">
                    <a:lumMod val="75000"/>
                  </a:schemeClr>
                </a:solidFill>
                <a:latin typeface="ＭＳ ゴシック" pitchFamily="49" charset="-128"/>
                <a:ea typeface="ＭＳ ゴシック" pitchFamily="49" charset="-128"/>
              </a:rPr>
              <a:t>new</a:t>
            </a:r>
            <a:r>
              <a:rPr lang="en-US" altLang="ja-JP" sz="2000" dirty="0" smtClean="0">
                <a:latin typeface="ＭＳ ゴシック" pitchFamily="49" charset="-128"/>
                <a:ea typeface="ＭＳ ゴシック" pitchFamily="49" charset="-128"/>
              </a:rPr>
              <a:t> { X = 1, Y = 2 });</a:t>
            </a:r>
          </a:p>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latin typeface="ＭＳ ゴシック" pitchFamily="49" charset="-128"/>
                <a:ea typeface="ＭＳ ゴシック" pitchFamily="49" charset="-128"/>
              </a:rPr>
              <a:t> s3 = Sum(</a:t>
            </a:r>
            <a:r>
              <a:rPr lang="en-US" altLang="ja-JP" sz="2000" dirty="0" smtClean="0">
                <a:solidFill>
                  <a:schemeClr val="accent1">
                    <a:lumMod val="75000"/>
                  </a:schemeClr>
                </a:solidFill>
                <a:latin typeface="ＭＳ ゴシック" pitchFamily="49" charset="-128"/>
                <a:ea typeface="ＭＳ ゴシック" pitchFamily="49" charset="-128"/>
              </a:rPr>
              <a:t>new</a:t>
            </a:r>
            <a:r>
              <a:rPr lang="en-US" altLang="ja-JP" sz="2000" dirty="0" smtClean="0">
                <a:latin typeface="ＭＳ ゴシック" pitchFamily="49" charset="-128"/>
                <a:ea typeface="ＭＳ ゴシック" pitchFamily="49" charset="-128"/>
              </a:rPr>
              <a:t> { X = 1.0, Y = 2.0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動的型付け変数（２）</a:t>
            </a:r>
            <a:endParaRPr kumimoji="1" lang="ja-JP" altLang="en-US" dirty="0"/>
          </a:p>
        </p:txBody>
      </p:sp>
      <p:sp>
        <p:nvSpPr>
          <p:cNvPr id="3" name="コンテンツ プレースホルダ 2"/>
          <p:cNvSpPr>
            <a:spLocks noGrp="1"/>
          </p:cNvSpPr>
          <p:nvPr>
            <p:ph idx="1"/>
          </p:nvPr>
        </p:nvSpPr>
        <p:spPr>
          <a:xfrm>
            <a:off x="457200" y="1071546"/>
            <a:ext cx="7239000" cy="1285884"/>
          </a:xfrm>
        </p:spPr>
        <p:txBody>
          <a:bodyPr/>
          <a:lstStyle/>
          <a:p>
            <a:r>
              <a:rPr kumimoji="1" lang="ja-JP" altLang="en-US" dirty="0" smtClean="0"/>
              <a:t>メソッドオーバーロードの動的解決</a:t>
            </a:r>
            <a:endParaRPr kumimoji="1" lang="en-US" altLang="ja-JP" dirty="0" smtClean="0"/>
          </a:p>
          <a:p>
            <a:pPr lvl="1"/>
            <a:r>
              <a:rPr lang="en-US" altLang="ja-JP" dirty="0" smtClean="0"/>
              <a:t>multiple dispatch</a:t>
            </a:r>
            <a:endParaRPr kumimoji="1" lang="ja-JP" altLang="en-US" dirty="0"/>
          </a:p>
        </p:txBody>
      </p:sp>
      <p:sp>
        <p:nvSpPr>
          <p:cNvPr id="4" name="正方形/長方形 3"/>
          <p:cNvSpPr/>
          <p:nvPr/>
        </p:nvSpPr>
        <p:spPr>
          <a:xfrm>
            <a:off x="500034" y="2071678"/>
            <a:ext cx="7358114" cy="264320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kumimoji="1" lang="en-US" altLang="ja-JP" sz="2000" dirty="0" err="1" smtClean="0">
                <a:solidFill>
                  <a:schemeClr val="tx2">
                    <a:lumMod val="60000"/>
                    <a:lumOff val="40000"/>
                  </a:schemeClr>
                </a:solidFill>
                <a:latin typeface="ＭＳ ゴシック" pitchFamily="49" charset="-128"/>
                <a:ea typeface="ＭＳ ゴシック" pitchFamily="49" charset="-128"/>
              </a:rPr>
              <a:t>bool</a:t>
            </a:r>
            <a:r>
              <a:rPr kumimoji="1"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CollisionTestImpl</a:t>
            </a:r>
            <a:r>
              <a:rPr lang="en-US" altLang="ja-JP" sz="2000" dirty="0" smtClean="0">
                <a:latin typeface="ＭＳ ゴシック" pitchFamily="49" charset="-128"/>
                <a:ea typeface="ＭＳ ゴシック" pitchFamily="49" charset="-128"/>
              </a:rPr>
              <a:t>(Point x, Point y)</a:t>
            </a:r>
          </a:p>
          <a:p>
            <a:r>
              <a:rPr kumimoji="1" lang="en-US" altLang="ja-JP" sz="2000" dirty="0" smtClean="0">
                <a:latin typeface="ＭＳ ゴシック" pitchFamily="49" charset="-128"/>
                <a:ea typeface="ＭＳ ゴシック" pitchFamily="49" charset="-128"/>
              </a:rPr>
              <a:t>{ </a:t>
            </a:r>
            <a:r>
              <a:rPr kumimoji="1" lang="en-US" altLang="ja-JP" sz="2000" dirty="0" smtClean="0">
                <a:solidFill>
                  <a:schemeClr val="tx2">
                    <a:lumMod val="60000"/>
                    <a:lumOff val="40000"/>
                  </a:schemeClr>
                </a:solidFill>
                <a:latin typeface="ＭＳ ゴシック" pitchFamily="49" charset="-128"/>
                <a:ea typeface="ＭＳ ゴシック" pitchFamily="49" charset="-128"/>
              </a:rPr>
              <a:t>return false</a:t>
            </a:r>
            <a:r>
              <a:rPr kumimoji="1" lang="en-US" altLang="ja-JP" sz="2000" dirty="0" smtClean="0">
                <a:latin typeface="ＭＳ ゴシック" pitchFamily="49" charset="-128"/>
                <a:ea typeface="ＭＳ ゴシック" pitchFamily="49" charset="-128"/>
              </a:rPr>
              <a:t>; }</a:t>
            </a:r>
          </a:p>
          <a:p>
            <a:endParaRPr lang="en-US" altLang="ja-JP" sz="2000" dirty="0" smtClean="0">
              <a:latin typeface="ＭＳ ゴシック" pitchFamily="49" charset="-128"/>
              <a:ea typeface="ＭＳ ゴシック" pitchFamily="49" charset="-128"/>
            </a:endParaRPr>
          </a:p>
          <a:p>
            <a:r>
              <a:rPr kumimoji="1" lang="en-US" altLang="ja-JP" sz="2000" dirty="0" err="1" smtClean="0">
                <a:solidFill>
                  <a:schemeClr val="tx2">
                    <a:lumMod val="60000"/>
                    <a:lumOff val="40000"/>
                  </a:schemeClr>
                </a:solidFill>
                <a:latin typeface="ＭＳ ゴシック" pitchFamily="49" charset="-128"/>
                <a:ea typeface="ＭＳ ゴシック" pitchFamily="49" charset="-128"/>
              </a:rPr>
              <a:t>bool</a:t>
            </a:r>
            <a:r>
              <a:rPr kumimoji="1" lang="en-US" altLang="ja-JP" sz="2000" dirty="0" smtClean="0">
                <a:latin typeface="ＭＳ ゴシック" pitchFamily="49" charset="-128"/>
                <a:ea typeface="ＭＳ ゴシック" pitchFamily="49" charset="-128"/>
              </a:rPr>
              <a:t> </a:t>
            </a:r>
            <a:r>
              <a:rPr kumimoji="1" lang="en-US" altLang="ja-JP" sz="2000" dirty="0" err="1" smtClean="0">
                <a:latin typeface="ＭＳ ゴシック" pitchFamily="49" charset="-128"/>
                <a:ea typeface="ＭＳ ゴシック" pitchFamily="49" charset="-128"/>
              </a:rPr>
              <a:t>CollisionTestImpl</a:t>
            </a:r>
            <a:r>
              <a:rPr kumimoji="1" lang="en-US" altLang="ja-JP" sz="2000" dirty="0" smtClean="0">
                <a:latin typeface="ＭＳ ゴシック" pitchFamily="49" charset="-128"/>
                <a:ea typeface="ＭＳ ゴシック" pitchFamily="49" charset="-128"/>
              </a:rPr>
              <a:t>(Point x, Circle y</a:t>
            </a:r>
            <a:r>
              <a:rPr lang="en-US" altLang="ja-JP" sz="2000" dirty="0" smtClean="0">
                <a:latin typeface="ＭＳ ゴシック" pitchFamily="49" charset="-128"/>
                <a:ea typeface="ＭＳ ゴシック" pitchFamily="49" charset="-128"/>
              </a:rPr>
              <a:t>)</a:t>
            </a:r>
          </a:p>
          <a:p>
            <a:r>
              <a:rPr kumimoji="1" lang="en-US" altLang="ja-JP" sz="2000" dirty="0" smtClean="0">
                <a:latin typeface="ＭＳ ゴシック" pitchFamily="49" charset="-128"/>
                <a:ea typeface="ＭＳ ゴシック" pitchFamily="49" charset="-128"/>
              </a:rPr>
              <a:t>{ </a:t>
            </a:r>
            <a:r>
              <a:rPr kumimoji="1" lang="en-US" altLang="ja-JP" sz="2000" dirty="0" smtClean="0">
                <a:solidFill>
                  <a:schemeClr val="tx2">
                    <a:lumMod val="60000"/>
                    <a:lumOff val="40000"/>
                  </a:schemeClr>
                </a:solidFill>
                <a:latin typeface="ＭＳ ゴシック" pitchFamily="49" charset="-128"/>
                <a:ea typeface="ＭＳ ゴシック" pitchFamily="49" charset="-128"/>
              </a:rPr>
              <a:t>return</a:t>
            </a:r>
            <a:r>
              <a:rPr kumimoji="1" lang="en-US" altLang="ja-JP" sz="2000" dirty="0" smtClean="0">
                <a:latin typeface="ＭＳ ゴシック" pitchFamily="49" charset="-128"/>
                <a:ea typeface="ＭＳ ゴシック" pitchFamily="49" charset="-128"/>
              </a:rPr>
              <a:t> Length(x - </a:t>
            </a:r>
            <a:r>
              <a:rPr kumimoji="1" lang="en-US" altLang="ja-JP" sz="2000" dirty="0" err="1" smtClean="0">
                <a:latin typeface="ＭＳ ゴシック" pitchFamily="49" charset="-128"/>
                <a:ea typeface="ＭＳ ゴシック" pitchFamily="49" charset="-128"/>
              </a:rPr>
              <a:t>y.Center</a:t>
            </a:r>
            <a:r>
              <a:rPr kumimoji="1" lang="en-US" altLang="ja-JP" sz="2000" dirty="0" smtClean="0">
                <a:latin typeface="ＭＳ ゴシック" pitchFamily="49" charset="-128"/>
                <a:ea typeface="ＭＳ ゴシック" pitchFamily="49" charset="-128"/>
              </a:rPr>
              <a:t>) &lt; </a:t>
            </a:r>
            <a:r>
              <a:rPr kumimoji="1" lang="en-US" altLang="ja-JP" sz="2000" dirty="0" err="1" smtClean="0">
                <a:latin typeface="ＭＳ ゴシック" pitchFamily="49" charset="-128"/>
                <a:ea typeface="ＭＳ ゴシック" pitchFamily="49" charset="-128"/>
              </a:rPr>
              <a:t>y.R</a:t>
            </a:r>
            <a:r>
              <a:rPr kumimoji="1" lang="en-US" altLang="ja-JP" sz="2000" dirty="0" smtClean="0">
                <a:latin typeface="ＭＳ ゴシック" pitchFamily="49" charset="-128"/>
                <a:ea typeface="ＭＳ ゴシック" pitchFamily="49" charset="-128"/>
              </a:rPr>
              <a:t>; }</a:t>
            </a:r>
          </a:p>
          <a:p>
            <a:endParaRPr lang="en-US" altLang="ja-JP" sz="2000" dirty="0" smtClean="0">
              <a:latin typeface="ＭＳ ゴシック" pitchFamily="49" charset="-128"/>
              <a:ea typeface="ＭＳ ゴシック" pitchFamily="49" charset="-128"/>
            </a:endParaRPr>
          </a:p>
          <a:p>
            <a:r>
              <a:rPr lang="en-US" altLang="ja-JP" sz="2000" dirty="0" err="1" smtClean="0">
                <a:solidFill>
                  <a:schemeClr val="tx2">
                    <a:lumMod val="60000"/>
                    <a:lumOff val="40000"/>
                  </a:schemeClr>
                </a:solidFill>
                <a:latin typeface="ＭＳ ゴシック" pitchFamily="49" charset="-128"/>
                <a:ea typeface="ＭＳ ゴシック" pitchFamily="49" charset="-128"/>
              </a:rPr>
              <a:t>bool</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CollisionTestImpl</a:t>
            </a:r>
            <a:r>
              <a:rPr lang="en-US" altLang="ja-JP" sz="2000" dirty="0" smtClean="0">
                <a:latin typeface="ＭＳ ゴシック" pitchFamily="49" charset="-128"/>
                <a:ea typeface="ＭＳ ゴシック" pitchFamily="49" charset="-128"/>
              </a:rPr>
              <a:t>(Circle x, Circle y)</a:t>
            </a:r>
          </a:p>
          <a:p>
            <a:r>
              <a:rPr lang="en-US" altLang="ja-JP" sz="2000" dirty="0" smtClean="0">
                <a:latin typeface="ＭＳ ゴシック" pitchFamily="49" charset="-128"/>
                <a:ea typeface="ＭＳ ゴシック" pitchFamily="49" charset="-128"/>
              </a:rPr>
              <a:t>{ </a:t>
            </a:r>
            <a:r>
              <a:rPr lang="en-US" altLang="ja-JP" sz="2000" dirty="0" smtClean="0">
                <a:solidFill>
                  <a:schemeClr val="tx2">
                    <a:lumMod val="60000"/>
                    <a:lumOff val="40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Length(</a:t>
            </a:r>
            <a:r>
              <a:rPr lang="en-US" altLang="ja-JP" sz="2000" dirty="0" err="1" smtClean="0">
                <a:latin typeface="ＭＳ ゴシック" pitchFamily="49" charset="-128"/>
                <a:ea typeface="ＭＳ ゴシック" pitchFamily="49" charset="-128"/>
              </a:rPr>
              <a:t>x.Center</a:t>
            </a:r>
            <a:r>
              <a:rPr lang="en-US" altLang="ja-JP" sz="2000" dirty="0" smtClean="0">
                <a:latin typeface="ＭＳ ゴシック" pitchFamily="49" charset="-128"/>
                <a:ea typeface="ＭＳ ゴシック" pitchFamily="49" charset="-128"/>
              </a:rPr>
              <a:t> - </a:t>
            </a:r>
            <a:r>
              <a:rPr lang="en-US" altLang="ja-JP" sz="2000" dirty="0" err="1" smtClean="0">
                <a:latin typeface="ＭＳ ゴシック" pitchFamily="49" charset="-128"/>
                <a:ea typeface="ＭＳ ゴシック" pitchFamily="49" charset="-128"/>
              </a:rPr>
              <a:t>y.Center</a:t>
            </a:r>
            <a:r>
              <a:rPr lang="en-US" altLang="ja-JP" sz="2000" dirty="0" smtClean="0">
                <a:latin typeface="ＭＳ ゴシック" pitchFamily="49" charset="-128"/>
                <a:ea typeface="ＭＳ ゴシック" pitchFamily="49" charset="-128"/>
              </a:rPr>
              <a:t>) &lt; </a:t>
            </a:r>
            <a:r>
              <a:rPr lang="en-US" altLang="ja-JP" sz="2000" dirty="0" err="1" smtClean="0">
                <a:latin typeface="ＭＳ ゴシック" pitchFamily="49" charset="-128"/>
                <a:ea typeface="ＭＳ ゴシック" pitchFamily="49" charset="-128"/>
              </a:rPr>
              <a:t>x.R</a:t>
            </a:r>
            <a:r>
              <a:rPr lang="en-US" altLang="ja-JP" sz="2000" dirty="0" smtClean="0">
                <a:latin typeface="ＭＳ ゴシック" pitchFamily="49" charset="-128"/>
                <a:ea typeface="ＭＳ ゴシック" pitchFamily="49" charset="-128"/>
              </a:rPr>
              <a:t> + </a:t>
            </a:r>
            <a:r>
              <a:rPr lang="en-US" altLang="ja-JP" sz="2000" dirty="0" err="1" smtClean="0">
                <a:latin typeface="ＭＳ ゴシック" pitchFamily="49" charset="-128"/>
                <a:ea typeface="ＭＳ ゴシック" pitchFamily="49" charset="-128"/>
              </a:rPr>
              <a:t>y.R</a:t>
            </a:r>
            <a:r>
              <a:rPr lang="en-US" altLang="ja-JP" sz="2000" dirty="0" smtClean="0">
                <a:latin typeface="ＭＳ ゴシック" pitchFamily="49" charset="-128"/>
                <a:ea typeface="ＭＳ ゴシック" pitchFamily="49" charset="-128"/>
              </a:rPr>
              <a:t>; }</a:t>
            </a:r>
          </a:p>
        </p:txBody>
      </p:sp>
      <p:sp>
        <p:nvSpPr>
          <p:cNvPr id="5" name="正方形/長方形 4"/>
          <p:cNvSpPr/>
          <p:nvPr/>
        </p:nvSpPr>
        <p:spPr>
          <a:xfrm>
            <a:off x="500034" y="5214950"/>
            <a:ext cx="7358114" cy="142876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smtClean="0">
                <a:solidFill>
                  <a:schemeClr val="tx2">
                    <a:lumMod val="60000"/>
                    <a:lumOff val="40000"/>
                  </a:schemeClr>
                </a:solidFill>
                <a:latin typeface="ＭＳ ゴシック" pitchFamily="49" charset="-128"/>
                <a:ea typeface="ＭＳ ゴシック" pitchFamily="49" charset="-128"/>
              </a:rPr>
              <a:t>static </a:t>
            </a:r>
            <a:r>
              <a:rPr kumimoji="1" lang="en-US" altLang="ja-JP" sz="2000" dirty="0" err="1" smtClean="0">
                <a:solidFill>
                  <a:schemeClr val="tx2">
                    <a:lumMod val="60000"/>
                    <a:lumOff val="40000"/>
                  </a:schemeClr>
                </a:solidFill>
                <a:latin typeface="ＭＳ ゴシック" pitchFamily="49" charset="-128"/>
                <a:ea typeface="ＭＳ ゴシック" pitchFamily="49" charset="-128"/>
              </a:rPr>
              <a:t>bool</a:t>
            </a:r>
            <a:r>
              <a:rPr kumimoji="1" lang="en-US" altLang="ja-JP" sz="2000" dirty="0" smtClean="0">
                <a:solidFill>
                  <a:schemeClr val="tx2">
                    <a:lumMod val="60000"/>
                    <a:lumOff val="40000"/>
                  </a:schemeClr>
                </a:solidFill>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CollisionTest</a:t>
            </a:r>
            <a:r>
              <a:rPr lang="en-US" altLang="ja-JP" sz="2000" dirty="0" smtClean="0">
                <a:latin typeface="ＭＳ ゴシック" pitchFamily="49" charset="-128"/>
                <a:ea typeface="ＭＳ ゴシック" pitchFamily="49" charset="-128"/>
              </a:rPr>
              <a:t>(</a:t>
            </a:r>
            <a:r>
              <a:rPr lang="en-US" altLang="ja-JP" sz="2000" dirty="0" smtClean="0">
                <a:solidFill>
                  <a:schemeClr val="tx2">
                    <a:lumMod val="60000"/>
                    <a:lumOff val="40000"/>
                  </a:schemeClr>
                </a:solidFill>
                <a:latin typeface="ＭＳ ゴシック" pitchFamily="49" charset="-128"/>
                <a:ea typeface="ＭＳ ゴシック" pitchFamily="49" charset="-128"/>
              </a:rPr>
              <a:t>dynamic</a:t>
            </a:r>
            <a:r>
              <a:rPr lang="en-US" altLang="ja-JP" sz="2000" dirty="0" smtClean="0">
                <a:latin typeface="ＭＳ ゴシック" pitchFamily="49" charset="-128"/>
                <a:ea typeface="ＭＳ ゴシック" pitchFamily="49" charset="-128"/>
              </a:rPr>
              <a:t> x, </a:t>
            </a:r>
            <a:r>
              <a:rPr lang="en-US" altLang="ja-JP" sz="2000" dirty="0" smtClean="0">
                <a:solidFill>
                  <a:schemeClr val="tx2">
                    <a:lumMod val="60000"/>
                    <a:lumOff val="40000"/>
                  </a:schemeClr>
                </a:solidFill>
                <a:latin typeface="ＭＳ ゴシック" pitchFamily="49" charset="-128"/>
                <a:ea typeface="ＭＳ ゴシック" pitchFamily="49" charset="-128"/>
              </a:rPr>
              <a:t>dynamic</a:t>
            </a:r>
            <a:r>
              <a:rPr lang="en-US" altLang="ja-JP" sz="2000" dirty="0" smtClean="0">
                <a:latin typeface="ＭＳ ゴシック" pitchFamily="49" charset="-128"/>
                <a:ea typeface="ＭＳ ゴシック" pitchFamily="49" charset="-128"/>
              </a:rPr>
              <a:t> y)</a:t>
            </a:r>
          </a:p>
          <a:p>
            <a:r>
              <a:rPr kumimoji="1" lang="en-US" altLang="ja-JP" sz="2000" dirty="0" smtClean="0">
                <a:latin typeface="ＭＳ ゴシック" pitchFamily="49" charset="-128"/>
                <a:ea typeface="ＭＳ ゴシック" pitchFamily="49" charset="-128"/>
              </a:rPr>
              <a:t>{</a:t>
            </a:r>
          </a:p>
          <a:p>
            <a:r>
              <a:rPr lang="en-US" altLang="ja-JP" sz="2000" dirty="0" smtClean="0">
                <a:latin typeface="ＭＳ ゴシック" pitchFamily="49" charset="-128"/>
                <a:ea typeface="ＭＳ ゴシック" pitchFamily="49" charset="-128"/>
              </a:rPr>
              <a:t>	</a:t>
            </a:r>
            <a:r>
              <a:rPr lang="en-US" altLang="ja-JP" sz="2000" dirty="0" smtClean="0">
                <a:solidFill>
                  <a:schemeClr val="tx2">
                    <a:lumMod val="60000"/>
                    <a:lumOff val="40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d</a:t>
            </a:r>
            <a:r>
              <a:rPr lang="en-US" altLang="ja-JP" sz="2000" dirty="0" err="1" smtClean="0">
                <a:latin typeface="ＭＳ ゴシック" pitchFamily="49" charset="-128"/>
                <a:ea typeface="ＭＳ ゴシック" pitchFamily="49" charset="-128"/>
              </a:rPr>
              <a:t>.CollisionTestImpl</a:t>
            </a:r>
            <a:r>
              <a:rPr lang="en-US" altLang="ja-JP" sz="2000" dirty="0" smtClean="0">
                <a:latin typeface="ＭＳ ゴシック" pitchFamily="49" charset="-128"/>
                <a:ea typeface="ＭＳ ゴシック" pitchFamily="49" charset="-128"/>
              </a:rPr>
              <a:t>(x</a:t>
            </a:r>
            <a:r>
              <a:rPr lang="en-US" altLang="ja-JP" sz="2000" dirty="0" smtClean="0">
                <a:latin typeface="ＭＳ ゴシック" pitchFamily="49" charset="-128"/>
                <a:ea typeface="ＭＳ ゴシック" pitchFamily="49" charset="-128"/>
              </a:rPr>
              <a:t>, y);</a:t>
            </a:r>
            <a:endParaRPr kumimoji="1" lang="en-US" altLang="ja-JP" sz="2000" dirty="0" smtClean="0">
              <a:latin typeface="ＭＳ ゴシック" pitchFamily="49" charset="-128"/>
              <a:ea typeface="ＭＳ ゴシック" pitchFamily="49" charset="-128"/>
            </a:endParaRPr>
          </a:p>
          <a:p>
            <a:r>
              <a:rPr kumimoji="1" lang="en-US" altLang="ja-JP" sz="2000" dirty="0" smtClean="0">
                <a:latin typeface="ＭＳ ゴシック" pitchFamily="49" charset="-128"/>
                <a:ea typeface="ＭＳ ゴシック" pitchFamily="49" charset="-128"/>
              </a:rPr>
              <a:t>}</a:t>
            </a:r>
            <a:endParaRPr lang="en-US" altLang="ja-JP" sz="2000" dirty="0" smtClean="0">
              <a:latin typeface="ＭＳ ゴシック" pitchFamily="49" charset="-128"/>
              <a:ea typeface="ＭＳ ゴシック" pitchFamily="49" charset="-128"/>
            </a:endParaRPr>
          </a:p>
        </p:txBody>
      </p:sp>
      <p:sp>
        <p:nvSpPr>
          <p:cNvPr id="6" name="上矢印 5"/>
          <p:cNvSpPr/>
          <p:nvPr/>
        </p:nvSpPr>
        <p:spPr>
          <a:xfrm>
            <a:off x="2928926" y="4572008"/>
            <a:ext cx="357190" cy="1285884"/>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3357554" y="4786322"/>
            <a:ext cx="2646878" cy="461665"/>
          </a:xfrm>
          <a:prstGeom prst="rect">
            <a:avLst/>
          </a:prstGeom>
          <a:noFill/>
        </p:spPr>
        <p:txBody>
          <a:bodyPr wrap="none" rtlCol="0">
            <a:spAutoFit/>
          </a:bodyPr>
          <a:lstStyle/>
          <a:p>
            <a:r>
              <a:rPr lang="ja-JP" altLang="en-US" sz="2400" smtClean="0"/>
              <a:t>実行時に型を判定</a:t>
            </a:r>
            <a:endParaRPr kumimoji="1" lang="ja-JP"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dynamic</a:t>
            </a:r>
            <a:r>
              <a:rPr kumimoji="1" lang="ja-JP" altLang="en-US" dirty="0" smtClean="0"/>
              <a:t>型</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dynamic</a:t>
            </a:r>
            <a:r>
              <a:rPr kumimoji="1" lang="ja-JP" altLang="en-US" dirty="0" smtClean="0"/>
              <a:t>型</a:t>
            </a:r>
            <a:endParaRPr kumimoji="1" lang="en-US" altLang="ja-JP" dirty="0" smtClean="0"/>
          </a:p>
          <a:p>
            <a:pPr lvl="1"/>
            <a:r>
              <a:rPr lang="en-US" altLang="ja-JP" dirty="0" err="1" smtClean="0"/>
              <a:t>var</a:t>
            </a:r>
            <a:r>
              <a:rPr lang="ja-JP" altLang="en-US" dirty="0" smtClean="0"/>
              <a:t>（型推論）と違って、「</a:t>
            </a:r>
            <a:r>
              <a:rPr lang="en-US" altLang="ja-JP" dirty="0" smtClean="0"/>
              <a:t>dynamic</a:t>
            </a:r>
            <a:r>
              <a:rPr lang="ja-JP" altLang="en-US" dirty="0" smtClean="0"/>
              <a:t>な型」とみなして扱われる</a:t>
            </a:r>
            <a:endParaRPr lang="en-US" altLang="ja-JP" dirty="0" smtClean="0"/>
          </a:p>
        </p:txBody>
      </p:sp>
      <p:sp>
        <p:nvSpPr>
          <p:cNvPr id="4" name="正方形/長方形 3"/>
          <p:cNvSpPr/>
          <p:nvPr/>
        </p:nvSpPr>
        <p:spPr>
          <a:xfrm>
            <a:off x="857224" y="3857628"/>
            <a:ext cx="6643734" cy="78581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err="1" smtClean="0">
                <a:solidFill>
                  <a:schemeClr val="accent1">
                    <a:lumMod val="75000"/>
                  </a:schemeClr>
                </a:solidFill>
                <a:latin typeface="ＭＳ ゴシック" pitchFamily="49" charset="-128"/>
                <a:ea typeface="ＭＳ ゴシック" pitchFamily="49" charset="-128"/>
              </a:rPr>
              <a:t>var</a:t>
            </a:r>
            <a:r>
              <a:rPr lang="en-US" altLang="ja-JP" sz="2000" dirty="0" smtClean="0">
                <a:solidFill>
                  <a:schemeClr val="tx1"/>
                </a:solidFill>
                <a:latin typeface="ＭＳ ゴシック" pitchFamily="49" charset="-128"/>
                <a:ea typeface="ＭＳ ゴシック" pitchFamily="49" charset="-128"/>
              </a:rPr>
              <a:t>     </a:t>
            </a:r>
            <a:r>
              <a:rPr lang="en-US" altLang="ja-JP" sz="2000" dirty="0" err="1" smtClean="0">
                <a:solidFill>
                  <a:schemeClr val="tx1"/>
                </a:solidFill>
                <a:latin typeface="ＭＳ ゴシック" pitchFamily="49" charset="-128"/>
                <a:ea typeface="ＭＳ ゴシック" pitchFamily="49" charset="-128"/>
              </a:rPr>
              <a:t>sx</a:t>
            </a:r>
            <a:r>
              <a:rPr lang="en-US" altLang="ja-JP" sz="2000" dirty="0" smtClean="0">
                <a:solidFill>
                  <a:schemeClr val="tx1"/>
                </a:solidFill>
                <a:latin typeface="ＭＳ ゴシック" pitchFamily="49" charset="-128"/>
                <a:ea typeface="ＭＳ ゴシック" pitchFamily="49" charset="-128"/>
              </a:rPr>
              <a:t> = 1;</a:t>
            </a:r>
            <a:endParaRPr lang="en-US" altLang="ja-JP" sz="2000" dirty="0" smtClean="0">
              <a:solidFill>
                <a:schemeClr val="accent1">
                  <a:lumMod val="75000"/>
                </a:schemeClr>
              </a:solidFill>
              <a:latin typeface="ＭＳ ゴシック" pitchFamily="49" charset="-128"/>
              <a:ea typeface="ＭＳ ゴシック" pitchFamily="49" charset="-128"/>
            </a:endParaRPr>
          </a:p>
          <a:p>
            <a:r>
              <a:rPr lang="en-US" altLang="ja-JP" sz="2000" dirty="0" smtClean="0">
                <a:solidFill>
                  <a:schemeClr val="accent1">
                    <a:lumMod val="75000"/>
                  </a:schemeClr>
                </a:solidFill>
                <a:latin typeface="ＭＳ ゴシック" pitchFamily="49" charset="-128"/>
                <a:ea typeface="ＭＳ ゴシック" pitchFamily="49" charset="-128"/>
              </a:rPr>
              <a:t>dynamic</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dx</a:t>
            </a:r>
            <a:r>
              <a:rPr lang="en-US" altLang="ja-JP" sz="2000" dirty="0" smtClean="0">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 1;</a:t>
            </a:r>
          </a:p>
        </p:txBody>
      </p:sp>
      <p:sp>
        <p:nvSpPr>
          <p:cNvPr id="5" name="角丸四角形吹き出し 4"/>
          <p:cNvSpPr/>
          <p:nvPr/>
        </p:nvSpPr>
        <p:spPr>
          <a:xfrm>
            <a:off x="1142976" y="5143512"/>
            <a:ext cx="5072098" cy="612648"/>
          </a:xfrm>
          <a:prstGeom prst="wedgeRoundRectCallout">
            <a:avLst>
              <a:gd name="adj1" fmla="val -30307"/>
              <a:gd name="adj2" fmla="val -1406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dirty="0" err="1" smtClean="0"/>
              <a:t>dx</a:t>
            </a:r>
            <a:r>
              <a:rPr kumimoji="1" lang="ja-JP" altLang="en-US" sz="2400" dirty="0" smtClean="0"/>
              <a:t>の静的な型は</a:t>
            </a:r>
            <a:r>
              <a:rPr kumimoji="1" lang="en-US" altLang="ja-JP" sz="2400" dirty="0" smtClean="0"/>
              <a:t>dynamic</a:t>
            </a:r>
            <a:r>
              <a:rPr kumimoji="1" lang="ja-JP" altLang="en-US" sz="2400" dirty="0" smtClean="0"/>
              <a:t>型</a:t>
            </a:r>
            <a:endParaRPr kumimoji="1" lang="en-US" altLang="ja-JP" sz="2400" dirty="0" smtClean="0"/>
          </a:p>
        </p:txBody>
      </p:sp>
      <p:sp>
        <p:nvSpPr>
          <p:cNvPr id="6" name="角丸四角形吹き出し 5"/>
          <p:cNvSpPr/>
          <p:nvPr/>
        </p:nvSpPr>
        <p:spPr>
          <a:xfrm>
            <a:off x="1142976" y="2714620"/>
            <a:ext cx="5072098" cy="612648"/>
          </a:xfrm>
          <a:prstGeom prst="wedgeRoundRectCallout">
            <a:avLst>
              <a:gd name="adj1" fmla="val -30825"/>
              <a:gd name="adj2" fmla="val 14752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400" dirty="0" err="1" smtClean="0"/>
              <a:t>s</a:t>
            </a:r>
            <a:r>
              <a:rPr kumimoji="1" lang="en-US" altLang="ja-JP" sz="2400" dirty="0" err="1" smtClean="0"/>
              <a:t>x</a:t>
            </a:r>
            <a:r>
              <a:rPr kumimoji="1" lang="ja-JP" altLang="en-US" sz="2400" dirty="0" smtClean="0"/>
              <a:t>の静的な型</a:t>
            </a:r>
            <a:r>
              <a:rPr kumimoji="1" lang="ja-JP" altLang="en-US" sz="2400" dirty="0" smtClean="0"/>
              <a:t>は</a:t>
            </a:r>
            <a:r>
              <a:rPr kumimoji="1" lang="en-US" altLang="ja-JP" sz="2400" dirty="0" err="1" smtClean="0"/>
              <a:t>int</a:t>
            </a:r>
            <a:r>
              <a:rPr kumimoji="1" lang="ja-JP" altLang="en-US" sz="2400" dirty="0" smtClean="0"/>
              <a:t>型</a:t>
            </a:r>
            <a:endParaRPr kumimoji="1" lang="en-US" altLang="ja-JP"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dynamic</a:t>
            </a:r>
            <a:r>
              <a:rPr kumimoji="1" lang="ja-JP" altLang="en-US" dirty="0" smtClean="0"/>
              <a:t>の実装</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dynamic </a:t>
            </a:r>
            <a:r>
              <a:rPr lang="ja-JP" altLang="en-US" dirty="0" smtClean="0"/>
              <a:t>型 → </a:t>
            </a:r>
            <a:r>
              <a:rPr lang="en-US" altLang="ja-JP" dirty="0" smtClean="0"/>
              <a:t>Dynamic </a:t>
            </a:r>
            <a:r>
              <a:rPr lang="ja-JP" altLang="en-US" dirty="0" smtClean="0"/>
              <a:t>属性付きの </a:t>
            </a:r>
            <a:r>
              <a:rPr lang="en-US" altLang="ja-JP" dirty="0" smtClean="0"/>
              <a:t>object</a:t>
            </a:r>
          </a:p>
          <a:p>
            <a:r>
              <a:rPr lang="en-US" altLang="ja-JP" dirty="0" err="1" smtClean="0"/>
              <a:t>x.X</a:t>
            </a:r>
            <a:r>
              <a:rPr lang="en-US" altLang="ja-JP" dirty="0" smtClean="0"/>
              <a:t> → </a:t>
            </a:r>
            <a:r>
              <a:rPr lang="en-US" altLang="ja-JP" dirty="0" err="1" smtClean="0"/>
              <a:t>CallSite</a:t>
            </a:r>
            <a:r>
              <a:rPr lang="en-US" altLang="ja-JP" dirty="0" smtClean="0"/>
              <a:t> </a:t>
            </a:r>
            <a:r>
              <a:rPr lang="ja-JP" altLang="en-US" dirty="0" smtClean="0"/>
              <a:t>クラスを通した動的アクセス</a:t>
            </a:r>
          </a:p>
          <a:p>
            <a:endParaRPr kumimoji="1" lang="ja-JP" altLang="en-US" dirty="0"/>
          </a:p>
        </p:txBody>
      </p:sp>
      <p:sp>
        <p:nvSpPr>
          <p:cNvPr id="4" name="正方形/長方形 3"/>
          <p:cNvSpPr/>
          <p:nvPr/>
        </p:nvSpPr>
        <p:spPr>
          <a:xfrm>
            <a:off x="928662" y="2214554"/>
            <a:ext cx="7072362" cy="78581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smtClean="0">
                <a:solidFill>
                  <a:schemeClr val="accent1">
                    <a:lumMod val="75000"/>
                  </a:schemeClr>
                </a:solidFill>
                <a:latin typeface="ＭＳ ゴシック" pitchFamily="49" charset="-128"/>
                <a:ea typeface="ＭＳ ゴシック" pitchFamily="49" charset="-128"/>
              </a:rPr>
              <a:t>static dynamic </a:t>
            </a:r>
            <a:r>
              <a:rPr lang="en-US" altLang="ja-JP" sz="2000" dirty="0" err="1" smtClean="0">
                <a:latin typeface="ＭＳ ゴシック" pitchFamily="49" charset="-128"/>
                <a:ea typeface="ＭＳ ゴシック" pitchFamily="49" charset="-128"/>
              </a:rPr>
              <a:t>GetX</a:t>
            </a:r>
            <a:r>
              <a:rPr lang="en-US" altLang="ja-JP" sz="2000" dirty="0" smtClean="0">
                <a:latin typeface="ＭＳ ゴシック" pitchFamily="49" charset="-128"/>
                <a:ea typeface="ＭＳ ゴシック" pitchFamily="49" charset="-128"/>
              </a:rPr>
              <a:t>(</a:t>
            </a:r>
            <a:r>
              <a:rPr lang="en-US" altLang="ja-JP" sz="2000" dirty="0" smtClean="0">
                <a:solidFill>
                  <a:schemeClr val="accent1">
                    <a:lumMod val="75000"/>
                  </a:schemeClr>
                </a:solidFill>
                <a:latin typeface="ＭＳ ゴシック" pitchFamily="49" charset="-128"/>
                <a:ea typeface="ＭＳ ゴシック" pitchFamily="49" charset="-128"/>
              </a:rPr>
              <a:t>dynamic</a:t>
            </a:r>
            <a:r>
              <a:rPr lang="en-US" altLang="ja-JP" sz="2000" dirty="0" smtClean="0">
                <a:latin typeface="ＭＳ ゴシック" pitchFamily="49" charset="-128"/>
                <a:ea typeface="ＭＳ ゴシック" pitchFamily="49" charset="-128"/>
              </a:rPr>
              <a:t> x)</a:t>
            </a:r>
          </a:p>
          <a:p>
            <a:r>
              <a:rPr lang="en-US" altLang="ja-JP" sz="2000" dirty="0" smtClean="0">
                <a:latin typeface="ＭＳ ゴシック" pitchFamily="49" charset="-128"/>
                <a:ea typeface="ＭＳ ゴシック" pitchFamily="49" charset="-128"/>
              </a:rPr>
              <a:t>{</a:t>
            </a:r>
            <a:r>
              <a:rPr lang="ja-JP" altLang="en-US"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x.X</a:t>
            </a:r>
            <a:r>
              <a:rPr lang="en-US" altLang="ja-JP" sz="2000" dirty="0" smtClean="0">
                <a:latin typeface="ＭＳ ゴシック" pitchFamily="49" charset="-128"/>
                <a:ea typeface="ＭＳ ゴシック" pitchFamily="49" charset="-128"/>
              </a:rPr>
              <a:t>;</a:t>
            </a:r>
            <a:r>
              <a:rPr lang="ja-JP" altLang="en-US" sz="2000" dirty="0" smtClean="0">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a:t>
            </a:r>
          </a:p>
        </p:txBody>
      </p:sp>
      <p:sp>
        <p:nvSpPr>
          <p:cNvPr id="5" name="正方形/長方形 4"/>
          <p:cNvSpPr/>
          <p:nvPr/>
        </p:nvSpPr>
        <p:spPr>
          <a:xfrm>
            <a:off x="142844" y="3429000"/>
            <a:ext cx="8786874" cy="3143272"/>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smtClean="0">
                <a:latin typeface="ＭＳ ゴシック" pitchFamily="49" charset="-128"/>
                <a:ea typeface="ＭＳ ゴシック" pitchFamily="49" charset="-128"/>
              </a:rPr>
              <a:t>[</a:t>
            </a:r>
            <a:r>
              <a:rPr lang="en-US" altLang="ja-JP" sz="2000" dirty="0" smtClean="0">
                <a:solidFill>
                  <a:schemeClr val="accent1">
                    <a:lumMod val="75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Dynamic(</a:t>
            </a:r>
            <a:r>
              <a:rPr lang="en-US" altLang="ja-JP" sz="2000" dirty="0" smtClean="0">
                <a:solidFill>
                  <a:schemeClr val="accent1">
                    <a:lumMod val="75000"/>
                  </a:schemeClr>
                </a:solidFill>
                <a:latin typeface="ＭＳ ゴシック" pitchFamily="49" charset="-128"/>
                <a:ea typeface="ＭＳ ゴシック" pitchFamily="49" charset="-128"/>
              </a:rPr>
              <a:t>new</a:t>
            </a:r>
            <a:r>
              <a:rPr lang="en-US" altLang="ja-JP" sz="2000" dirty="0" smtClean="0">
                <a:latin typeface="ＭＳ ゴシック" pitchFamily="49" charset="-128"/>
                <a:ea typeface="ＭＳ ゴシック" pitchFamily="49" charset="-128"/>
              </a:rPr>
              <a:t>[] { </a:t>
            </a:r>
            <a:r>
              <a:rPr lang="en-US" altLang="ja-JP" sz="2000" dirty="0" smtClean="0">
                <a:solidFill>
                  <a:schemeClr val="accent1">
                    <a:lumMod val="75000"/>
                  </a:schemeClr>
                </a:solidFill>
                <a:latin typeface="ＭＳ ゴシック" pitchFamily="49" charset="-128"/>
                <a:ea typeface="ＭＳ ゴシック" pitchFamily="49" charset="-128"/>
              </a:rPr>
              <a:t>true</a:t>
            </a:r>
            <a:r>
              <a:rPr lang="en-US" altLang="ja-JP" sz="2000" dirty="0" smtClean="0">
                <a:latin typeface="ＭＳ ゴシック" pitchFamily="49" charset="-128"/>
                <a:ea typeface="ＭＳ ゴシック" pitchFamily="49" charset="-128"/>
              </a:rPr>
              <a:t> })]</a:t>
            </a:r>
          </a:p>
          <a:p>
            <a:r>
              <a:rPr lang="en-US" altLang="ja-JP" sz="2000" dirty="0" smtClean="0">
                <a:solidFill>
                  <a:schemeClr val="accent1">
                    <a:lumMod val="75000"/>
                  </a:schemeClr>
                </a:solidFill>
                <a:latin typeface="ＭＳ ゴシック" pitchFamily="49" charset="-128"/>
                <a:ea typeface="ＭＳ ゴシック" pitchFamily="49" charset="-128"/>
              </a:rPr>
              <a:t>private static object </a:t>
            </a:r>
            <a:r>
              <a:rPr lang="en-US" altLang="ja-JP" sz="2000" dirty="0" err="1" smtClean="0">
                <a:latin typeface="ＭＳ ゴシック" pitchFamily="49" charset="-128"/>
                <a:ea typeface="ＭＳ ゴシック" pitchFamily="49" charset="-128"/>
              </a:rPr>
              <a:t>GetX</a:t>
            </a:r>
            <a:r>
              <a:rPr lang="en-US" altLang="ja-JP" sz="2000" dirty="0" smtClean="0">
                <a:latin typeface="ＭＳ ゴシック" pitchFamily="49" charset="-128"/>
                <a:ea typeface="ＭＳ ゴシック" pitchFamily="49" charset="-128"/>
              </a:rPr>
              <a:t>(</a:t>
            </a:r>
          </a:p>
          <a:p>
            <a:r>
              <a:rPr lang="en-US" altLang="ja-JP" sz="2000" dirty="0" smtClean="0">
                <a:latin typeface="ＭＳ ゴシック" pitchFamily="49" charset="-128"/>
                <a:ea typeface="ＭＳ ゴシック" pitchFamily="49" charset="-128"/>
              </a:rPr>
              <a:t> [Dynamic(</a:t>
            </a:r>
            <a:r>
              <a:rPr lang="en-US" altLang="ja-JP" sz="2000" dirty="0" smtClean="0">
                <a:solidFill>
                  <a:schemeClr val="accent1">
                    <a:lumMod val="75000"/>
                  </a:schemeClr>
                </a:solidFill>
                <a:latin typeface="ＭＳ ゴシック" pitchFamily="49" charset="-128"/>
                <a:ea typeface="ＭＳ ゴシック" pitchFamily="49" charset="-128"/>
              </a:rPr>
              <a:t>new</a:t>
            </a:r>
            <a:r>
              <a:rPr lang="en-US" altLang="ja-JP" sz="2000" dirty="0" smtClean="0">
                <a:latin typeface="ＭＳ ゴシック" pitchFamily="49" charset="-128"/>
                <a:ea typeface="ＭＳ ゴシック" pitchFamily="49" charset="-128"/>
              </a:rPr>
              <a:t>[] { </a:t>
            </a:r>
            <a:r>
              <a:rPr lang="en-US" altLang="ja-JP" sz="2000" dirty="0" smtClean="0">
                <a:solidFill>
                  <a:schemeClr val="accent1">
                    <a:lumMod val="75000"/>
                  </a:schemeClr>
                </a:solidFill>
                <a:latin typeface="ＭＳ ゴシック" pitchFamily="49" charset="-128"/>
                <a:ea typeface="ＭＳ ゴシック" pitchFamily="49" charset="-128"/>
              </a:rPr>
              <a:t>true</a:t>
            </a:r>
            <a:r>
              <a:rPr lang="en-US" altLang="ja-JP" sz="2000" dirty="0" smtClean="0">
                <a:latin typeface="ＭＳ ゴシック" pitchFamily="49" charset="-128"/>
                <a:ea typeface="ＭＳ ゴシック" pitchFamily="49" charset="-128"/>
              </a:rPr>
              <a:t> })] </a:t>
            </a:r>
            <a:r>
              <a:rPr lang="en-US" altLang="ja-JP" sz="2000" dirty="0" smtClean="0">
                <a:solidFill>
                  <a:schemeClr val="accent1">
                    <a:lumMod val="75000"/>
                  </a:schemeClr>
                </a:solidFill>
                <a:latin typeface="ＭＳ ゴシック" pitchFamily="49" charset="-128"/>
                <a:ea typeface="ＭＳ ゴシック" pitchFamily="49" charset="-128"/>
              </a:rPr>
              <a:t>object</a:t>
            </a:r>
            <a:r>
              <a:rPr lang="en-US" altLang="ja-JP" sz="2000" dirty="0" smtClean="0">
                <a:latin typeface="ＭＳ ゴシック" pitchFamily="49" charset="-128"/>
                <a:ea typeface="ＭＳ ゴシック" pitchFamily="49" charset="-128"/>
              </a:rPr>
              <a:t> x)</a:t>
            </a:r>
          </a:p>
          <a:p>
            <a:r>
              <a:rPr lang="en-US" altLang="ja-JP" sz="2000" dirty="0" smtClean="0">
                <a:latin typeface="ＭＳ ゴシック" pitchFamily="49" charset="-128"/>
                <a:ea typeface="ＭＳ ゴシック" pitchFamily="49" charset="-128"/>
              </a:rPr>
              <a:t>{</a:t>
            </a:r>
          </a:p>
          <a:p>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if</a:t>
            </a:r>
            <a:r>
              <a:rPr lang="en-US" altLang="ja-JP" sz="2000" dirty="0" smtClean="0">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(site1 </a:t>
            </a:r>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null</a:t>
            </a:r>
            <a:r>
              <a:rPr lang="en-US" altLang="ja-JP" sz="2000" dirty="0" smtClean="0">
                <a:latin typeface="ＭＳ ゴシック" pitchFamily="49" charset="-128"/>
                <a:ea typeface="ＭＳ ゴシック" pitchFamily="49" charset="-128"/>
              </a:rPr>
              <a:t>){</a:t>
            </a:r>
          </a:p>
          <a:p>
            <a:r>
              <a:rPr lang="en-US" altLang="ja-JP" sz="2000" dirty="0" smtClean="0">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 site1 </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CallSite</a:t>
            </a:r>
            <a:r>
              <a:rPr lang="en-US" altLang="ja-JP" sz="2000" dirty="0" smtClean="0">
                <a:latin typeface="ＭＳ ゴシック" pitchFamily="49" charset="-128"/>
                <a:ea typeface="ＭＳ ゴシック" pitchFamily="49" charset="-128"/>
              </a:rPr>
              <a:t>&lt;</a:t>
            </a:r>
            <a:r>
              <a:rPr lang="en-US" altLang="ja-JP" sz="2000" dirty="0" err="1" smtClean="0">
                <a:latin typeface="ＭＳ ゴシック" pitchFamily="49" charset="-128"/>
                <a:ea typeface="ＭＳ ゴシック" pitchFamily="49" charset="-128"/>
              </a:rPr>
              <a:t>Func</a:t>
            </a:r>
            <a:r>
              <a:rPr lang="en-US" altLang="ja-JP" sz="2000" dirty="0" smtClean="0">
                <a:latin typeface="ＭＳ ゴシック" pitchFamily="49" charset="-128"/>
                <a:ea typeface="ＭＳ ゴシック" pitchFamily="49" charset="-128"/>
              </a:rPr>
              <a:t>&lt;</a:t>
            </a:r>
            <a:r>
              <a:rPr lang="en-US" altLang="ja-JP" sz="2000" dirty="0" err="1" smtClean="0">
                <a:latin typeface="ＭＳ ゴシック" pitchFamily="49" charset="-128"/>
                <a:ea typeface="ＭＳ ゴシック" pitchFamily="49" charset="-128"/>
              </a:rPr>
              <a:t>CallSite</a:t>
            </a:r>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object</a:t>
            </a:r>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object</a:t>
            </a:r>
            <a:r>
              <a:rPr lang="en-US" altLang="ja-JP" sz="2000" dirty="0" smtClean="0">
                <a:latin typeface="ＭＳ ゴシック" pitchFamily="49" charset="-128"/>
                <a:ea typeface="ＭＳ ゴシック" pitchFamily="49" charset="-128"/>
              </a:rPr>
              <a:t>&gt;&gt;.Create(</a:t>
            </a:r>
          </a:p>
          <a:p>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new</a:t>
            </a:r>
            <a:r>
              <a:rPr lang="en-US" altLang="ja-JP" sz="2000" dirty="0" smtClean="0">
                <a:latin typeface="ＭＳ ゴシック" pitchFamily="49" charset="-128"/>
                <a:ea typeface="ＭＳ ゴシック" pitchFamily="49" charset="-128"/>
              </a:rPr>
              <a:t> </a:t>
            </a:r>
            <a:r>
              <a:rPr lang="en-US" altLang="ja-JP" sz="2000" dirty="0" err="1" smtClean="0">
                <a:latin typeface="ＭＳ ゴシック" pitchFamily="49" charset="-128"/>
                <a:ea typeface="ＭＳ ゴシック" pitchFamily="49" charset="-128"/>
              </a:rPr>
              <a:t>CSharpGetMemberPayload</a:t>
            </a:r>
            <a:r>
              <a:rPr lang="en-US" altLang="ja-JP" sz="2000" dirty="0" smtClean="0">
                <a:latin typeface="ＭＳ ゴシック" pitchFamily="49" charset="-128"/>
                <a:ea typeface="ＭＳ ゴシック" pitchFamily="49" charset="-128"/>
              </a:rPr>
              <a:t>(</a:t>
            </a:r>
            <a:r>
              <a:rPr lang="en-US" altLang="ja-JP" sz="2000" dirty="0" err="1" smtClean="0">
                <a:latin typeface="ＭＳ ゴシック" pitchFamily="49" charset="-128"/>
                <a:ea typeface="ＭＳ ゴシック" pitchFamily="49" charset="-128"/>
              </a:rPr>
              <a:t>RuntimeBinder.GetInstance</a:t>
            </a:r>
            <a:r>
              <a:rPr lang="en-US" altLang="ja-JP" sz="2000" dirty="0" smtClean="0">
                <a:latin typeface="ＭＳ ゴシック" pitchFamily="49" charset="-128"/>
                <a:ea typeface="ＭＳ ゴシック" pitchFamily="49" charset="-128"/>
              </a:rPr>
              <a:t>(), "X"));</a:t>
            </a:r>
          </a:p>
          <a:p>
            <a:r>
              <a:rPr lang="en-US" altLang="ja-JP" sz="2000" dirty="0" smtClean="0">
                <a:latin typeface="ＭＳ ゴシック" pitchFamily="49" charset="-128"/>
                <a:ea typeface="ＭＳ ゴシック" pitchFamily="49" charset="-128"/>
              </a:rPr>
              <a:t> }</a:t>
            </a:r>
          </a:p>
          <a:p>
            <a:r>
              <a:rPr lang="en-US" altLang="ja-JP" sz="2000" dirty="0" smtClean="0">
                <a:latin typeface="ＭＳ ゴシック" pitchFamily="49" charset="-128"/>
                <a:ea typeface="ＭＳ ゴシック" pitchFamily="49" charset="-128"/>
              </a:rPr>
              <a:t> </a:t>
            </a:r>
            <a:r>
              <a:rPr lang="en-US" altLang="ja-JP" sz="2000" dirty="0" smtClean="0">
                <a:solidFill>
                  <a:schemeClr val="accent1">
                    <a:lumMod val="75000"/>
                  </a:schemeClr>
                </a:solidFill>
                <a:latin typeface="ＭＳ ゴシック" pitchFamily="49" charset="-128"/>
                <a:ea typeface="ＭＳ ゴシック" pitchFamily="49" charset="-128"/>
              </a:rPr>
              <a:t>return</a:t>
            </a:r>
            <a:r>
              <a:rPr lang="en-US" altLang="ja-JP" sz="2000" dirty="0" smtClean="0">
                <a:latin typeface="ＭＳ ゴシック" pitchFamily="49" charset="-128"/>
                <a:ea typeface="ＭＳ ゴシック" pitchFamily="49" charset="-128"/>
              </a:rPr>
              <a:t> </a:t>
            </a:r>
            <a:r>
              <a:rPr lang="en-US" altLang="ja-JP" sz="2000" dirty="0" smtClean="0">
                <a:latin typeface="ＭＳ ゴシック" pitchFamily="49" charset="-128"/>
                <a:ea typeface="ＭＳ ゴシック" pitchFamily="49" charset="-128"/>
              </a:rPr>
              <a:t>site1.Target(site1</a:t>
            </a:r>
            <a:r>
              <a:rPr lang="en-US" altLang="ja-JP" sz="2000" dirty="0" smtClean="0">
                <a:latin typeface="ＭＳ ゴシック" pitchFamily="49" charset="-128"/>
                <a:ea typeface="ＭＳ ゴシック" pitchFamily="49" charset="-128"/>
              </a:rPr>
              <a:t>, x);</a:t>
            </a:r>
          </a:p>
          <a:p>
            <a:r>
              <a:rPr lang="en-US" altLang="ja-JP" sz="2000" dirty="0" smtClean="0">
                <a:latin typeface="ＭＳ ゴシック" pitchFamily="49" charset="-128"/>
                <a:ea typeface="ＭＳ ゴシック" pitchFamily="49" charset="-128"/>
              </a:rPr>
              <a:t>}</a:t>
            </a:r>
          </a:p>
          <a:p>
            <a:endParaRPr lang="en-US" altLang="ja-JP" sz="2000" dirty="0" smtClean="0">
              <a:latin typeface="ＭＳ ゴシック" pitchFamily="49" charset="-128"/>
              <a:ea typeface="ＭＳ ゴシック" pitchFamily="49" charset="-128"/>
            </a:endParaRPr>
          </a:p>
        </p:txBody>
      </p:sp>
      <p:sp>
        <p:nvSpPr>
          <p:cNvPr id="6" name="下矢印 5"/>
          <p:cNvSpPr/>
          <p:nvPr/>
        </p:nvSpPr>
        <p:spPr>
          <a:xfrm>
            <a:off x="4071934" y="3071810"/>
            <a:ext cx="714380"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CallSite</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dynamic</a:t>
            </a:r>
            <a:r>
              <a:rPr kumimoji="1" lang="ja-JP" altLang="en-US" dirty="0" smtClean="0"/>
              <a:t> </a:t>
            </a:r>
            <a:r>
              <a:rPr kumimoji="1" lang="en-US" altLang="ja-JP" dirty="0" smtClean="0"/>
              <a:t>lookup</a:t>
            </a:r>
            <a:r>
              <a:rPr kumimoji="1" lang="ja-JP" altLang="en-US" dirty="0" smtClean="0"/>
              <a:t> の実態は</a:t>
            </a:r>
            <a:r>
              <a:rPr kumimoji="1" lang="en-US" altLang="ja-JP" dirty="0" err="1" smtClean="0"/>
              <a:t>CallSite</a:t>
            </a:r>
            <a:r>
              <a:rPr kumimoji="1" lang="ja-JP" altLang="en-US" dirty="0" smtClean="0"/>
              <a:t>クラス</a:t>
            </a:r>
            <a:endParaRPr kumimoji="1" lang="en-US" altLang="ja-JP" dirty="0" smtClean="0"/>
          </a:p>
          <a:p>
            <a:pPr lvl="1"/>
            <a:r>
              <a:rPr lang="ja-JP" altLang="en-US" dirty="0" smtClean="0"/>
              <a:t>リフレクションを使った動的コード生成</a:t>
            </a:r>
            <a:endParaRPr lang="en-US" altLang="ja-JP" dirty="0" smtClean="0"/>
          </a:p>
          <a:p>
            <a:pPr lvl="1"/>
            <a:r>
              <a:rPr kumimoji="1" lang="ja-JP" altLang="en-US" dirty="0" smtClean="0"/>
              <a:t>動的に生成したコードのキャッシュ</a:t>
            </a:r>
            <a:endParaRPr kumimoji="1" lang="ja-JP" altLang="en-US" dirty="0"/>
          </a:p>
        </p:txBody>
      </p:sp>
      <p:sp>
        <p:nvSpPr>
          <p:cNvPr id="4" name="正方形/長方形 3"/>
          <p:cNvSpPr/>
          <p:nvPr/>
        </p:nvSpPr>
        <p:spPr>
          <a:xfrm>
            <a:off x="1000100" y="2571744"/>
            <a:ext cx="6215106" cy="42862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altLang="ja-JP" sz="2000" dirty="0" smtClean="0">
                <a:latin typeface="ＭＳ ゴシック" pitchFamily="49" charset="-128"/>
                <a:ea typeface="ＭＳ ゴシック" pitchFamily="49" charset="-128"/>
              </a:rPr>
              <a:t>site1.Target(site1</a:t>
            </a:r>
            <a:r>
              <a:rPr lang="en-US" altLang="ja-JP" sz="2000" dirty="0" smtClean="0">
                <a:latin typeface="ＭＳ ゴシック" pitchFamily="49" charset="-128"/>
                <a:ea typeface="ＭＳ ゴシック" pitchFamily="49" charset="-128"/>
              </a:rPr>
              <a:t>, x</a:t>
            </a:r>
            <a:r>
              <a:rPr lang="en-US" altLang="ja-JP" sz="2000" dirty="0" smtClean="0">
                <a:latin typeface="ＭＳ ゴシック" pitchFamily="49" charset="-128"/>
                <a:ea typeface="ＭＳ ゴシック" pitchFamily="49" charset="-128"/>
              </a:rPr>
              <a:t>);</a:t>
            </a:r>
            <a:endParaRPr lang="en-US" altLang="ja-JP" sz="2000" dirty="0" smtClean="0">
              <a:latin typeface="ＭＳ ゴシック" pitchFamily="49" charset="-128"/>
              <a:ea typeface="ＭＳ ゴシック" pitchFamily="49" charset="-128"/>
            </a:endParaRPr>
          </a:p>
        </p:txBody>
      </p:sp>
      <p:sp>
        <p:nvSpPr>
          <p:cNvPr id="6" name="四角形吹き出し 5"/>
          <p:cNvSpPr/>
          <p:nvPr/>
        </p:nvSpPr>
        <p:spPr>
          <a:xfrm>
            <a:off x="1285852" y="3500438"/>
            <a:ext cx="6215106" cy="2000264"/>
          </a:xfrm>
          <a:prstGeom prst="wedgeRectCallout">
            <a:avLst>
              <a:gd name="adj1" fmla="val -32012"/>
              <a:gd name="adj2" fmla="val -80166"/>
            </a:avLst>
          </a:prstGeom>
        </p:spPr>
        <p:style>
          <a:lnRef idx="1">
            <a:schemeClr val="dk1"/>
          </a:lnRef>
          <a:fillRef idx="2">
            <a:schemeClr val="dk1"/>
          </a:fillRef>
          <a:effectRef idx="1">
            <a:schemeClr val="dk1"/>
          </a:effectRef>
          <a:fontRef idx="minor">
            <a:schemeClr val="dk1"/>
          </a:fontRef>
        </p:style>
        <p:txBody>
          <a:bodyPr rtlCol="0" anchor="ctr"/>
          <a:lstStyle/>
          <a:p>
            <a:pPr lvl="0">
              <a:lnSpc>
                <a:spcPct val="78000"/>
              </a:lnSpc>
              <a:spcBef>
                <a:spcPct val="20000"/>
              </a:spcBef>
            </a:pPr>
            <a:r>
              <a:rPr lang="en-US" sz="2000" dirty="0" smtClean="0">
                <a:solidFill>
                  <a:schemeClr val="accent1">
                    <a:lumMod val="75000"/>
                  </a:schemeClr>
                </a:solidFill>
                <a:latin typeface="ＭＳ ゴシック" pitchFamily="49" charset="-128"/>
                <a:ea typeface="ＭＳ ゴシック" pitchFamily="49" charset="-128"/>
                <a:cs typeface="Times New Roman"/>
              </a:rPr>
              <a:t>static</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rgbClr val="000000"/>
                </a:solidFill>
                <a:latin typeface="ＭＳ ゴシック" pitchFamily="49" charset="-128"/>
                <a:ea typeface="ＭＳ ゴシック" pitchFamily="49" charset="-128"/>
                <a:cs typeface="Courier New" pitchFamily="49" charset="0"/>
              </a:rPr>
              <a:t>object </a:t>
            </a:r>
            <a:r>
              <a:rPr lang="en-US" sz="2000" dirty="0" smtClean="0">
                <a:solidFill>
                  <a:srgbClr val="000000"/>
                </a:solidFill>
                <a:latin typeface="ＭＳ ゴシック" pitchFamily="49" charset="-128"/>
                <a:ea typeface="ＭＳ ゴシック" pitchFamily="49" charset="-128"/>
                <a:cs typeface="Courier New" pitchFamily="49" charset="0"/>
              </a:rPr>
              <a:t>_</a:t>
            </a:r>
            <a:r>
              <a:rPr lang="en-US" sz="2000" dirty="0" smtClean="0">
                <a:solidFill>
                  <a:schemeClr val="tx1"/>
                </a:solidFill>
                <a:latin typeface="ＭＳ ゴシック" pitchFamily="49" charset="-128"/>
                <a:ea typeface="ＭＳ ゴシック" pitchFamily="49" charset="-128"/>
                <a:cs typeface="Courier New" pitchFamily="49" charset="0"/>
              </a:rPr>
              <a:t>1(</a:t>
            </a:r>
            <a:r>
              <a:rPr lang="en-US" sz="2000" dirty="0" smtClean="0">
                <a:solidFill>
                  <a:schemeClr val="tx1"/>
                </a:solidFill>
                <a:latin typeface="ＭＳ ゴシック" pitchFamily="49" charset="-128"/>
                <a:ea typeface="ＭＳ ゴシック" pitchFamily="49" charset="-128"/>
                <a:cs typeface="Times New Roman"/>
              </a:rPr>
              <a:t>Site</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err="1" smtClean="0">
                <a:solidFill>
                  <a:srgbClr val="000000"/>
                </a:solidFill>
                <a:latin typeface="ＭＳ ゴシック" pitchFamily="49" charset="-128"/>
                <a:ea typeface="ＭＳ ゴシック" pitchFamily="49" charset="-128"/>
                <a:cs typeface="Courier New" pitchFamily="49" charset="0"/>
              </a:rPr>
              <a:t>site</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chemeClr val="accent1">
                    <a:lumMod val="75000"/>
                  </a:schemeClr>
                </a:solidFill>
                <a:latin typeface="ＭＳ ゴシック" pitchFamily="49" charset="-128"/>
                <a:ea typeface="ＭＳ ゴシック" pitchFamily="49" charset="-128"/>
                <a:cs typeface="Times New Roman"/>
              </a:rPr>
              <a:t>object</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rgbClr val="000000"/>
                </a:solidFill>
                <a:latin typeface="ＭＳ ゴシック" pitchFamily="49" charset="-128"/>
                <a:ea typeface="ＭＳ ゴシック" pitchFamily="49" charset="-128"/>
                <a:cs typeface="Courier New" pitchFamily="49" charset="0"/>
              </a:rPr>
              <a:t>x) </a:t>
            </a:r>
            <a:r>
              <a:rPr lang="en-US" sz="2000" dirty="0" smtClean="0">
                <a:solidFill>
                  <a:srgbClr val="000000"/>
                </a:solidFill>
                <a:latin typeface="ＭＳ ゴシック" pitchFamily="49" charset="-128"/>
                <a:ea typeface="ＭＳ ゴシック" pitchFamily="49" charset="-128"/>
                <a:cs typeface="Courier New" pitchFamily="49" charset="0"/>
              </a:rPr>
              <a:t>{</a:t>
            </a:r>
          </a:p>
          <a:p>
            <a:pPr lvl="0">
              <a:lnSpc>
                <a:spcPct val="78000"/>
              </a:lnSpc>
              <a:spcBef>
                <a:spcPct val="20000"/>
              </a:spcBef>
            </a:pP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chemeClr val="accent1">
                    <a:lumMod val="75000"/>
                  </a:schemeClr>
                </a:solidFill>
                <a:latin typeface="ＭＳ ゴシック" pitchFamily="49" charset="-128"/>
                <a:ea typeface="ＭＳ ゴシック" pitchFamily="49" charset="-128"/>
                <a:cs typeface="Times New Roman"/>
              </a:rPr>
              <a:t>if</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rgbClr val="000000"/>
                </a:solidFill>
                <a:latin typeface="ＭＳ ゴシック" pitchFamily="49" charset="-128"/>
                <a:ea typeface="ＭＳ ゴシック" pitchFamily="49" charset="-128"/>
                <a:cs typeface="Courier New" pitchFamily="49" charset="0"/>
              </a:rPr>
              <a:t>(x is </a:t>
            </a:r>
            <a:r>
              <a:rPr lang="en-US" sz="2000" dirty="0" smtClean="0">
                <a:solidFill>
                  <a:schemeClr val="tx1"/>
                </a:solidFill>
                <a:latin typeface="ＭＳ ゴシック" pitchFamily="49" charset="-128"/>
                <a:ea typeface="ＭＳ ゴシック" pitchFamily="49" charset="-128"/>
                <a:cs typeface="Times New Roman"/>
              </a:rPr>
              <a:t>Point</a:t>
            </a:r>
            <a:r>
              <a:rPr lang="en-US" sz="2000" dirty="0" smtClean="0">
                <a:solidFill>
                  <a:srgbClr val="000000"/>
                </a:solidFill>
                <a:latin typeface="ＭＳ ゴシック" pitchFamily="49" charset="-128"/>
                <a:ea typeface="ＭＳ ゴシック" pitchFamily="49" charset="-128"/>
                <a:cs typeface="Courier New" pitchFamily="49" charset="0"/>
              </a:rPr>
              <a:t>)</a:t>
            </a:r>
            <a:endParaRPr lang="en-US" sz="2000" dirty="0" smtClean="0">
              <a:solidFill>
                <a:srgbClr val="000000"/>
              </a:solidFill>
              <a:latin typeface="ＭＳ ゴシック" pitchFamily="49" charset="-128"/>
              <a:ea typeface="ＭＳ ゴシック" pitchFamily="49" charset="-128"/>
              <a:cs typeface="Courier New" pitchFamily="49" charset="0"/>
            </a:endParaRPr>
          </a:p>
          <a:p>
            <a:pPr lvl="0">
              <a:lnSpc>
                <a:spcPct val="78000"/>
              </a:lnSpc>
              <a:spcBef>
                <a:spcPct val="20000"/>
              </a:spcBef>
            </a:pP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chemeClr val="accent1">
                    <a:lumMod val="75000"/>
                  </a:schemeClr>
                </a:solidFill>
                <a:latin typeface="ＭＳ ゴシック" pitchFamily="49" charset="-128"/>
                <a:ea typeface="ＭＳ ゴシック" pitchFamily="49" charset="-128"/>
                <a:cs typeface="Times New Roman"/>
              </a:rPr>
              <a:t>return</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rgbClr val="000000"/>
                </a:solidFill>
                <a:latin typeface="ＭＳ ゴシック" pitchFamily="49" charset="-128"/>
                <a:ea typeface="ＭＳ ゴシック" pitchFamily="49" charset="-128"/>
                <a:cs typeface="Courier New" pitchFamily="49" charset="0"/>
              </a:rPr>
              <a:t>((</a:t>
            </a:r>
            <a:r>
              <a:rPr lang="en-US" sz="2000" dirty="0" smtClean="0">
                <a:solidFill>
                  <a:schemeClr val="tx1"/>
                </a:solidFill>
                <a:latin typeface="ＭＳ ゴシック" pitchFamily="49" charset="-128"/>
                <a:ea typeface="ＭＳ ゴシック" pitchFamily="49" charset="-128"/>
                <a:cs typeface="Times New Roman"/>
              </a:rPr>
              <a:t>Point</a:t>
            </a:r>
            <a:r>
              <a:rPr lang="en-US" sz="2000" dirty="0" smtClean="0">
                <a:solidFill>
                  <a:schemeClr val="tx1"/>
                </a:solidFill>
                <a:latin typeface="ＭＳ ゴシック" pitchFamily="49" charset="-128"/>
                <a:ea typeface="ＭＳ ゴシック" pitchFamily="49" charset="-128"/>
                <a:cs typeface="Courier New" pitchFamily="49" charset="0"/>
              </a:rPr>
              <a:t>)x</a:t>
            </a:r>
            <a:r>
              <a:rPr lang="en-US" sz="2000" dirty="0" smtClean="0">
                <a:solidFill>
                  <a:srgbClr val="000000"/>
                </a:solidFill>
                <a:latin typeface="ＭＳ ゴシック" pitchFamily="49" charset="-128"/>
                <a:ea typeface="ＭＳ ゴシック" pitchFamily="49" charset="-128"/>
                <a:cs typeface="Courier New" pitchFamily="49" charset="0"/>
              </a:rPr>
              <a:t>).X;</a:t>
            </a:r>
            <a:endParaRPr lang="en-US" sz="2000" dirty="0" smtClean="0">
              <a:solidFill>
                <a:srgbClr val="000000"/>
              </a:solidFill>
              <a:latin typeface="ＭＳ ゴシック" pitchFamily="49" charset="-128"/>
              <a:ea typeface="ＭＳ ゴシック" pitchFamily="49" charset="-128"/>
              <a:cs typeface="Courier New" pitchFamily="49" charset="0"/>
            </a:endParaRPr>
          </a:p>
          <a:p>
            <a:pPr lvl="0">
              <a:lnSpc>
                <a:spcPct val="78000"/>
              </a:lnSpc>
              <a:spcBef>
                <a:spcPct val="20000"/>
              </a:spcBef>
            </a:pP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chemeClr val="accent1">
                    <a:lumMod val="75000"/>
                  </a:schemeClr>
                </a:solidFill>
                <a:latin typeface="ＭＳ ゴシック" pitchFamily="49" charset="-128"/>
                <a:ea typeface="ＭＳ ゴシック" pitchFamily="49" charset="-128"/>
                <a:cs typeface="Times New Roman"/>
              </a:rPr>
              <a:t>else</a:t>
            </a:r>
            <a:endParaRPr lang="en-US" sz="2000" dirty="0" smtClean="0">
              <a:solidFill>
                <a:schemeClr val="accent1">
                  <a:lumMod val="75000"/>
                </a:schemeClr>
              </a:solidFill>
              <a:latin typeface="ＭＳ ゴシック" pitchFamily="49" charset="-128"/>
              <a:ea typeface="ＭＳ ゴシック" pitchFamily="49" charset="-128"/>
              <a:cs typeface="Courier New" pitchFamily="49" charset="0"/>
            </a:endParaRPr>
          </a:p>
          <a:p>
            <a:pPr lvl="0">
              <a:lnSpc>
                <a:spcPct val="78000"/>
              </a:lnSpc>
              <a:spcBef>
                <a:spcPct val="20000"/>
              </a:spcBef>
            </a:pP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smtClean="0">
                <a:solidFill>
                  <a:schemeClr val="accent1">
                    <a:lumMod val="75000"/>
                  </a:schemeClr>
                </a:solidFill>
                <a:latin typeface="ＭＳ ゴシック" pitchFamily="49" charset="-128"/>
                <a:ea typeface="ＭＳ ゴシック" pitchFamily="49" charset="-128"/>
                <a:cs typeface="Times New Roman"/>
              </a:rPr>
              <a:t>return</a:t>
            </a:r>
            <a:r>
              <a:rPr lang="en-US" sz="2000" dirty="0" smtClean="0">
                <a:solidFill>
                  <a:srgbClr val="000000"/>
                </a:solidFill>
                <a:latin typeface="ＭＳ ゴシック" pitchFamily="49" charset="-128"/>
                <a:ea typeface="ＭＳ ゴシック" pitchFamily="49" charset="-128"/>
                <a:cs typeface="Courier New" pitchFamily="49" charset="0"/>
              </a:rPr>
              <a:t> </a:t>
            </a:r>
            <a:r>
              <a:rPr lang="en-US" sz="2000" dirty="0" err="1" smtClean="0">
                <a:solidFill>
                  <a:srgbClr val="000000"/>
                </a:solidFill>
                <a:latin typeface="ＭＳ ゴシック" pitchFamily="49" charset="-128"/>
                <a:ea typeface="ＭＳ ゴシック" pitchFamily="49" charset="-128"/>
                <a:cs typeface="Courier New" pitchFamily="49" charset="0"/>
              </a:rPr>
              <a:t>site.Update</a:t>
            </a:r>
            <a:r>
              <a:rPr lang="en-US" sz="2000" dirty="0" smtClean="0">
                <a:solidFill>
                  <a:srgbClr val="000000"/>
                </a:solidFill>
                <a:latin typeface="ＭＳ ゴシック" pitchFamily="49" charset="-128"/>
                <a:ea typeface="ＭＳ ゴシック" pitchFamily="49" charset="-128"/>
                <a:cs typeface="Courier New" pitchFamily="49" charset="0"/>
              </a:rPr>
              <a:t>(site, x, y</a:t>
            </a:r>
            <a:r>
              <a:rPr lang="en-US" sz="2000" dirty="0" smtClean="0">
                <a:solidFill>
                  <a:srgbClr val="000000"/>
                </a:solidFill>
                <a:latin typeface="ＭＳ ゴシック" pitchFamily="49" charset="-128"/>
                <a:ea typeface="ＭＳ ゴシック" pitchFamily="49" charset="-128"/>
                <a:cs typeface="Courier New" pitchFamily="49" charset="0"/>
              </a:rPr>
              <a:t>);</a:t>
            </a:r>
          </a:p>
          <a:p>
            <a:pPr lvl="0">
              <a:lnSpc>
                <a:spcPct val="78000"/>
              </a:lnSpc>
              <a:spcBef>
                <a:spcPct val="20000"/>
              </a:spcBef>
            </a:pPr>
            <a:r>
              <a:rPr lang="en-US" sz="2000" dirty="0" smtClean="0">
                <a:solidFill>
                  <a:srgbClr val="000000"/>
                </a:solidFill>
                <a:latin typeface="ＭＳ ゴシック" pitchFamily="49" charset="-128"/>
                <a:ea typeface="ＭＳ ゴシック" pitchFamily="49" charset="-128"/>
                <a:cs typeface="Courier New" pitchFamily="49" charset="0"/>
              </a:rPr>
              <a:t>}</a:t>
            </a:r>
            <a:endParaRPr kumimoji="1" lang="ja-JP" altLang="en-US" sz="2000" dirty="0">
              <a:latin typeface="ＭＳ ゴシック" pitchFamily="49" charset="-128"/>
              <a:ea typeface="ＭＳ ゴシック" pitchFamily="49" charset="-128"/>
            </a:endParaRPr>
          </a:p>
        </p:txBody>
      </p:sp>
      <p:sp>
        <p:nvSpPr>
          <p:cNvPr id="7" name="四角形吹き出し 6"/>
          <p:cNvSpPr/>
          <p:nvPr/>
        </p:nvSpPr>
        <p:spPr>
          <a:xfrm>
            <a:off x="2571736" y="5715016"/>
            <a:ext cx="4357718" cy="500066"/>
          </a:xfrm>
          <a:prstGeom prst="wedgeRectCallout">
            <a:avLst>
              <a:gd name="adj1" fmla="val -30858"/>
              <a:gd name="adj2" fmla="val -14672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式木を使って、この</a:t>
            </a:r>
            <a:r>
              <a:rPr kumimoji="1" lang="en-US" altLang="ja-JP" dirty="0" smtClean="0"/>
              <a:t>if-else</a:t>
            </a:r>
            <a:r>
              <a:rPr kumimoji="1" lang="ja-JP" altLang="en-US" dirty="0" smtClean="0"/>
              <a:t>を動的に生成</a:t>
            </a:r>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キュ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キュート">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キュート">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163</TotalTime>
  <Words>1162</Words>
  <PresentationFormat>画面に合わせる (4:3)</PresentationFormat>
  <Paragraphs>238</Paragraphs>
  <Slides>26</Slides>
  <Notes>0</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キュート</vt:lpstr>
      <vt:lpstr>C# 4.0 .NET Framework 4.0</vt:lpstr>
      <vt:lpstr>PDC 2008</vt:lpstr>
      <vt:lpstr>C# 4.0</vt:lpstr>
      <vt:lpstr>C# 4.0の新機能</vt:lpstr>
      <vt:lpstr>動的型付け変数（１）</vt:lpstr>
      <vt:lpstr>動的型付け変数（２）</vt:lpstr>
      <vt:lpstr>dynamic型</vt:lpstr>
      <vt:lpstr>dynamicの実装</vt:lpstr>
      <vt:lpstr>CallSite</vt:lpstr>
      <vt:lpstr>dynamic関連のその他の強化点</vt:lpstr>
      <vt:lpstr>オプション引数・名前付き引数</vt:lpstr>
      <vt:lpstr>オプション引数・名前付き引数</vt:lpstr>
      <vt:lpstr>共変性・反変性</vt:lpstr>
      <vt:lpstr>共変性・反変性の実装</vt:lpstr>
      <vt:lpstr>.NET Framework 4.0 追加ライブラリ</vt:lpstr>
      <vt:lpstr>追加ライブラリ</vt:lpstr>
      <vt:lpstr>並列処理</vt:lpstr>
      <vt:lpstr>Expression Tree</vt:lpstr>
      <vt:lpstr>Tuple, BigInteger, Complex</vt:lpstr>
      <vt:lpstr>WPF 4.0</vt:lpstr>
      <vt:lpstr>契約プログラミング</vt:lpstr>
      <vt:lpstr>CLR 4.0</vt:lpstr>
      <vt:lpstr>CLR 4.0</vt:lpstr>
      <vt:lpstr>CLR 4.0の変更点</vt:lpstr>
      <vt:lpstr>まとめ</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cp:lastModifiedBy>iwanaga</cp:lastModifiedBy>
  <cp:revision>86</cp:revision>
  <dcterms:modified xsi:type="dcterms:W3CDTF">2008-11-16T14:34:38Z</dcterms:modified>
</cp:coreProperties>
</file>