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9" r:id="rId3"/>
    <p:sldId id="257" r:id="rId4"/>
    <p:sldId id="260" r:id="rId5"/>
    <p:sldId id="261" r:id="rId6"/>
    <p:sldId id="268" r:id="rId7"/>
    <p:sldId id="263" r:id="rId8"/>
    <p:sldId id="264" r:id="rId9"/>
    <p:sldId id="265" r:id="rId10"/>
    <p:sldId id="262" r:id="rId11"/>
    <p:sldId id="266" r:id="rId12"/>
    <p:sldId id="267" r:id="rId13"/>
    <p:sldId id="270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2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7853A-4472-4C3D-9FCC-19D1FC2DA239}" type="datetimeFigureOut">
              <a:rPr kumimoji="1" lang="ja-JP" altLang="en-US" smtClean="0"/>
              <a:pPr/>
              <a:t>2008/5/24</a:t>
            </a:fld>
            <a:endParaRPr kumimoji="1" lang="ja-JP" altLang="en-US"/>
          </a:p>
        </p:txBody>
      </p:sp>
      <p:sp>
        <p:nvSpPr>
          <p:cNvPr id="20" name="フッター プレースホル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2E0119-5A1B-4AC2-B69C-C4C39D3B0A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7853A-4472-4C3D-9FCC-19D1FC2DA239}" type="datetimeFigureOut">
              <a:rPr kumimoji="1" lang="ja-JP" altLang="en-US" smtClean="0"/>
              <a:pPr/>
              <a:t>2008/5/24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2E0119-5A1B-4AC2-B69C-C4C39D3B0A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7853A-4472-4C3D-9FCC-19D1FC2DA239}" type="datetimeFigureOut">
              <a:rPr kumimoji="1" lang="ja-JP" altLang="en-US" smtClean="0"/>
              <a:pPr/>
              <a:t>2008/5/24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2E0119-5A1B-4AC2-B69C-C4C39D3B0A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7853A-4472-4C3D-9FCC-19D1FC2DA239}" type="datetimeFigureOut">
              <a:rPr kumimoji="1" lang="ja-JP" altLang="en-US" smtClean="0"/>
              <a:pPr/>
              <a:t>2008/5/24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2E0119-5A1B-4AC2-B69C-C4C39D3B0A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7853A-4472-4C3D-9FCC-19D1FC2DA239}" type="datetimeFigureOut">
              <a:rPr kumimoji="1" lang="ja-JP" altLang="en-US" smtClean="0"/>
              <a:pPr/>
              <a:t>2008/5/24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2E0119-5A1B-4AC2-B69C-C4C39D3B0A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7853A-4472-4C3D-9FCC-19D1FC2DA239}" type="datetimeFigureOut">
              <a:rPr kumimoji="1" lang="ja-JP" altLang="en-US" smtClean="0"/>
              <a:pPr/>
              <a:t>2008/5/24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2E0119-5A1B-4AC2-B69C-C4C39D3B0A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7853A-4472-4C3D-9FCC-19D1FC2DA239}" type="datetimeFigureOut">
              <a:rPr kumimoji="1" lang="ja-JP" altLang="en-US" smtClean="0"/>
              <a:pPr/>
              <a:t>2008/5/24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2E0119-5A1B-4AC2-B69C-C4C39D3B0A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7853A-4472-4C3D-9FCC-19D1FC2DA239}" type="datetimeFigureOut">
              <a:rPr kumimoji="1" lang="ja-JP" altLang="en-US" smtClean="0"/>
              <a:pPr/>
              <a:t>2008/5/24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2E0119-5A1B-4AC2-B69C-C4C39D3B0A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7853A-4472-4C3D-9FCC-19D1FC2DA239}" type="datetimeFigureOut">
              <a:rPr kumimoji="1" lang="ja-JP" altLang="en-US" smtClean="0"/>
              <a:pPr/>
              <a:t>2008/5/24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2E0119-5A1B-4AC2-B69C-C4C39D3B0A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7853A-4472-4C3D-9FCC-19D1FC2DA239}" type="datetimeFigureOut">
              <a:rPr kumimoji="1" lang="ja-JP" altLang="en-US" smtClean="0"/>
              <a:pPr/>
              <a:t>2008/5/24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2E0119-5A1B-4AC2-B69C-C4C39D3B0A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7853A-4472-4C3D-9FCC-19D1FC2DA239}" type="datetimeFigureOut">
              <a:rPr kumimoji="1" lang="ja-JP" altLang="en-US" smtClean="0"/>
              <a:pPr/>
              <a:t>2008/5/24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2E0119-5A1B-4AC2-B69C-C4C39D3B0A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テキスト プレースホル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067853A-4472-4C3D-9FCC-19D1FC2DA239}" type="datetimeFigureOut">
              <a:rPr kumimoji="1" lang="ja-JP" altLang="en-US" smtClean="0"/>
              <a:pPr/>
              <a:t>2008/5/24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C2E0119-5A1B-4AC2-B69C-C4C39D3B0A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式木＋</a:t>
            </a:r>
            <a:r>
              <a:rPr kumimoji="1" lang="en-US" altLang="ja-JP" dirty="0" err="1" smtClean="0"/>
              <a:t>CodeDom</a:t>
            </a:r>
            <a:r>
              <a:rPr kumimoji="1" lang="ja-JP" altLang="en-US" dirty="0" smtClean="0"/>
              <a:t>＋</a:t>
            </a:r>
            <a:r>
              <a:rPr kumimoji="1" lang="en-US" altLang="ja-JP" dirty="0" smtClean="0"/>
              <a:t>WPF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曲面上の運動シミュレーション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CodeDom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動的にコンパイルができる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System.CodeDom</a:t>
            </a:r>
            <a:r>
              <a:rPr kumimoji="1" lang="en-US" altLang="ja-JP" dirty="0" smtClean="0"/>
              <a:t>, </a:t>
            </a:r>
            <a:r>
              <a:rPr lang="en-US" altLang="ja-JP" dirty="0" err="1" smtClean="0"/>
              <a:t>Micorosft.Csharp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自前でパーサを書かなくても、標準機能だけで動的にラムダ式を作れます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85918" y="3714752"/>
            <a:ext cx="6715172" cy="2714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  <a:latin typeface="ＭＳ ゴシック" pitchFamily="49" charset="-128"/>
              </a:rPr>
              <a:t>CodeDomProvider</a:t>
            </a:r>
            <a:r>
              <a:rPr lang="en-US" altLang="ja-JP" dirty="0" smtClean="0">
                <a:latin typeface="ＭＳ ゴシック" pitchFamily="49" charset="-128"/>
              </a:rPr>
              <a:t> provider = 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new</a:t>
            </a:r>
            <a:r>
              <a:rPr lang="en-US" altLang="ja-JP" dirty="0" smtClean="0">
                <a:latin typeface="ＭＳ ゴシック" pitchFamily="49" charset="-128"/>
              </a:rPr>
              <a:t> </a:t>
            </a:r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  <a:latin typeface="ＭＳ ゴシック" pitchFamily="49" charset="-128"/>
              </a:rPr>
              <a:t>CSharpCodeProvider</a:t>
            </a:r>
            <a:r>
              <a:rPr lang="en-US" altLang="ja-JP" dirty="0" smtClean="0">
                <a:latin typeface="ＭＳ ゴシック" pitchFamily="49" charset="-128"/>
              </a:rPr>
              <a:t>();</a:t>
            </a:r>
          </a:p>
          <a:p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  <a:latin typeface="ＭＳ ゴシック" pitchFamily="49" charset="-128"/>
              </a:rPr>
              <a:t>CompilerParameters</a:t>
            </a:r>
            <a:r>
              <a:rPr lang="en-US" altLang="ja-JP" dirty="0" smtClean="0">
                <a:latin typeface="ＭＳ ゴシック" pitchFamily="49" charset="-128"/>
              </a:rPr>
              <a:t> cp = 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new</a:t>
            </a:r>
            <a:r>
              <a:rPr lang="en-US" altLang="ja-JP" dirty="0" smtClean="0">
                <a:latin typeface="ＭＳ ゴシック" pitchFamily="49" charset="-128"/>
              </a:rPr>
              <a:t> </a:t>
            </a:r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  <a:latin typeface="ＭＳ ゴシック" pitchFamily="49" charset="-128"/>
              </a:rPr>
              <a:t>CompilerParameters</a:t>
            </a:r>
            <a:r>
              <a:rPr lang="en-US" altLang="ja-JP" dirty="0" smtClean="0">
                <a:latin typeface="ＭＳ ゴシック" pitchFamily="49" charset="-128"/>
              </a:rPr>
              <a:t>();</a:t>
            </a:r>
          </a:p>
          <a:p>
            <a:r>
              <a:rPr lang="en-US" altLang="ja-JP" dirty="0" smtClean="0">
                <a:latin typeface="ＭＳ ゴシック" pitchFamily="49" charset="-128"/>
              </a:rPr>
              <a:t>cp.GenerateInMemory = 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true</a:t>
            </a:r>
            <a:r>
              <a:rPr lang="en-US" altLang="ja-JP" dirty="0" smtClean="0">
                <a:latin typeface="ＭＳ ゴシック" pitchFamily="49" charset="-128"/>
              </a:rPr>
              <a:t>;</a:t>
            </a:r>
          </a:p>
          <a:p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  <a:latin typeface="ＭＳ ゴシック" pitchFamily="49" charset="-128"/>
              </a:rPr>
              <a:t>CompilerResults</a:t>
            </a:r>
            <a:r>
              <a:rPr lang="en-US" altLang="ja-JP" dirty="0" smtClean="0">
                <a:latin typeface="ＭＳ ゴシック" pitchFamily="49" charset="-128"/>
              </a:rPr>
              <a:t> cr = provider.CompileAssemblyFromSource(</a:t>
            </a:r>
          </a:p>
          <a:p>
            <a:r>
              <a:rPr lang="en-US" altLang="ja-JP" dirty="0" smtClean="0">
                <a:latin typeface="ＭＳ ゴシック" pitchFamily="49" charset="-128"/>
              </a:rPr>
              <a:t>	cp,</a:t>
            </a:r>
          </a:p>
          <a:p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  <a:latin typeface="ＭＳ ゴシック" pitchFamily="49" charset="-128"/>
              </a:rPr>
              <a:t>@"class Program{</a:t>
            </a:r>
          </a:p>
          <a:p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  <a:latin typeface="ＭＳ ゴシック" pitchFamily="49" charset="-128"/>
              </a:rPr>
              <a:t>  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  <a:latin typeface="ＭＳ ゴシック" pitchFamily="49" charset="-128"/>
              </a:rPr>
              <a:t>Expression&lt;</a:t>
            </a:r>
            <a:r>
              <a:rPr lang="en-US" altLang="ja-JP" dirty="0" err="1" smtClean="0">
                <a:solidFill>
                  <a:schemeClr val="accent3">
                    <a:lumMod val="50000"/>
                  </a:schemeClr>
                </a:solidFill>
                <a:latin typeface="ＭＳ ゴシック" pitchFamily="49" charset="-128"/>
              </a:rPr>
              <a:t>Func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  <a:latin typeface="ＭＳ ゴシック" pitchFamily="49" charset="-128"/>
              </a:rPr>
              <a:t> &lt;</a:t>
            </a:r>
            <a:r>
              <a:rPr lang="en-US" altLang="ja-JP" dirty="0" err="1" smtClean="0">
                <a:solidFill>
                  <a:schemeClr val="accent3">
                    <a:lumMod val="50000"/>
                  </a:schemeClr>
                </a:solidFill>
                <a:latin typeface="ＭＳ ゴシック" pitchFamily="49" charset="-128"/>
              </a:rPr>
              <a:t>int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  <a:latin typeface="ＭＳ ゴシック" pitchFamily="49" charset="-128"/>
              </a:rPr>
              <a:t>, </a:t>
            </a:r>
            <a:r>
              <a:rPr lang="en-US" altLang="ja-JP" dirty="0" err="1" smtClean="0">
                <a:solidFill>
                  <a:schemeClr val="accent3">
                    <a:lumMod val="50000"/>
                  </a:schemeClr>
                </a:solidFill>
                <a:latin typeface="ＭＳ ゴシック" pitchFamily="49" charset="-128"/>
              </a:rPr>
              <a:t>int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  <a:latin typeface="ＭＳ ゴシック" pitchFamily="49" charset="-128"/>
              </a:rPr>
              <a:t>&gt;&gt; </a:t>
            </a:r>
            <a:r>
              <a:rPr lang="en-US" altLang="ja-JP" dirty="0" err="1" smtClean="0">
                <a:solidFill>
                  <a:schemeClr val="accent3">
                    <a:lumMod val="50000"/>
                  </a:schemeClr>
                </a:solidFill>
                <a:latin typeface="ＭＳ ゴシック" pitchFamily="49" charset="-128"/>
              </a:rPr>
              <a:t>GetExpression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  <a:latin typeface="ＭＳ ゴシック" pitchFamily="49" charset="-128"/>
              </a:rPr>
              <a:t>(){</a:t>
            </a:r>
            <a:endParaRPr lang="en-US" altLang="ja-JP" dirty="0" smtClean="0">
              <a:solidFill>
                <a:schemeClr val="accent3">
                  <a:lumMod val="50000"/>
                </a:schemeClr>
              </a:solidFill>
              <a:latin typeface="ＭＳ ゴシック" pitchFamily="49" charset="-128"/>
            </a:endParaRPr>
          </a:p>
          <a:p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  <a:latin typeface="ＭＳ ゴシック" pitchFamily="49" charset="-128"/>
              </a:rPr>
              <a:t>    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  <a:latin typeface="ＭＳ ゴシック" pitchFamily="49" charset="-128"/>
              </a:rPr>
              <a:t>return x =&gt; x * x;</a:t>
            </a:r>
          </a:p>
          <a:p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  <a:latin typeface="ＭＳ ゴシック" pitchFamily="49" charset="-128"/>
              </a:rPr>
              <a:t>}}"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);</a:t>
            </a:r>
            <a:endParaRPr kumimoji="1" lang="ja-JP" altLang="en-US" dirty="0">
              <a:latin typeface="ＭＳ ゴシック" pitchFamily="49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記号計算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ラムダ式を使って記号計算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857356" y="2500306"/>
            <a:ext cx="6286544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public override 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Expression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Derive(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string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paramName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{</a:t>
            </a:r>
          </a:p>
          <a:p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Expression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dl = </a:t>
            </a:r>
            <a:r>
              <a:rPr lang="en-US" altLang="ja-JP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this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.Left.Derive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paramName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Expression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dr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= </a:t>
            </a:r>
            <a:r>
              <a:rPr lang="en-US" altLang="ja-JP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this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.Right.Derive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paramName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return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dl.Add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dr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}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857356" y="4500570"/>
            <a:ext cx="6286544" cy="2143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public override 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Expression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Derive(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string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paramName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{</a:t>
            </a:r>
          </a:p>
          <a:p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Expression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l =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this.Left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Expression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r =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this.Right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Expression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dl =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l.Derive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paramName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Expression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dr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=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r.Derive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paramName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return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l.Mul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dr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).Add(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dl.Mul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(r));</a:t>
            </a:r>
          </a:p>
          <a:p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}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50131" y="2130974"/>
            <a:ext cx="338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例： 加算の微分（</a:t>
            </a:r>
            <a:r>
              <a:rPr kumimoji="1" lang="en-US" altLang="ja-JP" dirty="0" err="1" smtClean="0"/>
              <a:t>f+g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→ </a:t>
            </a:r>
            <a:r>
              <a:rPr kumimoji="1" lang="en-US" altLang="ja-JP" dirty="0" err="1" smtClean="0"/>
              <a:t>f’+g</a:t>
            </a:r>
            <a:r>
              <a:rPr kumimoji="1" lang="en-US" altLang="ja-JP" dirty="0" smtClean="0"/>
              <a:t>’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50131" y="4143380"/>
            <a:ext cx="353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例： 乗算の微分（</a:t>
            </a:r>
            <a:r>
              <a:rPr kumimoji="1" lang="en-US" altLang="ja-JP" dirty="0" err="1" smtClean="0"/>
              <a:t>fg</a:t>
            </a:r>
            <a:r>
              <a:rPr kumimoji="1" lang="ja-JP" altLang="en-US" dirty="0" smtClean="0"/>
              <a:t> → </a:t>
            </a:r>
            <a:r>
              <a:rPr kumimoji="1" lang="en-US" altLang="ja-JP" dirty="0" err="1" smtClean="0"/>
              <a:t>f’g</a:t>
            </a:r>
            <a:r>
              <a:rPr kumimoji="1" lang="en-US" altLang="ja-JP" dirty="0" smtClean="0"/>
              <a:t> + </a:t>
            </a:r>
            <a:r>
              <a:rPr kumimoji="1" lang="en-US" altLang="ja-JP" dirty="0" err="1" smtClean="0"/>
              <a:t>fg</a:t>
            </a:r>
            <a:r>
              <a:rPr kumimoji="1" lang="en-US" altLang="ja-JP" dirty="0" smtClean="0"/>
              <a:t>’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記号計算結果の利用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ラムダ式を使って記号計算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000232" y="2571744"/>
            <a:ext cx="5786478" cy="2643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</a:rPr>
              <a:t>Expression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&lt;</a:t>
            </a:r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</a:rPr>
              <a:t>Func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&lt;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double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, 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double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&gt;&gt;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f = x =&gt; x * x;</a:t>
            </a:r>
          </a:p>
          <a:p>
            <a:r>
              <a:rPr lang="en-US" altLang="ja-JP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var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df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=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f.Derive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();</a:t>
            </a:r>
          </a:p>
          <a:p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Console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.Write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"f = {0}\n"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, f);</a:t>
            </a:r>
          </a:p>
          <a:p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Console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.Write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"</a:t>
            </a:r>
            <a:r>
              <a:rPr lang="en-US" altLang="ja-JP" dirty="0" err="1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df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 = {0}\n"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,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df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endParaRPr lang="en-US" altLang="ja-JP" dirty="0" smtClean="0">
              <a:solidFill>
                <a:schemeClr val="accent6">
                  <a:lumMod val="60000"/>
                  <a:lumOff val="40000"/>
                </a:schemeClr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var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df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_ =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df.Compile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();</a:t>
            </a:r>
          </a:p>
          <a:p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for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(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= -2;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&lt;= 2; ++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Console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.Write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"</a:t>
            </a:r>
            <a:r>
              <a:rPr lang="en-US" altLang="ja-JP" dirty="0" err="1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df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({0}) = {1}\n"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,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,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df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_(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));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50131" y="21309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利用例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6286512" y="3286124"/>
            <a:ext cx="2143140" cy="785818"/>
          </a:xfrm>
          <a:prstGeom prst="wedgeRectCallout">
            <a:avLst>
              <a:gd name="adj1" fmla="val -73884"/>
              <a:gd name="adj2" fmla="val -584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dirty="0" smtClean="0">
                <a:latin typeface="ＭＳ ゴシック" pitchFamily="49" charset="-128"/>
                <a:ea typeface="ＭＳ ゴシック" pitchFamily="49" charset="-128"/>
              </a:rPr>
              <a:t>f = x =&gt; (x * x)</a:t>
            </a:r>
          </a:p>
          <a:p>
            <a:r>
              <a:rPr lang="da-DK" dirty="0" smtClean="0">
                <a:latin typeface="ＭＳ ゴシック" pitchFamily="49" charset="-128"/>
                <a:ea typeface="ＭＳ ゴシック" pitchFamily="49" charset="-128"/>
              </a:rPr>
              <a:t>df = x =&gt; (2 * x)</a:t>
            </a:r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6429388" y="5143512"/>
            <a:ext cx="1928826" cy="1428760"/>
          </a:xfrm>
          <a:prstGeom prst="wedgeRectCallout">
            <a:avLst>
              <a:gd name="adj1" fmla="val -99751"/>
              <a:gd name="adj2" fmla="val -566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latin typeface="ＭＳ ゴシック" pitchFamily="49" charset="-128"/>
                <a:ea typeface="ＭＳ ゴシック" pitchFamily="49" charset="-128"/>
              </a:rPr>
              <a:t>df</a:t>
            </a:r>
            <a:r>
              <a:rPr lang="en-US" dirty="0" smtClean="0">
                <a:latin typeface="ＭＳ ゴシック" pitchFamily="49" charset="-128"/>
                <a:ea typeface="ＭＳ ゴシック" pitchFamily="49" charset="-128"/>
              </a:rPr>
              <a:t>(-2) = -4</a:t>
            </a:r>
          </a:p>
          <a:p>
            <a:r>
              <a:rPr lang="en-US" dirty="0" err="1" smtClean="0">
                <a:latin typeface="ＭＳ ゴシック" pitchFamily="49" charset="-128"/>
                <a:ea typeface="ＭＳ ゴシック" pitchFamily="49" charset="-128"/>
              </a:rPr>
              <a:t>df</a:t>
            </a:r>
            <a:r>
              <a:rPr lang="en-US" dirty="0" smtClean="0">
                <a:latin typeface="ＭＳ ゴシック" pitchFamily="49" charset="-128"/>
                <a:ea typeface="ＭＳ ゴシック" pitchFamily="49" charset="-128"/>
              </a:rPr>
              <a:t>(-1) = -2</a:t>
            </a:r>
          </a:p>
          <a:p>
            <a:r>
              <a:rPr lang="en-US" dirty="0" err="1" smtClean="0">
                <a:latin typeface="ＭＳ ゴシック" pitchFamily="49" charset="-128"/>
                <a:ea typeface="ＭＳ ゴシック" pitchFamily="49" charset="-128"/>
              </a:rPr>
              <a:t>df</a:t>
            </a:r>
            <a:r>
              <a:rPr lang="en-US" dirty="0" smtClean="0">
                <a:latin typeface="ＭＳ ゴシック" pitchFamily="49" charset="-128"/>
                <a:ea typeface="ＭＳ ゴシック" pitchFamily="49" charset="-128"/>
              </a:rPr>
              <a:t>(0) = 0</a:t>
            </a:r>
          </a:p>
          <a:p>
            <a:r>
              <a:rPr lang="en-US" dirty="0" err="1" smtClean="0">
                <a:latin typeface="ＭＳ ゴシック" pitchFamily="49" charset="-128"/>
                <a:ea typeface="ＭＳ ゴシック" pitchFamily="49" charset="-128"/>
              </a:rPr>
              <a:t>df</a:t>
            </a:r>
            <a:r>
              <a:rPr lang="en-US" dirty="0" smtClean="0">
                <a:latin typeface="ＭＳ ゴシック" pitchFamily="49" charset="-128"/>
                <a:ea typeface="ＭＳ ゴシック" pitchFamily="49" charset="-128"/>
              </a:rPr>
              <a:t>(1) = 2</a:t>
            </a:r>
          </a:p>
          <a:p>
            <a:r>
              <a:rPr lang="en-US" dirty="0" err="1" smtClean="0">
                <a:latin typeface="ＭＳ ゴシック" pitchFamily="49" charset="-128"/>
                <a:ea typeface="ＭＳ ゴシック" pitchFamily="49" charset="-128"/>
              </a:rPr>
              <a:t>df</a:t>
            </a:r>
            <a:r>
              <a:rPr lang="en-US" dirty="0" smtClean="0">
                <a:latin typeface="ＭＳ ゴシック" pitchFamily="49" charset="-128"/>
                <a:ea typeface="ＭＳ ゴシック" pitchFamily="49" charset="-128"/>
              </a:rPr>
              <a:t>(2) = 4</a:t>
            </a:r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85918" y="5500702"/>
            <a:ext cx="4143404" cy="11430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記号計算の結果を動的にコンパイル、実行可能</a:t>
            </a:r>
            <a:endParaRPr kumimoji="1" lang="ja-JP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要素技術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式木で記号計算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CodeDom</a:t>
            </a:r>
            <a:r>
              <a:rPr lang="ja-JP" altLang="en-US" dirty="0" smtClean="0"/>
              <a:t>で動的コンパイル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WPF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次元表示</a:t>
            </a:r>
            <a:endParaRPr kumimoji="1" lang="en-US" altLang="ja-JP" dirty="0" smtClean="0"/>
          </a:p>
          <a:p>
            <a:r>
              <a:rPr kumimoji="1" lang="ja-JP" altLang="en-US" dirty="0" smtClean="0"/>
              <a:t>標準で、簡単に、高機能を実現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.NET Framework 3.0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3.5</a:t>
            </a:r>
            <a:r>
              <a:rPr lang="ja-JP" altLang="en-US" dirty="0" smtClean="0"/>
              <a:t>や</a:t>
            </a:r>
            <a:r>
              <a:rPr lang="en-US" altLang="ja-JP" dirty="0" smtClean="0"/>
              <a:t>C# 3.0</a:t>
            </a:r>
            <a:r>
              <a:rPr lang="ja-JP" altLang="en-US" dirty="0" smtClean="0"/>
              <a:t>で便利な機能がかなり増えました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928794" y="5500702"/>
            <a:ext cx="6143668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興味の対象のみに注力できます</a:t>
            </a:r>
            <a:endParaRPr kumimoji="1" lang="ja-JP" altLang="en-US" sz="2800" dirty="0"/>
          </a:p>
        </p:txBody>
      </p:sp>
      <p:sp>
        <p:nvSpPr>
          <p:cNvPr id="5" name="下矢印 4"/>
          <p:cNvSpPr/>
          <p:nvPr/>
        </p:nvSpPr>
        <p:spPr>
          <a:xfrm>
            <a:off x="4643438" y="5072074"/>
            <a:ext cx="71438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3071802" y="6286520"/>
            <a:ext cx="3571900" cy="357190"/>
          </a:xfrm>
          <a:prstGeom prst="wedgeRectCallout">
            <a:avLst>
              <a:gd name="adj1" fmla="val -38668"/>
              <a:gd name="adj2" fmla="val -1053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（今回の場合、物理シミュレーション）</a:t>
            </a:r>
            <a:endParaRPr kumimoji="1" lang="ja-JP" altLang="en-US" sz="1400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2500298" y="6070618"/>
            <a:ext cx="178595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iwanaga\Documents\my\webpage\main.net\study\csharp\fig\dynamic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143247"/>
            <a:ext cx="3714776" cy="3533861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式木＋</a:t>
            </a:r>
            <a:r>
              <a:rPr kumimoji="1" lang="en-US" altLang="ja-JP" dirty="0" smtClean="0"/>
              <a:t>CodeDom</a:t>
            </a:r>
            <a:r>
              <a:rPr kumimoji="1" lang="ja-JP" altLang="en-US" dirty="0" smtClean="0"/>
              <a:t>＋</a:t>
            </a:r>
            <a:r>
              <a:rPr kumimoji="1" lang="en-US" altLang="ja-JP" dirty="0" smtClean="0"/>
              <a:t>WPF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ウェブサイトで公開しているサンプルプログラム</a:t>
            </a:r>
            <a:endParaRPr kumimoji="1" lang="en-US" altLang="ja-JP" dirty="0" smtClean="0"/>
          </a:p>
          <a:p>
            <a:r>
              <a:rPr lang="ja-JP" altLang="en-US" dirty="0" smtClean="0"/>
              <a:t>曲面上の物体の運動をシミュレーション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42976" y="6274378"/>
            <a:ext cx="645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http://ufcpp.net/study/csharp/sp3_expressionsample.html#dynamics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構成要素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解析力学</a:t>
            </a:r>
            <a:endParaRPr kumimoji="1" lang="en-US" altLang="ja-JP" dirty="0" smtClean="0"/>
          </a:p>
          <a:p>
            <a:r>
              <a:rPr kumimoji="1" lang="en-US" altLang="ja-JP" dirty="0" smtClean="0"/>
              <a:t>WPF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Viewport3d</a:t>
            </a:r>
          </a:p>
          <a:p>
            <a:r>
              <a:rPr lang="ja-JP" altLang="en-US" dirty="0" smtClean="0"/>
              <a:t>ラムダ式</a:t>
            </a:r>
            <a:endParaRPr lang="en-US" altLang="ja-JP" dirty="0" smtClean="0"/>
          </a:p>
          <a:p>
            <a:r>
              <a:rPr lang="en-US" altLang="ja-JP" dirty="0" err="1" smtClean="0"/>
              <a:t>CodeDom</a:t>
            </a:r>
            <a:endParaRPr lang="en-US" altLang="ja-JP" dirty="0" smtClean="0"/>
          </a:p>
          <a:p>
            <a:r>
              <a:rPr kumimoji="1" lang="ja-JP" altLang="en-US" dirty="0" smtClean="0"/>
              <a:t>記号計算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1285852" y="3500438"/>
            <a:ext cx="6715172" cy="3000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曲面上の運動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ChangeAspect="1"/>
          </p:cNvGraphicFramePr>
          <p:nvPr>
            <p:ph idx="1"/>
          </p:nvPr>
        </p:nvGraphicFramePr>
        <p:xfrm>
          <a:off x="2000232" y="1428736"/>
          <a:ext cx="1679575" cy="1363663"/>
        </p:xfrm>
        <a:graphic>
          <a:graphicData uri="http://schemas.openxmlformats.org/presentationml/2006/ole">
            <p:oleObj spid="_x0000_s1026" name="数式" r:id="rId3" imgW="876240" imgH="711000" progId="Equation.3">
              <p:embed/>
            </p:oleObj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357290" y="19288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曲面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43306" y="192880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上にポテンシャル</a:t>
            </a:r>
            <a:endParaRPr kumimoji="1" lang="ja-JP" altLang="en-US" dirty="0"/>
          </a:p>
        </p:txBody>
      </p:sp>
      <p:graphicFrame>
        <p:nvGraphicFramePr>
          <p:cNvPr id="7" name="コンテンツ プレースホルダ 3"/>
          <p:cNvGraphicFramePr>
            <a:graphicFrameLocks noChangeAspect="1"/>
          </p:cNvGraphicFramePr>
          <p:nvPr/>
        </p:nvGraphicFramePr>
        <p:xfrm>
          <a:off x="5643578" y="1857364"/>
          <a:ext cx="1071562" cy="414338"/>
        </p:xfrm>
        <a:graphic>
          <a:graphicData uri="http://schemas.openxmlformats.org/presentationml/2006/ole">
            <p:oleObj spid="_x0000_s1027" name="数式" r:id="rId4" imgW="558720" imgH="215640" progId="Equation.3">
              <p:embed/>
            </p:oleObj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6858016" y="192880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が働いてるとき</a:t>
            </a:r>
            <a:endParaRPr kumimoji="1" lang="ja-JP" altLang="en-US" dirty="0"/>
          </a:p>
        </p:txBody>
      </p:sp>
      <p:sp>
        <p:nvSpPr>
          <p:cNvPr id="9" name="下矢印 8"/>
          <p:cNvSpPr/>
          <p:nvPr/>
        </p:nvSpPr>
        <p:spPr>
          <a:xfrm>
            <a:off x="4071934" y="2857496"/>
            <a:ext cx="85725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コンテンツ プレースホルダ 3"/>
          <p:cNvGraphicFramePr>
            <a:graphicFrameLocks noChangeAspect="1"/>
          </p:cNvGraphicFramePr>
          <p:nvPr/>
        </p:nvGraphicFramePr>
        <p:xfrm>
          <a:off x="1574822" y="3929066"/>
          <a:ext cx="6283326" cy="2511425"/>
        </p:xfrm>
        <a:graphic>
          <a:graphicData uri="http://schemas.openxmlformats.org/presentationml/2006/ole">
            <p:oleObj spid="_x0000_s1028" name="数式" r:id="rId5" imgW="3276360" imgH="1307880" progId="Equation.3">
              <p:embed/>
            </p:oleObj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1285852" y="350043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物体の運動方程式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72066" y="285749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解析力学（古典力学の完成形）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2071670" y="4071942"/>
            <a:ext cx="5500726" cy="17145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吹き出し 4"/>
          <p:cNvSpPr/>
          <p:nvPr/>
        </p:nvSpPr>
        <p:spPr>
          <a:xfrm>
            <a:off x="1714480" y="1357298"/>
            <a:ext cx="2500330" cy="1428760"/>
          </a:xfrm>
          <a:prstGeom prst="wedgeRectCallout">
            <a:avLst>
              <a:gd name="adj1" fmla="val 73497"/>
              <a:gd name="adj2" fmla="val -180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曲面上の運動（例）</a:t>
            </a:r>
            <a:endParaRPr kumimoji="1" lang="ja-JP" altLang="en-US" dirty="0"/>
          </a:p>
        </p:txBody>
      </p:sp>
      <p:graphicFrame>
        <p:nvGraphicFramePr>
          <p:cNvPr id="17410" name="コンテンツ プレースホルダ 3"/>
          <p:cNvGraphicFramePr>
            <a:graphicFrameLocks noChangeAspect="1"/>
          </p:cNvGraphicFramePr>
          <p:nvPr/>
        </p:nvGraphicFramePr>
        <p:xfrm>
          <a:off x="1874838" y="1422400"/>
          <a:ext cx="2020887" cy="1363663"/>
        </p:xfrm>
        <a:graphic>
          <a:graphicData uri="http://schemas.openxmlformats.org/presentationml/2006/ole">
            <p:oleObj spid="_x0000_s17410" name="数式" r:id="rId3" imgW="1054080" imgH="711000" progId="Equation.3">
              <p:embed/>
            </p:oleObj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4857752" y="16430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球面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1714480" y="2857496"/>
            <a:ext cx="2500330" cy="500066"/>
          </a:xfrm>
          <a:prstGeom prst="wedgeRectCallout">
            <a:avLst>
              <a:gd name="adj1" fmla="val 73497"/>
              <a:gd name="adj2" fmla="val -180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コンテンツ プレースホルダ 3"/>
          <p:cNvGraphicFramePr>
            <a:graphicFrameLocks noChangeAspect="1"/>
          </p:cNvGraphicFramePr>
          <p:nvPr/>
        </p:nvGraphicFramePr>
        <p:xfrm>
          <a:off x="2143108" y="2895599"/>
          <a:ext cx="1119187" cy="390525"/>
        </p:xfrm>
        <a:graphic>
          <a:graphicData uri="http://schemas.openxmlformats.org/presentationml/2006/ole">
            <p:oleObj spid="_x0000_s17411" name="数式" r:id="rId4" imgW="583920" imgH="203040" progId="Equation.3">
              <p:embed/>
            </p:oleObj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4857752" y="285749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高さに比例したポテンシャル</a:t>
            </a:r>
            <a:endParaRPr kumimoji="1" lang="ja-JP" altLang="en-US" dirty="0"/>
          </a:p>
        </p:txBody>
      </p:sp>
      <p:sp>
        <p:nvSpPr>
          <p:cNvPr id="10" name="下矢印 9"/>
          <p:cNvSpPr/>
          <p:nvPr/>
        </p:nvSpPr>
        <p:spPr>
          <a:xfrm>
            <a:off x="4071934" y="3500438"/>
            <a:ext cx="85725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357422" y="4071942"/>
          <a:ext cx="4968875" cy="1706563"/>
        </p:xfrm>
        <a:graphic>
          <a:graphicData uri="http://schemas.openxmlformats.org/presentationml/2006/ole">
            <p:oleObj spid="_x0000_s17412" name="数式" r:id="rId5" imgW="2590560" imgH="888840" progId="Equation.3">
              <p:embed/>
            </p:oleObj>
          </a:graphicData>
        </a:graphic>
      </p:graphicFrame>
      <p:graphicFrame>
        <p:nvGraphicFramePr>
          <p:cNvPr id="13" name="コンテンツ プレースホルダ 3"/>
          <p:cNvGraphicFramePr>
            <a:graphicFrameLocks noChangeAspect="1"/>
          </p:cNvGraphicFramePr>
          <p:nvPr/>
        </p:nvGraphicFramePr>
        <p:xfrm>
          <a:off x="2314764" y="6000768"/>
          <a:ext cx="835539" cy="500066"/>
        </p:xfrm>
        <a:graphic>
          <a:graphicData uri="http://schemas.openxmlformats.org/presentationml/2006/ole">
            <p:oleObj spid="_x0000_s17413" name="数式" r:id="rId6" imgW="660240" imgH="393480" progId="Equation.3">
              <p:embed/>
            </p:oleObj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3106389" y="606006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の形の微分方程式は数値計算が楽です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必要な知識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14414" y="1714488"/>
            <a:ext cx="7429552" cy="18573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539750"/>
            <a:r>
              <a:rPr lang="ja-JP" altLang="en-US" sz="3200" dirty="0" smtClean="0"/>
              <a:t>難しそうだけど・・・</a:t>
            </a:r>
            <a:endParaRPr lang="en-US" altLang="ja-JP" sz="3200" dirty="0" smtClean="0"/>
          </a:p>
          <a:p>
            <a:pPr marL="539750"/>
            <a:r>
              <a:rPr lang="ja-JP" altLang="en-US" sz="3200" dirty="0" smtClean="0"/>
              <a:t>難しい物理に加えてさらに</a:t>
            </a:r>
            <a:endParaRPr lang="en-US" altLang="ja-JP" sz="3200" dirty="0" smtClean="0"/>
          </a:p>
          <a:p>
            <a:pPr marL="539750"/>
            <a:r>
              <a:rPr lang="ja-JP" altLang="en-US" sz="3200" dirty="0" smtClean="0"/>
              <a:t>難しいプログラミング知識が必要？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63227" y="1711099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C00000"/>
                </a:solidFill>
              </a:rPr>
              <a:t>Q.</a:t>
            </a:r>
            <a:endParaRPr kumimoji="1" lang="ja-JP" altLang="en-US" sz="3600" dirty="0">
              <a:solidFill>
                <a:srgbClr val="C0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85852" y="4357694"/>
            <a:ext cx="7358114" cy="1857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49263"/>
            <a:r>
              <a:rPr lang="ja-JP" altLang="en-US" sz="3200" dirty="0" smtClean="0"/>
              <a:t>プログラミングはどんどん簡単に！</a:t>
            </a:r>
            <a:endParaRPr lang="en-US" altLang="ja-JP" sz="3200" dirty="0" smtClean="0"/>
          </a:p>
          <a:p>
            <a:pPr marL="449263"/>
            <a:r>
              <a:rPr kumimoji="1" lang="ja-JP" altLang="en-US" sz="3200" dirty="0" smtClean="0"/>
              <a:t>物理の知識に専念</a:t>
            </a:r>
            <a:r>
              <a:rPr lang="ja-JP" altLang="en-US" sz="1200" dirty="0" smtClean="0"/>
              <a:t>（できるといいな）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34665" y="4354305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</a:rPr>
              <a:t>A.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4500562" y="3786190"/>
            <a:ext cx="78581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WPF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Viewport3d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WPF</a:t>
            </a:r>
            <a:r>
              <a:rPr lang="ja-JP" altLang="en-US" dirty="0" smtClean="0"/>
              <a:t>では、割と簡単に</a:t>
            </a:r>
            <a:r>
              <a:rPr lang="en-US" altLang="ja-JP" dirty="0" smtClean="0"/>
              <a:t>3D</a:t>
            </a:r>
            <a:r>
              <a:rPr lang="ja-JP" altLang="en-US" dirty="0" smtClean="0"/>
              <a:t>グラフィックが</a:t>
            </a:r>
            <a:r>
              <a:rPr lang="ja-JP" altLang="en-US" dirty="0" smtClean="0"/>
              <a:t>出せます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Viewport3D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28728" y="3571876"/>
            <a:ext cx="7000924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&lt;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</a:rPr>
              <a:t>Viewport3D</a:t>
            </a:r>
            <a:r>
              <a:rPr lang="en-US" altLang="ja-JP" dirty="0" smtClean="0">
                <a:latin typeface="ＭＳ ゴシック" pitchFamily="49" charset="-128"/>
              </a:rPr>
              <a:t> 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Name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ＭＳ ゴシック" pitchFamily="49" charset="-128"/>
              </a:rPr>
              <a:t>="viewport"&gt;</a:t>
            </a:r>
          </a:p>
          <a:p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&lt;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</a:rPr>
              <a:t>ModelVisual3D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&gt;&lt;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</a:rPr>
              <a:t>ModelVisual3D.Content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&gt;</a:t>
            </a:r>
          </a:p>
          <a:p>
            <a:r>
              <a:rPr lang="ja-JP" altLang="en-US" dirty="0" smtClean="0">
                <a:latin typeface="ＭＳ ゴシック" pitchFamily="49" charset="-128"/>
              </a:rPr>
              <a:t>  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&lt;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</a:rPr>
              <a:t>GeometryModel3D</a:t>
            </a:r>
          </a:p>
          <a:p>
            <a:r>
              <a:rPr lang="ja-JP" altLang="en-US" dirty="0" smtClean="0">
                <a:latin typeface="ＭＳ ゴシック" pitchFamily="49" charset="-128"/>
              </a:rPr>
              <a:t>    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Geometry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ＭＳ ゴシック" pitchFamily="49" charset="-128"/>
              </a:rPr>
              <a:t>="{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</a:rPr>
              <a:t>StaticResource</a:t>
            </a:r>
            <a:r>
              <a:rPr lang="en-US" altLang="ja-JP" dirty="0" smtClean="0">
                <a:latin typeface="ＭＳ ゴシック" pitchFamily="49" charset="-128"/>
              </a:rPr>
              <a:t> 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RestraintSurface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ＭＳ ゴシック" pitchFamily="49" charset="-128"/>
              </a:rPr>
              <a:t>}"</a:t>
            </a:r>
          </a:p>
          <a:p>
            <a:r>
              <a:rPr lang="ja-JP" altLang="en-US" dirty="0" smtClean="0">
                <a:latin typeface="ＭＳ ゴシック" pitchFamily="49" charset="-128"/>
              </a:rPr>
              <a:t>    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Material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ＭＳ ゴシック" pitchFamily="49" charset="-128"/>
              </a:rPr>
              <a:t>="{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</a:rPr>
              <a:t>StaticResource</a:t>
            </a:r>
            <a:r>
              <a:rPr lang="en-US" altLang="ja-JP" dirty="0" smtClean="0">
                <a:latin typeface="ＭＳ ゴシック" pitchFamily="49" charset="-128"/>
              </a:rPr>
              <a:t> 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TranslucentMaterial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ＭＳ ゴシック" pitchFamily="49" charset="-128"/>
              </a:rPr>
              <a:t>}"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/&gt;</a:t>
            </a:r>
            <a:endParaRPr kumimoji="1" lang="en-US" altLang="ja-JP" dirty="0" smtClean="0">
              <a:solidFill>
                <a:schemeClr val="accent1">
                  <a:lumMod val="60000"/>
                  <a:lumOff val="40000"/>
                </a:schemeClr>
              </a:solidFill>
              <a:latin typeface="ＭＳ ゴシック" pitchFamily="49" charset="-128"/>
            </a:endParaRPr>
          </a:p>
          <a:p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&lt;/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</a:rPr>
              <a:t>ModelVisual3D.Content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&gt;&lt;/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</a:rPr>
              <a:t>ModelVisual3D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&gt;</a:t>
            </a:r>
          </a:p>
          <a:p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&lt;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</a:rPr>
              <a:t>ModelVisual3D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&gt;&lt;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</a:rPr>
              <a:t>ModelVisual3D.Content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&gt;</a:t>
            </a:r>
          </a:p>
          <a:p>
            <a:r>
              <a:rPr lang="en-US" altLang="ja-JP" dirty="0" smtClean="0">
                <a:latin typeface="ＭＳ ゴシック" pitchFamily="49" charset="-128"/>
              </a:rPr>
              <a:t>    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&lt;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</a:rPr>
              <a:t>DirectionalLight</a:t>
            </a:r>
            <a:r>
              <a:rPr lang="en-US" altLang="ja-JP" dirty="0" smtClean="0">
                <a:latin typeface="ＭＳ ゴシック" pitchFamily="49" charset="-128"/>
              </a:rPr>
              <a:t> 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Color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ＭＳ ゴシック" pitchFamily="49" charset="-128"/>
              </a:rPr>
              <a:t>="#ff0000" 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Direction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ＭＳ ゴシック" pitchFamily="49" charset="-128"/>
              </a:rPr>
              <a:t>="0,0,-1" 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/&gt;</a:t>
            </a:r>
          </a:p>
          <a:p>
            <a:r>
              <a:rPr lang="en-US" altLang="ja-JP" dirty="0" smtClean="0">
                <a:latin typeface="ＭＳ ゴシック" pitchFamily="49" charset="-128"/>
              </a:rPr>
              <a:t>  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&lt;/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</a:rPr>
              <a:t>ModelVisual3D.Content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&gt;&lt;/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</a:rPr>
              <a:t>ModelVisual3D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&gt;</a:t>
            </a:r>
          </a:p>
          <a:p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&lt;/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</a:rPr>
              <a:t>Viewport3D</a:t>
            </a:r>
            <a:r>
              <a:rPr lang="en-US" altLang="ja-JP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&gt;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ＭＳ ゴシック" pitchFamily="49" charset="-128"/>
            </a:endParaRPr>
          </a:p>
        </p:txBody>
      </p:sp>
      <p:pic>
        <p:nvPicPr>
          <p:cNvPr id="18434" name="Picture 2" descr="C:\Users\iwanaga\Documents\my\webpage\main.net\study\dotnet\fig\ui_viewport3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2143116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ラムダ式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C# 3.0</a:t>
            </a:r>
            <a:r>
              <a:rPr kumimoji="1" lang="ja-JP" altLang="en-US" dirty="0" smtClean="0"/>
              <a:t>の新機能</a:t>
            </a:r>
            <a:endParaRPr kumimoji="1" lang="en-US" altLang="ja-JP" dirty="0" smtClean="0"/>
          </a:p>
          <a:p>
            <a:r>
              <a:rPr lang="ja-JP" altLang="en-US" dirty="0" smtClean="0"/>
              <a:t>匿名デリゲート＋</a:t>
            </a:r>
            <a:r>
              <a:rPr lang="en-US" altLang="ja-JP" dirty="0" smtClean="0"/>
              <a:t>α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143108" y="3000372"/>
            <a:ext cx="485778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</a:rPr>
              <a:t>Func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&lt;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, 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&gt;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</a:rPr>
              <a:t> </a:t>
            </a:r>
            <a:r>
              <a:rPr lang="en-US" altLang="ja-JP" dirty="0" smtClean="0">
                <a:latin typeface="ＭＳ ゴシック" pitchFamily="49" charset="-128"/>
              </a:rPr>
              <a:t>f =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 x =&gt; x * x;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143108" y="4857760"/>
            <a:ext cx="4857784" cy="1285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</a:rPr>
              <a:t>Func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&lt;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, 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&gt; </a:t>
            </a:r>
            <a:r>
              <a:rPr lang="en-US" altLang="ja-JP" dirty="0" smtClean="0">
                <a:latin typeface="ＭＳ ゴシック" pitchFamily="49" charset="-128"/>
              </a:rPr>
              <a:t>f =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 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delegate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(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 x)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{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  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return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 x * x;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}</a:t>
            </a:r>
          </a:p>
        </p:txBody>
      </p:sp>
      <p:sp>
        <p:nvSpPr>
          <p:cNvPr id="6" name="上下矢印 5"/>
          <p:cNvSpPr/>
          <p:nvPr/>
        </p:nvSpPr>
        <p:spPr>
          <a:xfrm>
            <a:off x="3214678" y="3571876"/>
            <a:ext cx="571504" cy="1071570"/>
          </a:xfrm>
          <a:prstGeom prst="upDownArrow">
            <a:avLst>
              <a:gd name="adj1" fmla="val 477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9058" y="39290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同じ意味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ラムダ式（式木）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Expression</a:t>
            </a:r>
            <a:r>
              <a:rPr kumimoji="1" lang="ja-JP" altLang="en-US" dirty="0" smtClean="0"/>
              <a:t>型に代入すると、式木に</a:t>
            </a:r>
            <a:endParaRPr kumimoji="1" lang="en-US" altLang="ja-JP" dirty="0" smtClean="0"/>
          </a:p>
          <a:p>
            <a:r>
              <a:rPr lang="ja-JP" altLang="en-US" dirty="0" smtClean="0"/>
              <a:t>実行コードではなく、データ扱い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785918" y="2786058"/>
            <a:ext cx="6143668" cy="1714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</a:rPr>
              <a:t>Expression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&lt;</a:t>
            </a:r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</a:rPr>
              <a:t>Func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&lt;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, 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&gt;&gt;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</a:rPr>
              <a:t> </a:t>
            </a:r>
            <a:r>
              <a:rPr lang="en-US" altLang="ja-JP" dirty="0" smtClean="0">
                <a:latin typeface="ＭＳ ゴシック" pitchFamily="49" charset="-128"/>
              </a:rPr>
              <a:t>f =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 x =&gt; x * x;</a:t>
            </a:r>
          </a:p>
          <a:p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ParameterExpression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p =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f.Parameters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[0];</a:t>
            </a:r>
          </a:p>
          <a:p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BinaryExpression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body =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f.Body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as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BinaryExpression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Console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.Write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p.Name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Console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.Write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body.NodeType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);</a:t>
            </a:r>
            <a:endParaRPr lang="en-US" altLang="ja-JP" dirty="0" smtClean="0">
              <a:solidFill>
                <a:schemeClr val="tx1"/>
              </a:solidFill>
              <a:latin typeface="ＭＳ ゴシック" pitchFamily="49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85918" y="4857760"/>
            <a:ext cx="6143668" cy="1714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</a:rPr>
              <a:t>ParameterExpression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 x</a:t>
            </a:r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 =</a:t>
            </a:r>
          </a:p>
          <a:p>
            <a:r>
              <a:rPr lang="ja-JP" altLang="en-US" dirty="0" smtClean="0">
                <a:solidFill>
                  <a:schemeClr val="tx1"/>
                </a:solidFill>
                <a:latin typeface="ＭＳ ゴシック" pitchFamily="49" charset="-128"/>
              </a:rPr>
              <a:t>  </a:t>
            </a:r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</a:rPr>
              <a:t>Expression.Parameter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(</a:t>
            </a:r>
            <a:r>
              <a:rPr lang="en-US" altLang="ja-JP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typeof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(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), 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  <a:latin typeface="ＭＳ ゴシック" pitchFamily="49" charset="-128"/>
              </a:rPr>
              <a:t>"x"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);</a:t>
            </a:r>
          </a:p>
          <a:p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</a:rPr>
              <a:t>Expression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&lt;</a:t>
            </a:r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</a:rPr>
              <a:t>Func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&lt;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, 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&gt;&gt; f =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  </a:t>
            </a:r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</a:rPr>
              <a:t>Expression</a:t>
            </a:r>
            <a:r>
              <a:rPr lang="en-US" altLang="ja-JP" dirty="0" err="1" smtClean="0">
                <a:solidFill>
                  <a:schemeClr val="tx1"/>
                </a:solidFill>
                <a:latin typeface="ＭＳ ゴシック" pitchFamily="49" charset="-128"/>
              </a:rPr>
              <a:t>.Lambda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&lt;</a:t>
            </a:r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</a:rPr>
              <a:t>Func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&lt;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, </a:t>
            </a:r>
            <a:r>
              <a:rPr lang="en-US" altLang="ja-JP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ＭＳ ゴシック" pitchFamily="49" charset="-128"/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&gt;&gt;(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    </a:t>
            </a:r>
            <a:r>
              <a:rPr lang="en-US" altLang="ja-JP" dirty="0" err="1" smtClean="0">
                <a:solidFill>
                  <a:schemeClr val="accent1">
                    <a:lumMod val="75000"/>
                  </a:schemeClr>
                </a:solidFill>
                <a:latin typeface="ＭＳ ゴシック" pitchFamily="49" charset="-128"/>
              </a:rPr>
              <a:t>Expression</a:t>
            </a:r>
            <a:r>
              <a:rPr lang="en-US" altLang="ja-JP" dirty="0" err="1" smtClean="0">
                <a:solidFill>
                  <a:schemeClr val="tx1"/>
                </a:solidFill>
                <a:latin typeface="ＭＳ ゴシック" pitchFamily="49" charset="-128"/>
              </a:rPr>
              <a:t>.Multiply</a:t>
            </a:r>
            <a:r>
              <a:rPr lang="en-US" altLang="ja-JP" dirty="0" smtClean="0">
                <a:solidFill>
                  <a:schemeClr val="tx1"/>
                </a:solidFill>
                <a:latin typeface="ＭＳ ゴシック" pitchFamily="49" charset="-128"/>
              </a:rPr>
              <a:t>(x, x), x);</a:t>
            </a:r>
          </a:p>
        </p:txBody>
      </p:sp>
      <p:sp>
        <p:nvSpPr>
          <p:cNvPr id="18" name="右カーブ矢印 17"/>
          <p:cNvSpPr/>
          <p:nvPr/>
        </p:nvSpPr>
        <p:spPr>
          <a:xfrm flipV="1">
            <a:off x="1214414" y="2928934"/>
            <a:ext cx="571504" cy="2786082"/>
          </a:xfrm>
          <a:prstGeom prst="curvedRightArrow">
            <a:avLst>
              <a:gd name="adj1" fmla="val 26548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7922" y="42026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同じ意味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134</TotalTime>
  <Words>671</Words>
  <Application>Microsoft Office PowerPoint</Application>
  <PresentationFormat>画面に合わせる (4:3)</PresentationFormat>
  <Paragraphs>123</Paragraphs>
  <Slides>13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5" baseType="lpstr">
      <vt:lpstr>フレッシュ</vt:lpstr>
      <vt:lpstr>数式</vt:lpstr>
      <vt:lpstr>式木＋CodeDom＋WPF</vt:lpstr>
      <vt:lpstr>式木＋CodeDom＋WPF</vt:lpstr>
      <vt:lpstr>構成要素</vt:lpstr>
      <vt:lpstr>曲面上の運動</vt:lpstr>
      <vt:lpstr>曲面上の運動（例）</vt:lpstr>
      <vt:lpstr>必要な知識</vt:lpstr>
      <vt:lpstr>WPF、Viewport3d</vt:lpstr>
      <vt:lpstr>ラムダ式</vt:lpstr>
      <vt:lpstr>ラムダ式（式木）</vt:lpstr>
      <vt:lpstr>CodeDom</vt:lpstr>
      <vt:lpstr>記号計算</vt:lpstr>
      <vt:lpstr>記号計算結果の利用</vt:lpstr>
      <vt:lpstr>まとめ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iwanaga</cp:lastModifiedBy>
  <cp:revision>30</cp:revision>
  <dcterms:created xsi:type="dcterms:W3CDTF">2008-05-20T12:33:20Z</dcterms:created>
  <dcterms:modified xsi:type="dcterms:W3CDTF">2008-05-24T14:56:03Z</dcterms:modified>
</cp:coreProperties>
</file>