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615262" cy="547384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3757610" cy="517209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341686" y="1000108"/>
            <a:ext cx="3730776" cy="5172092"/>
          </a:xfrm>
        </p:spPr>
        <p:txBody>
          <a:bodyPr/>
          <a:lstStyle/>
          <a:p>
            <a:pPr lvl="0" eaLnBrk="1" latinLnBrk="0" hangingPunct="1"/>
            <a:r>
              <a:rPr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58418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1785926"/>
            <a:ext cx="3657600" cy="446247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1785926"/>
            <a:ext cx="3657600" cy="446247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000108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000108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582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7615262" cy="54738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手続きの構造化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手続きの</a:t>
            </a:r>
            <a:r>
              <a:rPr kumimoji="1" lang="ja-JP" altLang="en-US" dirty="0" smtClean="0"/>
              <a:t>構造化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手続き（プログラムの処理の流れ）を構造化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以下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制御方法でプログラムを構成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逐次処理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条件</a:t>
            </a:r>
            <a:r>
              <a:rPr lang="ja-JP" altLang="en-US" dirty="0" smtClean="0"/>
              <a:t>分岐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反復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手続きの制御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絵にすると↓こんな感じ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14480" y="2214554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sum =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片側の 2 つの角を切り取った四角形 5"/>
          <p:cNvSpPr/>
          <p:nvPr/>
        </p:nvSpPr>
        <p:spPr>
          <a:xfrm>
            <a:off x="1643042" y="3214686"/>
            <a:ext cx="1571636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i &lt; N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28794" y="1643050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開始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714480" y="2714620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i =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フローチャート : 判断 8"/>
          <p:cNvSpPr/>
          <p:nvPr/>
        </p:nvSpPr>
        <p:spPr>
          <a:xfrm>
            <a:off x="1571604" y="4286256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x &gt;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14480" y="3786190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= a [i]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86116" y="4643446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= x + sum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14480" y="4929198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= i + 1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片側の 2 つの角を切り取った四角形 12"/>
          <p:cNvSpPr/>
          <p:nvPr/>
        </p:nvSpPr>
        <p:spPr>
          <a:xfrm rot="10800000">
            <a:off x="1643042" y="5429264"/>
            <a:ext cx="1571636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直線矢印コネクタ 14"/>
          <p:cNvCxnSpPr>
            <a:stCxn id="7" idx="2"/>
            <a:endCxn id="4" idx="0"/>
          </p:cNvCxnSpPr>
          <p:nvPr/>
        </p:nvCxnSpPr>
        <p:spPr>
          <a:xfrm rot="5400000">
            <a:off x="2321703" y="210739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2"/>
            <a:endCxn id="8" idx="0"/>
          </p:cNvCxnSpPr>
          <p:nvPr/>
        </p:nvCxnSpPr>
        <p:spPr>
          <a:xfrm rot="5400000">
            <a:off x="2321703" y="26074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6" idx="3"/>
          </p:cNvCxnSpPr>
          <p:nvPr/>
        </p:nvCxnSpPr>
        <p:spPr>
          <a:xfrm rot="5400000">
            <a:off x="2321703" y="31075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1"/>
            <a:endCxn id="10" idx="0"/>
          </p:cNvCxnSpPr>
          <p:nvPr/>
        </p:nvCxnSpPr>
        <p:spPr>
          <a:xfrm rot="5400000">
            <a:off x="2321703" y="367903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 rot="5400000">
            <a:off x="2321703" y="4179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2"/>
            <a:endCxn id="12" idx="0"/>
          </p:cNvCxnSpPr>
          <p:nvPr/>
        </p:nvCxnSpPr>
        <p:spPr>
          <a:xfrm rot="5400000">
            <a:off x="2321703" y="482204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2" idx="2"/>
            <a:endCxn id="13" idx="1"/>
          </p:cNvCxnSpPr>
          <p:nvPr/>
        </p:nvCxnSpPr>
        <p:spPr>
          <a:xfrm rot="5400000">
            <a:off x="2321703" y="532210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3" idx="3"/>
            <a:endCxn id="45" idx="0"/>
          </p:cNvCxnSpPr>
          <p:nvPr/>
        </p:nvCxnSpPr>
        <p:spPr>
          <a:xfrm rot="5400000">
            <a:off x="2321703" y="589361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1928794" y="6000768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終了</a:t>
            </a:r>
            <a:endParaRPr kumimoji="1" lang="en-US" altLang="ja-JP" dirty="0" smtClean="0"/>
          </a:p>
        </p:txBody>
      </p:sp>
      <p:cxnSp>
        <p:nvCxnSpPr>
          <p:cNvPr id="48" name="カギ線コネクタ 47"/>
          <p:cNvCxnSpPr>
            <a:stCxn id="13" idx="0"/>
            <a:endCxn id="6" idx="2"/>
          </p:cNvCxnSpPr>
          <p:nvPr/>
        </p:nvCxnSpPr>
        <p:spPr>
          <a:xfrm rot="10800000">
            <a:off x="1643042" y="3393281"/>
            <a:ext cx="1588" cy="2214578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図形 49"/>
          <p:cNvCxnSpPr>
            <a:stCxn id="11" idx="2"/>
            <a:endCxn id="12" idx="3"/>
          </p:cNvCxnSpPr>
          <p:nvPr/>
        </p:nvCxnSpPr>
        <p:spPr>
          <a:xfrm rot="5400000">
            <a:off x="3625447" y="4446992"/>
            <a:ext cx="142876" cy="11072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214678" y="4214818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500298" y="464344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54" name="四角形吹き出し 53"/>
          <p:cNvSpPr/>
          <p:nvPr/>
        </p:nvSpPr>
        <p:spPr>
          <a:xfrm>
            <a:off x="3500430" y="2643182"/>
            <a:ext cx="2286016" cy="428628"/>
          </a:xfrm>
          <a:prstGeom prst="wedgeRectCallout">
            <a:avLst>
              <a:gd name="adj1" fmla="val -58670"/>
              <a:gd name="adj2" fmla="val 1309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繰り返し処理</a:t>
            </a:r>
            <a:endParaRPr kumimoji="1" lang="ja-JP" altLang="en-US" dirty="0"/>
          </a:p>
        </p:txBody>
      </p:sp>
      <p:sp>
        <p:nvSpPr>
          <p:cNvPr id="55" name="四角形吹き出し 54"/>
          <p:cNvSpPr/>
          <p:nvPr/>
        </p:nvSpPr>
        <p:spPr>
          <a:xfrm>
            <a:off x="3929058" y="3500438"/>
            <a:ext cx="2286016" cy="428628"/>
          </a:xfrm>
          <a:prstGeom prst="wedgeRectCallout">
            <a:avLst>
              <a:gd name="adj1" fmla="val -58670"/>
              <a:gd name="adj2" fmla="val 1309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214810" y="578645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昔でいうならフローチャート</a:t>
            </a:r>
            <a:endParaRPr lang="en-US" altLang="ja-JP" dirty="0" smtClean="0"/>
          </a:p>
          <a:p>
            <a:r>
              <a:rPr kumimoji="1" lang="ja-JP" altLang="en-US" dirty="0" smtClean="0"/>
              <a:t>今風ならアクティビティ図</a:t>
            </a:r>
            <a:endParaRPr kumimoji="1" lang="ja-JP" altLang="en-US" dirty="0"/>
          </a:p>
        </p:txBody>
      </p:sp>
      <p:cxnSp>
        <p:nvCxnSpPr>
          <p:cNvPr id="59" name="図形 58"/>
          <p:cNvCxnSpPr>
            <a:stCxn id="9" idx="3"/>
            <a:endCxn id="11" idx="0"/>
          </p:cNvCxnSpPr>
          <p:nvPr/>
        </p:nvCxnSpPr>
        <p:spPr>
          <a:xfrm>
            <a:off x="3286116" y="4500570"/>
            <a:ext cx="964413" cy="1428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の手続き制御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では、この絵の通りにコードを</a:t>
            </a:r>
            <a:r>
              <a:rPr lang="ja-JP" altLang="en-US" dirty="0" smtClean="0"/>
              <a:t>書ける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5786" y="2214554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sum =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片側の 2 つの角を切り取った四角形 5"/>
          <p:cNvSpPr/>
          <p:nvPr/>
        </p:nvSpPr>
        <p:spPr>
          <a:xfrm>
            <a:off x="714348" y="3214686"/>
            <a:ext cx="1571636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i &lt; N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000100" y="1643050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開始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785786" y="2714620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i =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フローチャート : 判断 8"/>
          <p:cNvSpPr/>
          <p:nvPr/>
        </p:nvSpPr>
        <p:spPr>
          <a:xfrm>
            <a:off x="642910" y="4286256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x &gt;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85786" y="3786190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= a [i]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28860" y="4714884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= x + sum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786" y="5072074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= i + 1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片側の 2 つの角を切り取った四角形 12"/>
          <p:cNvSpPr/>
          <p:nvPr/>
        </p:nvSpPr>
        <p:spPr>
          <a:xfrm rot="10800000">
            <a:off x="714348" y="5572140"/>
            <a:ext cx="1571636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直線矢印コネクタ 14"/>
          <p:cNvCxnSpPr>
            <a:stCxn id="7" idx="2"/>
            <a:endCxn id="4" idx="0"/>
          </p:cNvCxnSpPr>
          <p:nvPr/>
        </p:nvCxnSpPr>
        <p:spPr>
          <a:xfrm rot="5400000">
            <a:off x="1393009" y="210739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2"/>
            <a:endCxn id="8" idx="0"/>
          </p:cNvCxnSpPr>
          <p:nvPr/>
        </p:nvCxnSpPr>
        <p:spPr>
          <a:xfrm rot="5400000">
            <a:off x="1393009" y="26074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6" idx="3"/>
          </p:cNvCxnSpPr>
          <p:nvPr/>
        </p:nvCxnSpPr>
        <p:spPr>
          <a:xfrm rot="5400000">
            <a:off x="1393009" y="310752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1"/>
            <a:endCxn id="10" idx="0"/>
          </p:cNvCxnSpPr>
          <p:nvPr/>
        </p:nvCxnSpPr>
        <p:spPr>
          <a:xfrm rot="5400000">
            <a:off x="1393009" y="367903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 rot="5400000">
            <a:off x="1393009" y="4179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2"/>
            <a:endCxn id="12" idx="0"/>
          </p:cNvCxnSpPr>
          <p:nvPr/>
        </p:nvCxnSpPr>
        <p:spPr>
          <a:xfrm rot="5400000">
            <a:off x="1321571" y="48934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2" idx="2"/>
            <a:endCxn id="13" idx="1"/>
          </p:cNvCxnSpPr>
          <p:nvPr/>
        </p:nvCxnSpPr>
        <p:spPr>
          <a:xfrm rot="5400000">
            <a:off x="1393009" y="54649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3" idx="3"/>
            <a:endCxn id="45" idx="0"/>
          </p:cNvCxnSpPr>
          <p:nvPr/>
        </p:nvCxnSpPr>
        <p:spPr>
          <a:xfrm rot="5400000">
            <a:off x="1393009" y="603648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1000100" y="6143644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終了</a:t>
            </a:r>
            <a:endParaRPr kumimoji="1" lang="en-US" altLang="ja-JP" dirty="0" smtClean="0"/>
          </a:p>
        </p:txBody>
      </p:sp>
      <p:cxnSp>
        <p:nvCxnSpPr>
          <p:cNvPr id="48" name="カギ線コネクタ 47"/>
          <p:cNvCxnSpPr>
            <a:stCxn id="13" idx="0"/>
            <a:endCxn id="6" idx="2"/>
          </p:cNvCxnSpPr>
          <p:nvPr/>
        </p:nvCxnSpPr>
        <p:spPr>
          <a:xfrm rot="10800000">
            <a:off x="714348" y="3393281"/>
            <a:ext cx="1588" cy="2357454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図形 49"/>
          <p:cNvCxnSpPr>
            <a:stCxn id="11" idx="2"/>
            <a:endCxn id="12" idx="3"/>
          </p:cNvCxnSpPr>
          <p:nvPr/>
        </p:nvCxnSpPr>
        <p:spPr>
          <a:xfrm rot="5400000">
            <a:off x="2696753" y="4518430"/>
            <a:ext cx="214314" cy="11787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285984" y="4214818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571604" y="464344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0562" y="2714620"/>
            <a:ext cx="3857652" cy="319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 = 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(i &lt; N)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= a[i];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 (x &gt; 0)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sum = x + sum;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i = i + 1;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図形 36"/>
          <p:cNvCxnSpPr>
            <a:stCxn id="9" idx="3"/>
            <a:endCxn id="11" idx="0"/>
          </p:cNvCxnSpPr>
          <p:nvPr/>
        </p:nvCxnSpPr>
        <p:spPr>
          <a:xfrm>
            <a:off x="2357422" y="4500570"/>
            <a:ext cx="1035851" cy="214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もうちょっと意図の</a:t>
            </a:r>
            <a:r>
              <a:rPr lang="ja-JP" altLang="en-US" dirty="0" smtClean="0"/>
              <a:t>分かる制御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反復処理のほとんどは数字を順に数え上げ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N-1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間、何か処理する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5786" y="2928934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sum =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642910" y="3429000"/>
            <a:ext cx="1714512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kumimoji="1" lang="ja-JP" altLang="en-US" dirty="0" smtClean="0">
                <a:latin typeface="Consolas" pitchFamily="49" charset="0"/>
                <a:cs typeface="Consolas" pitchFamily="49" charset="0"/>
              </a:rPr>
              <a:t>～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N-1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00100" y="2357430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開始</a:t>
            </a:r>
            <a:endParaRPr kumimoji="1" lang="en-US" altLang="ja-JP" dirty="0" smtClean="0"/>
          </a:p>
        </p:txBody>
      </p:sp>
      <p:sp>
        <p:nvSpPr>
          <p:cNvPr id="8" name="フローチャート : 判断 7"/>
          <p:cNvSpPr/>
          <p:nvPr/>
        </p:nvSpPr>
        <p:spPr>
          <a:xfrm>
            <a:off x="642910" y="4500570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x &gt;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5786" y="4000504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= a [i]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28860" y="4929198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= x + sum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片側の 2 つの角を切り取った四角形 11"/>
          <p:cNvSpPr/>
          <p:nvPr/>
        </p:nvSpPr>
        <p:spPr>
          <a:xfrm rot="10800000">
            <a:off x="642909" y="5214950"/>
            <a:ext cx="1705843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線矢印コネクタ 12"/>
          <p:cNvCxnSpPr>
            <a:stCxn id="6" idx="2"/>
            <a:endCxn id="4" idx="0"/>
          </p:cNvCxnSpPr>
          <p:nvPr/>
        </p:nvCxnSpPr>
        <p:spPr>
          <a:xfrm rot="5400000">
            <a:off x="1393009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2"/>
            <a:endCxn id="5" idx="3"/>
          </p:cNvCxnSpPr>
          <p:nvPr/>
        </p:nvCxnSpPr>
        <p:spPr>
          <a:xfrm rot="5400000">
            <a:off x="1393009" y="332184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1"/>
            <a:endCxn id="9" idx="0"/>
          </p:cNvCxnSpPr>
          <p:nvPr/>
        </p:nvCxnSpPr>
        <p:spPr>
          <a:xfrm rot="5400000">
            <a:off x="1393009" y="38933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2"/>
            <a:endCxn id="8" idx="0"/>
          </p:cNvCxnSpPr>
          <p:nvPr/>
        </p:nvCxnSpPr>
        <p:spPr>
          <a:xfrm rot="5400000">
            <a:off x="1393009" y="439341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2"/>
            <a:endCxn id="12" idx="1"/>
          </p:cNvCxnSpPr>
          <p:nvPr/>
        </p:nvCxnSpPr>
        <p:spPr>
          <a:xfrm rot="5400000">
            <a:off x="1355122" y="5069906"/>
            <a:ext cx="285752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22" idx="0"/>
          </p:cNvCxnSpPr>
          <p:nvPr/>
        </p:nvCxnSpPr>
        <p:spPr>
          <a:xfrm rot="16200000" flipH="1">
            <a:off x="1390841" y="5677129"/>
            <a:ext cx="214314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00100" y="5786454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終了</a:t>
            </a:r>
            <a:endParaRPr kumimoji="1" lang="en-US" altLang="ja-JP" dirty="0" smtClean="0"/>
          </a:p>
        </p:txBody>
      </p:sp>
      <p:cxnSp>
        <p:nvCxnSpPr>
          <p:cNvPr id="23" name="カギ線コネクタ 22"/>
          <p:cNvCxnSpPr>
            <a:stCxn id="12" idx="0"/>
            <a:endCxn id="5" idx="2"/>
          </p:cNvCxnSpPr>
          <p:nvPr/>
        </p:nvCxnSpPr>
        <p:spPr>
          <a:xfrm rot="10800000" flipH="1">
            <a:off x="642908" y="3607595"/>
            <a:ext cx="1" cy="1785950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図形 23"/>
          <p:cNvCxnSpPr>
            <a:stCxn id="10" idx="2"/>
            <a:endCxn id="12" idx="2"/>
          </p:cNvCxnSpPr>
          <p:nvPr/>
        </p:nvCxnSpPr>
        <p:spPr>
          <a:xfrm rot="5400000">
            <a:off x="2781716" y="4781987"/>
            <a:ext cx="178595" cy="10445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285984" y="4478545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71604" y="485776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500562" y="2714620"/>
            <a:ext cx="4071966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(int i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N; ++i)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= a[i];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 (x &gt; 0)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sum = x + sum;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図形 59"/>
          <p:cNvCxnSpPr>
            <a:stCxn id="8" idx="3"/>
            <a:endCxn id="10" idx="0"/>
          </p:cNvCxnSpPr>
          <p:nvPr/>
        </p:nvCxnSpPr>
        <p:spPr>
          <a:xfrm>
            <a:off x="2357422" y="4714884"/>
            <a:ext cx="1035851" cy="214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もっと意図の</a:t>
            </a:r>
            <a:r>
              <a:rPr lang="ja-JP" altLang="en-US" dirty="0" smtClean="0"/>
              <a:t>分かる制御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さらに言うと、ほとんどが要素の列挙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配列の全要素に対して、何か処理する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5786" y="2928934"/>
            <a:ext cx="142876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sum =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642910" y="3429000"/>
            <a:ext cx="1714512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x: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kumimoji="1" lang="ja-JP" altLang="en-US" dirty="0" smtClean="0">
                <a:latin typeface="Consolas" pitchFamily="49" charset="0"/>
                <a:cs typeface="Consolas" pitchFamily="49" charset="0"/>
              </a:rPr>
              <a:t>の要素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00100" y="2357430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開始</a:t>
            </a:r>
            <a:endParaRPr kumimoji="1" lang="en-US" altLang="ja-JP" dirty="0" smtClean="0"/>
          </a:p>
        </p:txBody>
      </p:sp>
      <p:sp>
        <p:nvSpPr>
          <p:cNvPr id="8" name="フローチャート : 判断 7"/>
          <p:cNvSpPr/>
          <p:nvPr/>
        </p:nvSpPr>
        <p:spPr>
          <a:xfrm>
            <a:off x="642910" y="4000504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x &gt;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28860" y="4429132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= x + sum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片側の 2 つの角を切り取った四角形 11"/>
          <p:cNvSpPr/>
          <p:nvPr/>
        </p:nvSpPr>
        <p:spPr>
          <a:xfrm rot="10800000">
            <a:off x="642909" y="4714884"/>
            <a:ext cx="1705843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線矢印コネクタ 12"/>
          <p:cNvCxnSpPr>
            <a:stCxn id="6" idx="2"/>
            <a:endCxn id="4" idx="0"/>
          </p:cNvCxnSpPr>
          <p:nvPr/>
        </p:nvCxnSpPr>
        <p:spPr>
          <a:xfrm rot="5400000">
            <a:off x="1393009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2"/>
            <a:endCxn id="5" idx="3"/>
          </p:cNvCxnSpPr>
          <p:nvPr/>
        </p:nvCxnSpPr>
        <p:spPr>
          <a:xfrm rot="5400000">
            <a:off x="1393009" y="332184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1"/>
            <a:endCxn id="8" idx="0"/>
          </p:cNvCxnSpPr>
          <p:nvPr/>
        </p:nvCxnSpPr>
        <p:spPr>
          <a:xfrm rot="5400000">
            <a:off x="1393009" y="38933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2"/>
            <a:endCxn id="12" idx="1"/>
          </p:cNvCxnSpPr>
          <p:nvPr/>
        </p:nvCxnSpPr>
        <p:spPr>
          <a:xfrm rot="5400000">
            <a:off x="1355122" y="4569840"/>
            <a:ext cx="285752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22" idx="0"/>
          </p:cNvCxnSpPr>
          <p:nvPr/>
        </p:nvCxnSpPr>
        <p:spPr>
          <a:xfrm rot="16200000" flipH="1">
            <a:off x="1390841" y="5177063"/>
            <a:ext cx="214314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00100" y="5286388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終了</a:t>
            </a:r>
            <a:endParaRPr kumimoji="1" lang="en-US" altLang="ja-JP" dirty="0" smtClean="0"/>
          </a:p>
        </p:txBody>
      </p:sp>
      <p:cxnSp>
        <p:nvCxnSpPr>
          <p:cNvPr id="23" name="カギ線コネクタ 22"/>
          <p:cNvCxnSpPr>
            <a:stCxn id="12" idx="0"/>
            <a:endCxn id="5" idx="2"/>
          </p:cNvCxnSpPr>
          <p:nvPr/>
        </p:nvCxnSpPr>
        <p:spPr>
          <a:xfrm rot="10800000" flipH="1">
            <a:off x="642908" y="3607595"/>
            <a:ext cx="1" cy="1285884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図形 23"/>
          <p:cNvCxnSpPr>
            <a:stCxn id="10" idx="2"/>
            <a:endCxn id="12" idx="2"/>
          </p:cNvCxnSpPr>
          <p:nvPr/>
        </p:nvCxnSpPr>
        <p:spPr>
          <a:xfrm rot="5400000">
            <a:off x="2781716" y="4281921"/>
            <a:ext cx="178595" cy="10445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285984" y="3978479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71604" y="435769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500562" y="2714620"/>
            <a:ext cx="3786214" cy="234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(int x in a)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 (x &gt; 0)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sum = x + sum;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57752" y="542926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ここまでくると、</a:t>
            </a:r>
            <a:endParaRPr kumimoji="1" lang="en-US" altLang="ja-JP" dirty="0" smtClean="0"/>
          </a:p>
          <a:p>
            <a:r>
              <a:rPr lang="ja-JP" altLang="en-US" dirty="0" smtClean="0"/>
              <a:t>「正の数の和」っていう意図が</a:t>
            </a:r>
            <a:endParaRPr lang="en-US" altLang="ja-JP" dirty="0" smtClean="0"/>
          </a:p>
          <a:p>
            <a:r>
              <a:rPr kumimoji="1" lang="ja-JP" altLang="en-US" dirty="0" smtClean="0"/>
              <a:t>だいぶはっきり分かる。</a:t>
            </a:r>
            <a:endParaRPr kumimoji="1" lang="ja-JP" altLang="en-US" dirty="0"/>
          </a:p>
        </p:txBody>
      </p:sp>
      <p:cxnSp>
        <p:nvCxnSpPr>
          <p:cNvPr id="31" name="図形 30"/>
          <p:cNvCxnSpPr>
            <a:stCxn id="8" idx="3"/>
            <a:endCxn id="10" idx="0"/>
          </p:cNvCxnSpPr>
          <p:nvPr/>
        </p:nvCxnSpPr>
        <p:spPr>
          <a:xfrm>
            <a:off x="2357422" y="4214818"/>
            <a:ext cx="1035851" cy="214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</a:t>
            </a:r>
            <a:r>
              <a:rPr kumimoji="1" lang="en-US" altLang="ja-JP" dirty="0" smtClean="0"/>
              <a:t>: C# 3.0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3.0</a:t>
            </a:r>
            <a:r>
              <a:rPr lang="ja-JP" altLang="en-US" dirty="0" smtClean="0"/>
              <a:t>なら</a:t>
            </a:r>
            <a:r>
              <a:rPr kumimoji="1" lang="ja-JP" altLang="en-US" dirty="0" smtClean="0"/>
              <a:t>「正の数の和」をどう書けるか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やろうと思えばこんな書き方も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（要下準備）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8662" y="2571744"/>
            <a:ext cx="65722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sum = a.Where(x =&gt; x &gt; 0).Sum();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3571868" y="1857364"/>
            <a:ext cx="2786082" cy="428628"/>
          </a:xfrm>
          <a:prstGeom prst="wedgeRectCallout">
            <a:avLst>
              <a:gd name="adj1" fmla="val 5643"/>
              <a:gd name="adj2" fmla="val 1435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正の数だけ抽出</a:t>
            </a:r>
            <a:endParaRPr kumimoji="1" lang="ja-JP" altLang="en-US" sz="2400" dirty="0"/>
          </a:p>
        </p:txBody>
      </p:sp>
      <p:sp>
        <p:nvSpPr>
          <p:cNvPr id="6" name="四角形吹き出し 5"/>
          <p:cNvSpPr/>
          <p:nvPr/>
        </p:nvSpPr>
        <p:spPr>
          <a:xfrm>
            <a:off x="4572000" y="3500438"/>
            <a:ext cx="2286016" cy="428628"/>
          </a:xfrm>
          <a:prstGeom prst="wedgeRectCallout">
            <a:avLst>
              <a:gd name="adj1" fmla="val 26236"/>
              <a:gd name="adj2" fmla="val -1597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和を求める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8662" y="5120358"/>
            <a:ext cx="65722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sum = a.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の正の部分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の和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おまけ： 逆に大昔は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昔は反復</a:t>
            </a:r>
            <a:r>
              <a:rPr kumimoji="1" lang="ja-JP" altLang="en-US" dirty="0" smtClean="0"/>
              <a:t>って概念なかったです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全部、分岐（</a:t>
            </a:r>
            <a:r>
              <a:rPr lang="en-US" altLang="ja-JP" dirty="0" smtClean="0"/>
              <a:t>if goto</a:t>
            </a:r>
            <a:r>
              <a:rPr lang="ja-JP" altLang="en-US" dirty="0" smtClean="0"/>
              <a:t>）とジャンプ（</a:t>
            </a:r>
            <a:r>
              <a:rPr lang="en-US" altLang="ja-JP" dirty="0" smtClean="0"/>
              <a:t>goto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4348" y="2402658"/>
            <a:ext cx="3429024" cy="3195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 = 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 &lt; N)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= a[i];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(x &gt; 0)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sum = x + sum;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i = i + 1;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29190" y="2071678"/>
            <a:ext cx="3429024" cy="3760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 = 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LOOP_BEGIN: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(!(i &lt; N))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LOOP_END;</a:t>
            </a:r>
            <a:endParaRPr kumimoji="1" lang="en-US" altLang="ja-JP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= a[i];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(!(x &gt; 0))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NOT_MATCH;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sum = x + sum;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NOT_MATCH: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 = i + 1;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LOOP_BEGIN;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LOOP_END: ;</a:t>
            </a:r>
            <a:endParaRPr kumimoji="1" lang="ja-JP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4286248" y="3617104"/>
            <a:ext cx="500066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14810" y="600076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一度フローチャート書いてから</a:t>
            </a:r>
            <a:r>
              <a:rPr lang="ja-JP" altLang="en-US" dirty="0" smtClean="0"/>
              <a:t>でないと</a:t>
            </a:r>
            <a:endParaRPr lang="en-US" altLang="ja-JP" dirty="0" smtClean="0"/>
          </a:p>
          <a:p>
            <a:r>
              <a:rPr lang="ja-JP" altLang="en-US" dirty="0" smtClean="0"/>
              <a:t>プログラムなんて書けなかった時代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301</TotalTime>
  <Words>428</Words>
  <Application>Microsoft Office PowerPoint</Application>
  <PresentationFormat>画面に合わせる (4:3)</PresentationFormat>
  <Paragraphs>133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スパイス</vt:lpstr>
      <vt:lpstr>手続きの構造化</vt:lpstr>
      <vt:lpstr>手続きの構造化</vt:lpstr>
      <vt:lpstr>手続きの制御</vt:lpstr>
      <vt:lpstr>C#の手続き制御</vt:lpstr>
      <vt:lpstr>もうちょっと意図の分かる制御</vt:lpstr>
      <vt:lpstr>もっと意図の分かる制御</vt:lpstr>
      <vt:lpstr>おまけ: C# 3.0</vt:lpstr>
      <vt:lpstr>おまけ： 逆に大昔は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45</cp:revision>
  <dcterms:created xsi:type="dcterms:W3CDTF">2009-10-18T01:37:57Z</dcterms:created>
  <dcterms:modified xsi:type="dcterms:W3CDTF">2009-10-18T11:48:14Z</dcterms:modified>
</cp:coreProperties>
</file>