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615262" cy="547384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3757610" cy="517209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341686" y="1000108"/>
            <a:ext cx="3730776" cy="5172092"/>
          </a:xfrm>
        </p:spPr>
        <p:txBody>
          <a:bodyPr/>
          <a:lstStyle/>
          <a:p>
            <a:pPr lvl="0" eaLnBrk="1" latinLnBrk="0" hangingPunct="1"/>
            <a:r>
              <a:rPr lang="ja-JP" altLang="en-US" dirty="0" smtClean="0"/>
              <a:t>マスタ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584182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1785926"/>
            <a:ext cx="3657600" cy="446247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371975" y="1785926"/>
            <a:ext cx="3657600" cy="446247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"/>
          </p:nvPr>
        </p:nvSpPr>
        <p:spPr>
          <a:xfrm>
            <a:off x="457200" y="1000108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テキスト プレースホルダ 13"/>
          <p:cNvSpPr>
            <a:spLocks noGrp="1"/>
          </p:cNvSpPr>
          <p:nvPr>
            <p:ph type="body" sz="quarter" idx="3"/>
          </p:nvPr>
        </p:nvSpPr>
        <p:spPr>
          <a:xfrm>
            <a:off x="4343400" y="1000108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3" name="フッター プレースホル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5262" cy="58259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7615262" cy="54738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4643438" y="2500306"/>
            <a:ext cx="1714512" cy="30003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000232" y="2500306"/>
            <a:ext cx="1714512" cy="30003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C#</a:t>
            </a:r>
            <a:r>
              <a:rPr lang="ja-JP" altLang="en-US" dirty="0" smtClean="0"/>
              <a:t>の変数モデル</a:t>
            </a:r>
            <a:endParaRPr lang="ja-JP" altLang="en-US" dirty="0"/>
          </a:p>
        </p:txBody>
      </p:sp>
      <p:sp>
        <p:nvSpPr>
          <p:cNvPr id="16" name="コンテンツ プレースホルダ 1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変数＝入れ物</a:t>
            </a:r>
            <a:endParaRPr kumimoji="1" lang="ja-JP" altLang="en-US" dirty="0"/>
          </a:p>
        </p:txBody>
      </p:sp>
      <p:sp>
        <p:nvSpPr>
          <p:cNvPr id="4" name="Freeform 22"/>
          <p:cNvSpPr>
            <a:spLocks/>
          </p:cNvSpPr>
          <p:nvPr/>
        </p:nvSpPr>
        <p:spPr bwMode="auto">
          <a:xfrm>
            <a:off x="5072066" y="3143248"/>
            <a:ext cx="914400" cy="167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60"/>
              </a:cxn>
              <a:cxn ang="0">
                <a:pos x="199" y="479"/>
              </a:cxn>
              <a:cxn ang="0">
                <a:pos x="0" y="600"/>
              </a:cxn>
              <a:cxn ang="0">
                <a:pos x="0" y="960"/>
              </a:cxn>
              <a:cxn ang="0">
                <a:pos x="576" y="720"/>
              </a:cxn>
              <a:cxn ang="0">
                <a:pos x="576" y="240"/>
              </a:cxn>
              <a:cxn ang="0">
                <a:pos x="0" y="0"/>
              </a:cxn>
            </a:cxnLst>
            <a:rect l="0" t="0" r="r" b="b"/>
            <a:pathLst>
              <a:path w="576" h="960">
                <a:moveTo>
                  <a:pt x="0" y="0"/>
                </a:moveTo>
                <a:lnTo>
                  <a:pt x="0" y="360"/>
                </a:lnTo>
                <a:lnTo>
                  <a:pt x="199" y="479"/>
                </a:lnTo>
                <a:lnTo>
                  <a:pt x="0" y="600"/>
                </a:lnTo>
                <a:lnTo>
                  <a:pt x="0" y="960"/>
                </a:lnTo>
                <a:lnTo>
                  <a:pt x="576" y="720"/>
                </a:lnTo>
                <a:lnTo>
                  <a:pt x="576" y="24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285984" y="3071810"/>
            <a:ext cx="114300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285984" y="3643314"/>
            <a:ext cx="114300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285984" y="4214818"/>
            <a:ext cx="114300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14546" y="25003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52159" y="25003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計算機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 rot="5400000">
            <a:off x="2581619" y="47632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…</a:t>
            </a:r>
            <a:endParaRPr kumimoji="1" lang="ja-JP" altLang="en-US" sz="2400" dirty="0"/>
          </a:p>
        </p:txBody>
      </p:sp>
      <p:sp>
        <p:nvSpPr>
          <p:cNvPr id="14" name="四角形吹き出し 13"/>
          <p:cNvSpPr/>
          <p:nvPr/>
        </p:nvSpPr>
        <p:spPr>
          <a:xfrm>
            <a:off x="1285852" y="5929330"/>
            <a:ext cx="2286016" cy="500066"/>
          </a:xfrm>
          <a:prstGeom prst="wedgeRectCallout">
            <a:avLst>
              <a:gd name="adj1" fmla="val -10435"/>
              <a:gd name="adj2" fmla="val -1304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値の格納場所</a:t>
            </a:r>
            <a:endParaRPr kumimoji="1" lang="ja-JP" altLang="en-US" dirty="0"/>
          </a:p>
        </p:txBody>
      </p:sp>
      <p:sp>
        <p:nvSpPr>
          <p:cNvPr id="15" name="四角形吹き出し 14"/>
          <p:cNvSpPr/>
          <p:nvPr/>
        </p:nvSpPr>
        <p:spPr>
          <a:xfrm>
            <a:off x="4357686" y="5929330"/>
            <a:ext cx="3000396" cy="500066"/>
          </a:xfrm>
          <a:prstGeom prst="wedgeRectCallout">
            <a:avLst>
              <a:gd name="adj1" fmla="val 11526"/>
              <a:gd name="adj2" fmla="val -13357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加減乗除などの計算をする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4643438" y="2500306"/>
            <a:ext cx="1714512" cy="30003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000232" y="2500306"/>
            <a:ext cx="1714512" cy="30003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値の代入</a:t>
            </a:r>
            <a:endParaRPr kumimoji="1" lang="ja-JP" altLang="en-US" dirty="0"/>
          </a:p>
        </p:txBody>
      </p:sp>
      <p:sp>
        <p:nvSpPr>
          <p:cNvPr id="4" name="Freeform 22"/>
          <p:cNvSpPr>
            <a:spLocks/>
          </p:cNvSpPr>
          <p:nvPr/>
        </p:nvSpPr>
        <p:spPr bwMode="auto">
          <a:xfrm>
            <a:off x="5072066" y="3143248"/>
            <a:ext cx="914400" cy="167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60"/>
              </a:cxn>
              <a:cxn ang="0">
                <a:pos x="199" y="479"/>
              </a:cxn>
              <a:cxn ang="0">
                <a:pos x="0" y="600"/>
              </a:cxn>
              <a:cxn ang="0">
                <a:pos x="0" y="960"/>
              </a:cxn>
              <a:cxn ang="0">
                <a:pos x="576" y="720"/>
              </a:cxn>
              <a:cxn ang="0">
                <a:pos x="576" y="240"/>
              </a:cxn>
              <a:cxn ang="0">
                <a:pos x="0" y="0"/>
              </a:cxn>
            </a:cxnLst>
            <a:rect l="0" t="0" r="r" b="b"/>
            <a:pathLst>
              <a:path w="576" h="960">
                <a:moveTo>
                  <a:pt x="0" y="0"/>
                </a:moveTo>
                <a:lnTo>
                  <a:pt x="0" y="360"/>
                </a:lnTo>
                <a:lnTo>
                  <a:pt x="199" y="479"/>
                </a:lnTo>
                <a:lnTo>
                  <a:pt x="0" y="600"/>
                </a:lnTo>
                <a:lnTo>
                  <a:pt x="0" y="960"/>
                </a:lnTo>
                <a:lnTo>
                  <a:pt x="576" y="720"/>
                </a:lnTo>
                <a:lnTo>
                  <a:pt x="576" y="24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285984" y="3071810"/>
            <a:ext cx="114300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a: 5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285984" y="3643314"/>
            <a:ext cx="114300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b: 3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285984" y="4214818"/>
            <a:ext cx="114300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14546" y="25003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52159" y="25003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計算機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 rot="5400000">
            <a:off x="2581619" y="47632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…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00100" y="1142984"/>
            <a:ext cx="188384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ja-JP" sz="2400" dirty="0" smtClean="0">
                <a:latin typeface="Consolas" pitchFamily="49" charset="0"/>
                <a:cs typeface="Consolas" pitchFamily="49" charset="0"/>
              </a:rPr>
              <a:t> a = 5;</a:t>
            </a:r>
          </a:p>
          <a:p>
            <a:r>
              <a:rPr lang="en-US" altLang="ja-JP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b = 3;</a:t>
            </a:r>
            <a:endParaRPr kumimoji="1"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直線矢印コネクタ 15"/>
          <p:cNvCxnSpPr>
            <a:endCxn id="5" idx="1"/>
          </p:cNvCxnSpPr>
          <p:nvPr/>
        </p:nvCxnSpPr>
        <p:spPr>
          <a:xfrm>
            <a:off x="1571604" y="328612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endCxn id="6" idx="1"/>
          </p:cNvCxnSpPr>
          <p:nvPr/>
        </p:nvCxnSpPr>
        <p:spPr>
          <a:xfrm>
            <a:off x="1571604" y="385762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142976" y="31432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42976" y="3643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4643438" y="2500306"/>
            <a:ext cx="1714512" cy="30003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000232" y="2500306"/>
            <a:ext cx="1714512" cy="30003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計算</a:t>
            </a:r>
            <a:endParaRPr kumimoji="1" lang="ja-JP" altLang="en-US" dirty="0"/>
          </a:p>
        </p:txBody>
      </p:sp>
      <p:sp>
        <p:nvSpPr>
          <p:cNvPr id="4" name="Freeform 22"/>
          <p:cNvSpPr>
            <a:spLocks/>
          </p:cNvSpPr>
          <p:nvPr/>
        </p:nvSpPr>
        <p:spPr bwMode="auto">
          <a:xfrm>
            <a:off x="5072066" y="3143248"/>
            <a:ext cx="914400" cy="167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60"/>
              </a:cxn>
              <a:cxn ang="0">
                <a:pos x="199" y="479"/>
              </a:cxn>
              <a:cxn ang="0">
                <a:pos x="0" y="600"/>
              </a:cxn>
              <a:cxn ang="0">
                <a:pos x="0" y="960"/>
              </a:cxn>
              <a:cxn ang="0">
                <a:pos x="576" y="720"/>
              </a:cxn>
              <a:cxn ang="0">
                <a:pos x="576" y="240"/>
              </a:cxn>
              <a:cxn ang="0">
                <a:pos x="0" y="0"/>
              </a:cxn>
            </a:cxnLst>
            <a:rect l="0" t="0" r="r" b="b"/>
            <a:pathLst>
              <a:path w="576" h="960">
                <a:moveTo>
                  <a:pt x="0" y="0"/>
                </a:moveTo>
                <a:lnTo>
                  <a:pt x="0" y="360"/>
                </a:lnTo>
                <a:lnTo>
                  <a:pt x="199" y="479"/>
                </a:lnTo>
                <a:lnTo>
                  <a:pt x="0" y="600"/>
                </a:lnTo>
                <a:lnTo>
                  <a:pt x="0" y="960"/>
                </a:lnTo>
                <a:lnTo>
                  <a:pt x="576" y="720"/>
                </a:lnTo>
                <a:lnTo>
                  <a:pt x="576" y="24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285984" y="3071810"/>
            <a:ext cx="114300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a: 5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285984" y="3643314"/>
            <a:ext cx="114300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b: 3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285984" y="4214818"/>
            <a:ext cx="114300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c: 8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14546" y="25003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52159" y="25003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計算機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 rot="5400000">
            <a:off x="2581619" y="47632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…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00100" y="1142984"/>
            <a:ext cx="25635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ja-JP" sz="2400" dirty="0" smtClean="0">
                <a:latin typeface="Consolas" pitchFamily="49" charset="0"/>
                <a:cs typeface="Consolas" pitchFamily="49" charset="0"/>
              </a:rPr>
              <a:t> c = a + b;</a:t>
            </a:r>
            <a:endParaRPr kumimoji="1"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カギ線コネクタ 22"/>
          <p:cNvCxnSpPr>
            <a:stCxn id="5" idx="3"/>
          </p:cNvCxnSpPr>
          <p:nvPr/>
        </p:nvCxnSpPr>
        <p:spPr>
          <a:xfrm>
            <a:off x="3428992" y="3286124"/>
            <a:ext cx="1643074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6" idx="3"/>
          </p:cNvCxnSpPr>
          <p:nvPr/>
        </p:nvCxnSpPr>
        <p:spPr>
          <a:xfrm>
            <a:off x="3428992" y="3857628"/>
            <a:ext cx="1643074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429256" y="3753153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+</a:t>
            </a:r>
            <a:endParaRPr kumimoji="1" lang="ja-JP" altLang="en-US" sz="2400" dirty="0"/>
          </a:p>
        </p:txBody>
      </p:sp>
      <p:cxnSp>
        <p:nvCxnSpPr>
          <p:cNvPr id="32" name="直線コネクタ 31"/>
          <p:cNvCxnSpPr/>
          <p:nvPr/>
        </p:nvCxnSpPr>
        <p:spPr>
          <a:xfrm>
            <a:off x="6000760" y="4000504"/>
            <a:ext cx="5715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rot="5400000">
            <a:off x="5715008" y="4857760"/>
            <a:ext cx="17145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rot="10800000">
            <a:off x="1714480" y="5715016"/>
            <a:ext cx="48577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rot="5400000" flipH="1" flipV="1">
            <a:off x="1071538" y="5072074"/>
            <a:ext cx="12858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7" idx="1"/>
          </p:cNvCxnSpPr>
          <p:nvPr/>
        </p:nvCxnSpPr>
        <p:spPr>
          <a:xfrm>
            <a:off x="1714480" y="44291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4643438" y="31432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43438" y="41433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000760" y="3643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4643438" y="2500306"/>
            <a:ext cx="1714512" cy="30003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000232" y="2500306"/>
            <a:ext cx="1714512" cy="30003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上書き</a:t>
            </a:r>
            <a:r>
              <a:rPr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4" name="Freeform 22"/>
          <p:cNvSpPr>
            <a:spLocks/>
          </p:cNvSpPr>
          <p:nvPr/>
        </p:nvSpPr>
        <p:spPr bwMode="auto">
          <a:xfrm>
            <a:off x="5072066" y="3143248"/>
            <a:ext cx="914400" cy="167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60"/>
              </a:cxn>
              <a:cxn ang="0">
                <a:pos x="199" y="479"/>
              </a:cxn>
              <a:cxn ang="0">
                <a:pos x="0" y="600"/>
              </a:cxn>
              <a:cxn ang="0">
                <a:pos x="0" y="960"/>
              </a:cxn>
              <a:cxn ang="0">
                <a:pos x="576" y="720"/>
              </a:cxn>
              <a:cxn ang="0">
                <a:pos x="576" y="240"/>
              </a:cxn>
              <a:cxn ang="0">
                <a:pos x="0" y="0"/>
              </a:cxn>
            </a:cxnLst>
            <a:rect l="0" t="0" r="r" b="b"/>
            <a:pathLst>
              <a:path w="576" h="960">
                <a:moveTo>
                  <a:pt x="0" y="0"/>
                </a:moveTo>
                <a:lnTo>
                  <a:pt x="0" y="360"/>
                </a:lnTo>
                <a:lnTo>
                  <a:pt x="199" y="479"/>
                </a:lnTo>
                <a:lnTo>
                  <a:pt x="0" y="600"/>
                </a:lnTo>
                <a:lnTo>
                  <a:pt x="0" y="960"/>
                </a:lnTo>
                <a:lnTo>
                  <a:pt x="576" y="720"/>
                </a:lnTo>
                <a:lnTo>
                  <a:pt x="576" y="24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285984" y="3071810"/>
            <a:ext cx="114300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a: 5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285984" y="3643314"/>
            <a:ext cx="114300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b: 3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285984" y="4214818"/>
            <a:ext cx="114300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c: 8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14546" y="25003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52159" y="25003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計算機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 rot="5400000">
            <a:off x="2581619" y="47632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…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00100" y="1142984"/>
            <a:ext cx="256352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ja-JP" sz="2400" dirty="0" smtClean="0">
                <a:latin typeface="Consolas" pitchFamily="49" charset="0"/>
                <a:cs typeface="Consolas" pitchFamily="49" charset="0"/>
              </a:rPr>
              <a:t> a = b;</a:t>
            </a:r>
          </a:p>
          <a:p>
            <a:r>
              <a:rPr lang="en-US" altLang="ja-JP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c = b * c;</a:t>
            </a:r>
            <a:endParaRPr kumimoji="1"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カギ線コネクタ 23"/>
          <p:cNvCxnSpPr>
            <a:stCxn id="6" idx="3"/>
          </p:cNvCxnSpPr>
          <p:nvPr/>
        </p:nvCxnSpPr>
        <p:spPr>
          <a:xfrm flipV="1">
            <a:off x="3428992" y="3500438"/>
            <a:ext cx="1643074" cy="357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429256" y="3753153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×</a:t>
            </a:r>
            <a:endParaRPr kumimoji="1" lang="ja-JP" altLang="en-US" sz="2400" dirty="0"/>
          </a:p>
        </p:txBody>
      </p:sp>
      <p:cxnSp>
        <p:nvCxnSpPr>
          <p:cNvPr id="32" name="直線コネクタ 31"/>
          <p:cNvCxnSpPr/>
          <p:nvPr/>
        </p:nvCxnSpPr>
        <p:spPr>
          <a:xfrm>
            <a:off x="6000760" y="4000504"/>
            <a:ext cx="5715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rot="5400000">
            <a:off x="5715008" y="4857760"/>
            <a:ext cx="17145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rot="10800000">
            <a:off x="1714480" y="5715016"/>
            <a:ext cx="48577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rot="5400000" flipH="1" flipV="1">
            <a:off x="1071538" y="5072074"/>
            <a:ext cx="12858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7" idx="1"/>
          </p:cNvCxnSpPr>
          <p:nvPr/>
        </p:nvCxnSpPr>
        <p:spPr>
          <a:xfrm>
            <a:off x="1714480" y="44291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4643438" y="31432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43438" y="41433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29322" y="364331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24</a:t>
            </a:r>
            <a:endParaRPr kumimoji="1" lang="ja-JP" altLang="en-US" dirty="0"/>
          </a:p>
        </p:txBody>
      </p:sp>
      <p:cxnSp>
        <p:nvCxnSpPr>
          <p:cNvPr id="26" name="カギ線コネクタ 25"/>
          <p:cNvCxnSpPr>
            <a:stCxn id="6" idx="3"/>
            <a:endCxn id="5" idx="1"/>
          </p:cNvCxnSpPr>
          <p:nvPr/>
        </p:nvCxnSpPr>
        <p:spPr>
          <a:xfrm flipH="1" flipV="1">
            <a:off x="2285984" y="3286124"/>
            <a:ext cx="1143008" cy="571504"/>
          </a:xfrm>
          <a:prstGeom prst="bentConnector5">
            <a:avLst>
              <a:gd name="adj1" fmla="val -20000"/>
              <a:gd name="adj2" fmla="val 50000"/>
              <a:gd name="adj3" fmla="val 12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7" idx="3"/>
          </p:cNvCxnSpPr>
          <p:nvPr/>
        </p:nvCxnSpPr>
        <p:spPr>
          <a:xfrm>
            <a:off x="3428992" y="4429132"/>
            <a:ext cx="1643074" cy="71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000100" y="2071678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変化前</a:t>
            </a:r>
            <a:r>
              <a:rPr kumimoji="1" lang="en-US" altLang="ja-JP" sz="2000" dirty="0" smtClean="0"/>
              <a:t>: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4643438" y="2500306"/>
            <a:ext cx="1714512" cy="30003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000232" y="2500306"/>
            <a:ext cx="1714512" cy="30003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上書き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4" name="Freeform 22"/>
          <p:cNvSpPr>
            <a:spLocks/>
          </p:cNvSpPr>
          <p:nvPr/>
        </p:nvSpPr>
        <p:spPr bwMode="auto">
          <a:xfrm>
            <a:off x="5072066" y="3143248"/>
            <a:ext cx="914400" cy="167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60"/>
              </a:cxn>
              <a:cxn ang="0">
                <a:pos x="199" y="479"/>
              </a:cxn>
              <a:cxn ang="0">
                <a:pos x="0" y="600"/>
              </a:cxn>
              <a:cxn ang="0">
                <a:pos x="0" y="960"/>
              </a:cxn>
              <a:cxn ang="0">
                <a:pos x="576" y="720"/>
              </a:cxn>
              <a:cxn ang="0">
                <a:pos x="576" y="240"/>
              </a:cxn>
              <a:cxn ang="0">
                <a:pos x="0" y="0"/>
              </a:cxn>
            </a:cxnLst>
            <a:rect l="0" t="0" r="r" b="b"/>
            <a:pathLst>
              <a:path w="576" h="960">
                <a:moveTo>
                  <a:pt x="0" y="0"/>
                </a:moveTo>
                <a:lnTo>
                  <a:pt x="0" y="360"/>
                </a:lnTo>
                <a:lnTo>
                  <a:pt x="199" y="479"/>
                </a:lnTo>
                <a:lnTo>
                  <a:pt x="0" y="600"/>
                </a:lnTo>
                <a:lnTo>
                  <a:pt x="0" y="960"/>
                </a:lnTo>
                <a:lnTo>
                  <a:pt x="576" y="720"/>
                </a:lnTo>
                <a:lnTo>
                  <a:pt x="576" y="24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285984" y="3071810"/>
            <a:ext cx="114300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a: 3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285984" y="3643314"/>
            <a:ext cx="114300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b: 3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285984" y="4214818"/>
            <a:ext cx="114300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c: 24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14546" y="25003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52159" y="25003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計算機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 rot="5400000">
            <a:off x="2581619" y="47632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…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00100" y="1142984"/>
            <a:ext cx="256352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ja-JP" sz="2400" dirty="0" smtClean="0">
                <a:latin typeface="Consolas" pitchFamily="49" charset="0"/>
                <a:cs typeface="Consolas" pitchFamily="49" charset="0"/>
              </a:rPr>
              <a:t> a = b;</a:t>
            </a:r>
          </a:p>
          <a:p>
            <a:r>
              <a:rPr lang="en-US" altLang="ja-JP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c = b * c;</a:t>
            </a:r>
            <a:endParaRPr kumimoji="1"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カギ線コネクタ 23"/>
          <p:cNvCxnSpPr>
            <a:stCxn id="6" idx="3"/>
          </p:cNvCxnSpPr>
          <p:nvPr/>
        </p:nvCxnSpPr>
        <p:spPr>
          <a:xfrm flipV="1">
            <a:off x="3428992" y="3500438"/>
            <a:ext cx="1643074" cy="357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429256" y="3753153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×</a:t>
            </a:r>
            <a:endParaRPr kumimoji="1" lang="ja-JP" altLang="en-US" sz="2400" dirty="0"/>
          </a:p>
        </p:txBody>
      </p:sp>
      <p:cxnSp>
        <p:nvCxnSpPr>
          <p:cNvPr id="32" name="直線コネクタ 31"/>
          <p:cNvCxnSpPr/>
          <p:nvPr/>
        </p:nvCxnSpPr>
        <p:spPr>
          <a:xfrm>
            <a:off x="6000760" y="4000504"/>
            <a:ext cx="5715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rot="5400000">
            <a:off x="5715008" y="4857760"/>
            <a:ext cx="17145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rot="10800000">
            <a:off x="1714480" y="5715016"/>
            <a:ext cx="48577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rot="5400000" flipH="1" flipV="1">
            <a:off x="1071538" y="5072074"/>
            <a:ext cx="12858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7" idx="1"/>
          </p:cNvCxnSpPr>
          <p:nvPr/>
        </p:nvCxnSpPr>
        <p:spPr>
          <a:xfrm>
            <a:off x="1714480" y="44291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4643438" y="31432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43438" y="41433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29322" y="364331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24</a:t>
            </a:r>
            <a:endParaRPr kumimoji="1" lang="ja-JP" altLang="en-US" dirty="0"/>
          </a:p>
        </p:txBody>
      </p:sp>
      <p:cxnSp>
        <p:nvCxnSpPr>
          <p:cNvPr id="26" name="カギ線コネクタ 25"/>
          <p:cNvCxnSpPr>
            <a:stCxn id="6" idx="3"/>
            <a:endCxn id="5" idx="1"/>
          </p:cNvCxnSpPr>
          <p:nvPr/>
        </p:nvCxnSpPr>
        <p:spPr>
          <a:xfrm flipH="1" flipV="1">
            <a:off x="2285984" y="3286124"/>
            <a:ext cx="1143008" cy="571504"/>
          </a:xfrm>
          <a:prstGeom prst="bentConnector5">
            <a:avLst>
              <a:gd name="adj1" fmla="val -20000"/>
              <a:gd name="adj2" fmla="val 50000"/>
              <a:gd name="adj3" fmla="val 12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7" idx="3"/>
          </p:cNvCxnSpPr>
          <p:nvPr/>
        </p:nvCxnSpPr>
        <p:spPr>
          <a:xfrm>
            <a:off x="3428992" y="4429132"/>
            <a:ext cx="1643074" cy="71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000100" y="2071678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変化後</a:t>
            </a:r>
            <a:r>
              <a:rPr kumimoji="1" lang="en-US" altLang="ja-JP" sz="2000" dirty="0" smtClean="0"/>
              <a:t>: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おまけ： 数学の変数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数学の式には似て非なるいろんな意味がある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x</a:t>
            </a:r>
            <a:r>
              <a:rPr lang="ja-JP" altLang="en-US" dirty="0" smtClean="0"/>
              <a:t> と </a:t>
            </a:r>
            <a:r>
              <a:rPr lang="en-US" altLang="ja-JP" dirty="0" smtClean="0"/>
              <a:t>y</a:t>
            </a:r>
            <a:r>
              <a:rPr lang="ja-JP" altLang="en-US" dirty="0" smtClean="0"/>
              <a:t> の関係式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x</a:t>
            </a:r>
            <a:r>
              <a:rPr lang="ja-JP" altLang="en-US" dirty="0" smtClean="0"/>
              <a:t> がどんな値だろうと </a:t>
            </a:r>
            <a:r>
              <a:rPr lang="en-US" altLang="ja-JP" dirty="0" smtClean="0"/>
              <a:t>y</a:t>
            </a:r>
            <a:r>
              <a:rPr lang="ja-JP" altLang="en-US" dirty="0" smtClean="0"/>
              <a:t> は </a:t>
            </a:r>
            <a:r>
              <a:rPr lang="en-US" altLang="ja-JP" dirty="0" smtClean="0"/>
              <a:t>x</a:t>
            </a:r>
            <a:r>
              <a:rPr lang="en-US" altLang="ja-JP" baseline="30000" dirty="0" smtClean="0"/>
              <a:t>2</a:t>
            </a:r>
            <a:r>
              <a:rPr lang="ja-JP" altLang="en-US" dirty="0" smtClean="0"/>
              <a:t> に等しい</a:t>
            </a:r>
            <a:endParaRPr lang="en-US" altLang="ja-JP" dirty="0" smtClean="0"/>
          </a:p>
          <a:p>
            <a:r>
              <a:rPr lang="ja-JP" altLang="en-US" dirty="0" smtClean="0"/>
              <a:t>等価判定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y</a:t>
            </a:r>
            <a:r>
              <a:rPr kumimoji="1" lang="ja-JP" altLang="en-US" dirty="0" smtClean="0"/>
              <a:t> の値が </a:t>
            </a:r>
            <a:r>
              <a:rPr lang="en-US" altLang="ja-JP" dirty="0" smtClean="0"/>
              <a:t>x</a:t>
            </a:r>
            <a:r>
              <a:rPr lang="en-US" altLang="ja-JP" baseline="30000" dirty="0" smtClean="0"/>
              <a:t>2</a:t>
            </a:r>
            <a:r>
              <a:rPr kumimoji="1" lang="ja-JP" altLang="en-US" dirty="0" smtClean="0"/>
              <a:t> の値と等しければ真</a:t>
            </a:r>
            <a:endParaRPr kumimoji="1" lang="en-US" altLang="ja-JP" dirty="0" smtClean="0"/>
          </a:p>
          <a:p>
            <a:r>
              <a:rPr lang="ja-JP" altLang="en-US" dirty="0" smtClean="0"/>
              <a:t>代入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x</a:t>
            </a:r>
            <a:r>
              <a:rPr lang="en-US" altLang="ja-JP" baseline="30000" dirty="0" smtClean="0"/>
              <a:t>2</a:t>
            </a:r>
            <a:r>
              <a:rPr lang="ja-JP" altLang="en-US" dirty="0" smtClean="0"/>
              <a:t> の値を </a:t>
            </a:r>
            <a:r>
              <a:rPr lang="en-US" altLang="ja-JP" dirty="0" smtClean="0"/>
              <a:t>y</a:t>
            </a:r>
            <a:r>
              <a:rPr lang="ja-JP" altLang="en-US" dirty="0" smtClean="0"/>
              <a:t> に代入する</a:t>
            </a:r>
            <a:endParaRPr lang="en-US" altLang="ja-JP" dirty="0" smtClean="0"/>
          </a:p>
          <a:p>
            <a:r>
              <a:rPr kumimoji="1" lang="ja-JP" altLang="en-US" dirty="0" smtClean="0"/>
              <a:t>方程式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例えば、</a:t>
            </a:r>
            <a:r>
              <a:rPr lang="en-US" altLang="ja-JP" dirty="0" smtClean="0"/>
              <a:t>y</a:t>
            </a:r>
            <a:r>
              <a:rPr lang="ja-JP" altLang="en-US" dirty="0" smtClean="0"/>
              <a:t> が </a:t>
            </a:r>
            <a:r>
              <a:rPr lang="en-US" altLang="ja-JP" dirty="0" smtClean="0"/>
              <a:t>4</a:t>
            </a:r>
            <a:r>
              <a:rPr lang="ja-JP" altLang="en-US" dirty="0" smtClean="0"/>
              <a:t> なら </a:t>
            </a:r>
            <a:r>
              <a:rPr lang="en-US" altLang="ja-JP" dirty="0" smtClean="0"/>
              <a:t>x</a:t>
            </a:r>
            <a:r>
              <a:rPr lang="ja-JP" altLang="en-US" dirty="0" smtClean="0"/>
              <a:t> は</a:t>
            </a:r>
            <a:r>
              <a:rPr lang="en-US" altLang="ja-JP" dirty="0" smtClean="0"/>
              <a:t>±2</a:t>
            </a:r>
            <a:endParaRPr kumimoji="1" lang="ja-JP" altLang="en-US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/>
        </p:nvGraphicFramePr>
        <p:xfrm>
          <a:off x="3000364" y="1571612"/>
          <a:ext cx="1388277" cy="757242"/>
        </p:xfrm>
        <a:graphic>
          <a:graphicData uri="http://schemas.openxmlformats.org/presentationml/2006/ole">
            <p:oleObj spid="_x0000_s1026" name="数式" r:id="rId3" imgW="41904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おまけ： 数学の変数と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の変数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一番近いのは「代入」だけど・・・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の変数は「再代入」（上書き）を許す</a:t>
            </a:r>
            <a:endParaRPr kumimoji="1" lang="en-US" altLang="ja-JP" dirty="0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708275" y="2274888"/>
          <a:ext cx="1301750" cy="1030287"/>
        </p:xfrm>
        <a:graphic>
          <a:graphicData uri="http://schemas.openxmlformats.org/presentationml/2006/ole">
            <p:oleObj spid="_x0000_s2051" name="数式" r:id="rId3" imgW="545760" imgH="431640" progId="Equation.3">
              <p:embed/>
            </p:oleObj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142976" y="22145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数学の場合：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4572000" y="2571744"/>
            <a:ext cx="3786214" cy="785818"/>
          </a:xfrm>
          <a:prstGeom prst="wedgeRectCallout">
            <a:avLst>
              <a:gd name="adj1" fmla="val -65552"/>
              <a:gd name="adj2" fmla="val 347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 = 1, y = 2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それ以外の時はこの式は不成立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42976" y="371475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の場合：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43174" y="3714752"/>
            <a:ext cx="256352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ja-JP" sz="2400" dirty="0" smtClean="0">
                <a:latin typeface="Consolas" pitchFamily="49" charset="0"/>
                <a:cs typeface="Consolas" pitchFamily="49" charset="0"/>
              </a:rPr>
              <a:t> y = x + 1;</a:t>
            </a:r>
          </a:p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y = x * y;</a:t>
            </a:r>
            <a:endParaRPr kumimoji="1"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2000232" y="4929198"/>
            <a:ext cx="3286148" cy="428628"/>
          </a:xfrm>
          <a:prstGeom prst="wedgeRectCallout">
            <a:avLst>
              <a:gd name="adj1" fmla="val -16331"/>
              <a:gd name="adj2" fmla="val -1492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 </a:t>
            </a:r>
            <a:r>
              <a:rPr lang="ja-JP" altLang="en-US" dirty="0" smtClean="0"/>
              <a:t>* </a:t>
            </a:r>
            <a:r>
              <a:rPr lang="en-US" altLang="ja-JP" dirty="0" smtClean="0"/>
              <a:t>y</a:t>
            </a:r>
            <a:r>
              <a:rPr lang="ja-JP" altLang="en-US" dirty="0" smtClean="0"/>
              <a:t> の値を改めて </a:t>
            </a:r>
            <a:r>
              <a:rPr lang="en-US" altLang="ja-JP" dirty="0" smtClean="0"/>
              <a:t>y</a:t>
            </a:r>
            <a:r>
              <a:rPr lang="ja-JP" altLang="en-US" dirty="0" smtClean="0"/>
              <a:t> と置く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364</TotalTime>
  <Words>291</Words>
  <Application>Microsoft Office PowerPoint</Application>
  <PresentationFormat>画面に合わせる 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0" baseType="lpstr">
      <vt:lpstr>スパイス</vt:lpstr>
      <vt:lpstr>数式</vt:lpstr>
      <vt:lpstr>変数</vt:lpstr>
      <vt:lpstr>C#の変数モデル</vt:lpstr>
      <vt:lpstr>値の代入</vt:lpstr>
      <vt:lpstr>計算</vt:lpstr>
      <vt:lpstr>上書き(1)</vt:lpstr>
      <vt:lpstr>上書き(2)</vt:lpstr>
      <vt:lpstr>おまけ： 数学の変数</vt:lpstr>
      <vt:lpstr>おまけ： 数学の変数とC#の変数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Iwanaga</cp:lastModifiedBy>
  <cp:revision>30</cp:revision>
  <dcterms:created xsi:type="dcterms:W3CDTF">2009-10-18T01:37:57Z</dcterms:created>
  <dcterms:modified xsi:type="dcterms:W3CDTF">2009-10-18T11:58:44Z</dcterms:modified>
</cp:coreProperties>
</file>