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3" r:id="rId2"/>
    <p:sldId id="284" r:id="rId3"/>
    <p:sldId id="293" r:id="rId4"/>
    <p:sldId id="294" r:id="rId5"/>
    <p:sldId id="295" r:id="rId6"/>
    <p:sldId id="296" r:id="rId7"/>
    <p:sldId id="297" r:id="rId8"/>
    <p:sldId id="298" r:id="rId9"/>
    <p:sldId id="285" r:id="rId10"/>
    <p:sldId id="286" r:id="rId11"/>
    <p:sldId id="287" r:id="rId12"/>
    <p:sldId id="288" r:id="rId13"/>
    <p:sldId id="290" r:id="rId14"/>
    <p:sldId id="291" r:id="rId15"/>
    <p:sldId id="292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009999"/>
    <a:srgbClr val="5F5F5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552" autoAdjust="0"/>
  </p:normalViewPr>
  <p:slideViewPr>
    <p:cSldViewPr>
      <p:cViewPr>
        <p:scale>
          <a:sx n="100" d="100"/>
          <a:sy n="100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3BFF7-657C-49D6-84EB-0B6BC79A899A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7315F-9CA6-43F4-B927-764943F162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1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2012/1/29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03" y="1228566"/>
            <a:ext cx="4381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99" y="1389038"/>
            <a:ext cx="4381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185" y="1203300"/>
            <a:ext cx="314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174378" y="1517367"/>
            <a:ext cx="1453406" cy="1088366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6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ja-JP" sz="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ja-JP" sz="6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Regex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ja-JP" sz="600" dirty="0" smtClean="0">
                <a:latin typeface="Consolas" pitchFamily="49" charset="0"/>
                <a:cs typeface="Consolas" pitchFamily="49" charset="0"/>
              </a:rPr>
              <a:t>whitesp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Main(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[] </a:t>
            </a:r>
            <a:r>
              <a:rPr lang="en-US" altLang="ja-JP" sz="600" dirty="0" smtClean="0">
                <a:latin typeface="Consolas" pitchFamily="49" charset="0"/>
                <a:cs typeface="Consolas" pitchFamily="49" charset="0"/>
              </a:rPr>
              <a:t>arg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text = </a:t>
            </a:r>
            <a:r>
              <a:rPr lang="en-US" altLang="ja-JP" sz="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altLang="ja-JP" sz="600" dirty="0" smtClean="0">
                <a:latin typeface="Consolas" pitchFamily="49" charset="0"/>
                <a:cs typeface="Consolas" pitchFamily="49" charset="0"/>
              </a:rPr>
              <a:t>.ReadLines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q = text</a:t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        .SelectMany(line =&gt; </a:t>
            </a:r>
            <a:r>
              <a:rPr lang="en-US" altLang="ja-JP" sz="600" dirty="0" smtClean="0">
                <a:latin typeface="Consolas" pitchFamily="49" charset="0"/>
                <a:cs typeface="Consolas" pitchFamily="49" charset="0"/>
              </a:rPr>
              <a:t>w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        .GroupBy(word =&gt; word)</a:t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        .Select(x =&gt; </a:t>
            </a:r>
            <a:r>
              <a:rPr lang="en-US" altLang="ja-JP" sz="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{ </a:t>
            </a:r>
            <a:r>
              <a:rPr lang="en-US" altLang="ja-JP" sz="600" dirty="0" smtClean="0">
                <a:latin typeface="Consolas" pitchFamily="49" charset="0"/>
                <a:cs typeface="Consolas" pitchFamily="49" charset="0"/>
              </a:rPr>
              <a:t>Wor</a:t>
            </a: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600" dirty="0">
                <a:latin typeface="Consolas" pitchFamily="49" charset="0"/>
                <a:cs typeface="Consolas" pitchFamily="49" charset="0"/>
              </a:rPr>
            </a:br>
            <a:r>
              <a:rPr lang="en-US" altLang="ja-JP" sz="600" dirty="0">
                <a:latin typeface="Consolas" pitchFamily="49" charset="0"/>
                <a:cs typeface="Consolas" pitchFamily="49" charset="0"/>
              </a:rPr>
              <a:t>            .OrderByDescending(x </a:t>
            </a:r>
            <a:r>
              <a:rPr lang="en-US" altLang="ja-JP" sz="600" dirty="0" smtClean="0">
                <a:latin typeface="Consolas" pitchFamily="49" charset="0"/>
                <a:cs typeface="Consolas" pitchFamily="49" charset="0"/>
              </a:rPr>
              <a:t>=</a:t>
            </a:r>
            <a:endParaRPr kumimoji="1" lang="ja-JP" altLang="en-US" sz="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75128" y="1492565"/>
            <a:ext cx="1475331" cy="1144347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2A162A00133003003A0000000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00001120093F3F130A2029555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3F065A281B00000A027B15000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0A6F1F00000A580A202955553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065A281D00000A027B1600000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6F2000000A580A062A327E010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0004026F2100000A2A0A022A4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026F2200000A02280100002B7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2400000A2A1E026F2500000A2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215" y="3148749"/>
            <a:ext cx="48577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3200239" y="3408210"/>
            <a:ext cx="1438980" cy="1180699"/>
          </a:xfrm>
          <a:prstGeom prst="rect">
            <a:avLst/>
          </a:prstGeom>
          <a:ln w="1270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ja-JP" altLang="en-US" sz="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.locals init ([0] </a:t>
            </a:r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class</a:t>
            </a:r>
            <a:br>
              <a:rPr lang="en-US" altLang="ja-JP" sz="800" dirty="0" smtClean="0">
                <a:latin typeface="Consolas" pitchFamily="49" charset="0"/>
                <a:cs typeface="Consolas" pitchFamily="49" charset="0"/>
              </a:rPr>
            </a:br>
            <a:r>
              <a:rPr lang="ja-JP" altLang="en-US" sz="8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[1] class [</a:t>
            </a:r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Sys</a:t>
            </a:r>
            <a:endParaRPr lang="ja-JP" alt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800" dirty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[2] class </a:t>
            </a:r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'&lt;&gt;f</a:t>
            </a:r>
            <a:br>
              <a:rPr lang="en-US" altLang="ja-JP" sz="800" dirty="0" smtClean="0">
                <a:latin typeface="Consolas" pitchFamily="49" charset="0"/>
                <a:cs typeface="Consolas" pitchFamily="49" charset="0"/>
              </a:rPr>
            </a:br>
            <a:r>
              <a:rPr lang="ja-JP" altLang="en-US" sz="800" dirty="0" smtClean="0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[3] class [</a:t>
            </a:r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msc</a:t>
            </a:r>
            <a:endParaRPr lang="ja-JP" alt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IL_0000:  ldstr      </a:t>
            </a:r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"s</a:t>
            </a:r>
            <a:endParaRPr lang="ja-JP" alt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IL_0005:  call       </a:t>
            </a:r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cl</a:t>
            </a:r>
            <a:endParaRPr lang="ja-JP" alt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IL_000a:  stloc.0</a:t>
            </a:r>
            <a:endParaRPr lang="ja-JP" alt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IL_000b:  ldloc.0</a:t>
            </a:r>
            <a:endParaRPr lang="ja-JP" altLang="en-US" sz="800" dirty="0">
              <a:latin typeface="Consolas" pitchFamily="49" charset="0"/>
              <a:cs typeface="Consolas" pitchFamily="49" charset="0"/>
            </a:endParaRPr>
          </a:p>
          <a:p>
            <a:r>
              <a:rPr lang="ja-JP" altLang="en-US" sz="8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ja-JP" sz="800" dirty="0">
                <a:latin typeface="Consolas" pitchFamily="49" charset="0"/>
                <a:cs typeface="Consolas" pitchFamily="49" charset="0"/>
              </a:rPr>
              <a:t>IL_000c:  ldsfld     </a:t>
            </a:r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cl</a:t>
            </a:r>
            <a:endParaRPr lang="ja-JP" altLang="en-US" sz="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40173" y="1301343"/>
            <a:ext cx="81432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C#</a:t>
            </a:r>
            <a:r>
              <a:rPr kumimoji="1" lang="ja-JP" altLang="en-US" sz="1000" dirty="0" smtClean="0"/>
              <a:t>ソース コード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498676" y="1276077"/>
            <a:ext cx="157414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実行可能形式（</a:t>
            </a:r>
            <a:r>
              <a:rPr kumimoji="1" lang="en-US" altLang="ja-JP" sz="1000" dirty="0" smtClean="0"/>
              <a:t>IL</a:t>
            </a:r>
            <a:r>
              <a:rPr kumimoji="1" lang="ja-JP" altLang="en-US" sz="1000" dirty="0" smtClean="0"/>
              <a:t>マシン語）</a:t>
            </a:r>
          </a:p>
        </p:txBody>
      </p:sp>
      <p:sp>
        <p:nvSpPr>
          <p:cNvPr id="5" name="右矢印 4"/>
          <p:cNvSpPr/>
          <p:nvPr/>
        </p:nvSpPr>
        <p:spPr>
          <a:xfrm>
            <a:off x="2699792" y="2082914"/>
            <a:ext cx="424408" cy="24517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71217" y="1924722"/>
            <a:ext cx="49051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コンパイル</a:t>
            </a:r>
          </a:p>
        </p:txBody>
      </p:sp>
      <p:sp>
        <p:nvSpPr>
          <p:cNvPr id="7" name="下矢印 6"/>
          <p:cNvSpPr/>
          <p:nvPr/>
        </p:nvSpPr>
        <p:spPr>
          <a:xfrm>
            <a:off x="3485651" y="2757641"/>
            <a:ext cx="216024" cy="360040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21494" y="2860717"/>
            <a:ext cx="6251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逆アセンブル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98676" y="3210885"/>
            <a:ext cx="8479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IL</a:t>
            </a:r>
            <a:r>
              <a:rPr kumimoji="1" lang="ja-JP" altLang="en-US" sz="1000" dirty="0" smtClean="0"/>
              <a:t>アセンブリ言語</a:t>
            </a:r>
          </a:p>
        </p:txBody>
      </p:sp>
      <p:sp>
        <p:nvSpPr>
          <p:cNvPr id="21" name="右矢印 20"/>
          <p:cNvSpPr/>
          <p:nvPr/>
        </p:nvSpPr>
        <p:spPr>
          <a:xfrm>
            <a:off x="4716016" y="2082914"/>
            <a:ext cx="1296144" cy="245170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1" name="角丸四角形 10"/>
          <p:cNvSpPr/>
          <p:nvPr/>
        </p:nvSpPr>
        <p:spPr>
          <a:xfrm>
            <a:off x="4888607" y="1670598"/>
            <a:ext cx="936104" cy="83007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15" y="2057194"/>
            <a:ext cx="7715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テキスト ボックス 8"/>
          <p:cNvSpPr txBox="1"/>
          <p:nvPr/>
        </p:nvSpPr>
        <p:spPr>
          <a:xfrm>
            <a:off x="5065851" y="1699297"/>
            <a:ext cx="56105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600" dirty="0" smtClean="0"/>
              <a:t>.NET</a:t>
            </a:r>
          </a:p>
          <a:p>
            <a:r>
              <a:rPr lang="en-US" altLang="ja-JP" sz="800" dirty="0" smtClean="0"/>
              <a:t>Framework</a:t>
            </a:r>
            <a:endParaRPr kumimoji="1" lang="ja-JP" altLang="en-US" sz="8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048997" y="1492565"/>
            <a:ext cx="1475331" cy="1144347"/>
          </a:xfrm>
          <a:prstGeom prst="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0" rtlCol="0">
            <a:spAutoFit/>
          </a:bodyPr>
          <a:lstStyle/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CC880000488BC3488B5C24504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883C4405FC3CCCCCCCCCCCC48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8BC4555657415441554156415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7488D68A14881EC9000000048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C745EFFEFFFFFF48895818488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B05642024004833C448894517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8BFA488BF1448BE24533ED41B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F0008000041BE054000804C89</a:t>
            </a:r>
          </a:p>
          <a:p>
            <a:r>
              <a:rPr lang="en-US" altLang="ja-JP" sz="800" dirty="0" smtClean="0">
                <a:latin typeface="Consolas" pitchFamily="49" charset="0"/>
                <a:cs typeface="Consolas" pitchFamily="49" charset="0"/>
              </a:rPr>
              <a:t>6DCF4C896DC78BDFC1FB1081E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048997" y="1276077"/>
            <a:ext cx="7902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ネイティブ コード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42851" y="1484784"/>
            <a:ext cx="72455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JIT</a:t>
            </a:r>
            <a:r>
              <a:rPr kumimoji="1" lang="ja-JP" altLang="en-US" sz="1000" dirty="0" smtClean="0"/>
              <a:t> コンパイル</a:t>
            </a:r>
          </a:p>
        </p:txBody>
      </p:sp>
    </p:spTree>
    <p:extLst>
      <p:ext uri="{BB962C8B-B14F-4D97-AF65-F5344CB8AC3E}">
        <p14:creationId xmlns:p14="http://schemas.microsoft.com/office/powerpoint/2010/main" val="231772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392" y="692696"/>
            <a:ext cx="1663400" cy="2288694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.locals init (int32 V_0,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int32 V_1)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ldstr      "{0} + {1} = {2}"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Console::WriteLine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036392" y="1099617"/>
            <a:ext cx="166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527312" y="2340751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27312" y="2772799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9872" y="1893140"/>
            <a:ext cx="6492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ローカル変数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7533" y="2171300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7533" y="2603348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915816" y="208129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915816" y="226131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915816" y="244133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262135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915816" y="280137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rgbClr val="A50021"/>
                </a:solidFill>
              </a:rPr>
              <a:t>"1</a:t>
            </a:r>
            <a:r>
              <a:rPr lang="en-US" altLang="ja-JP" sz="1000" dirty="0" smtClean="0">
                <a:solidFill>
                  <a:srgbClr val="A50021"/>
                </a:solidFill>
              </a:rPr>
              <a:t>"</a:t>
            </a:r>
            <a:endParaRPr kumimoji="1" lang="ja-JP" altLang="en-US" sz="1000" dirty="0" smtClean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57913" y="189314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71800" y="754832"/>
            <a:ext cx="117981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ReadLine</a:t>
            </a:r>
            <a:r>
              <a:rPr kumimoji="1" lang="ja-JP" altLang="en-US" sz="1000" dirty="0" smtClean="0"/>
              <a:t>呼び出し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（コンソールから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行の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  文字列を読み込み）</a:t>
            </a:r>
            <a:endParaRPr kumimoji="1" lang="en-US" altLang="ja-JP" sz="1000" dirty="0" smtClean="0"/>
          </a:p>
          <a:p>
            <a:r>
              <a:rPr lang="ja-JP" altLang="en-US" sz="1000" dirty="0"/>
              <a:t>結果</a:t>
            </a:r>
            <a:r>
              <a:rPr lang="ja-JP" altLang="en-US" sz="1000" dirty="0" smtClean="0"/>
              <a:t>をスタックに乗せる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283356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392" y="692696"/>
            <a:ext cx="1663400" cy="2288694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.locals init (int32 V_0,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int32 V_1)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ldstr      "{0} + {1} = {2}"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Console::WriteLine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036392" y="1215802"/>
            <a:ext cx="166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527312" y="2340751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27312" y="2772799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9872" y="1893140"/>
            <a:ext cx="6492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ローカル変数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7533" y="2171300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7533" y="2603348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915816" y="208129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915816" y="226131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915816" y="244133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262135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915816" y="280137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solidFill>
                  <a:schemeClr val="tx1"/>
                </a:solidFill>
              </a:rPr>
              <a:t>1</a:t>
            </a:r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57913" y="189314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71800" y="754832"/>
            <a:ext cx="118942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Parse</a:t>
            </a:r>
            <a:r>
              <a:rPr lang="ja-JP" altLang="en-US" sz="1000" dirty="0" smtClean="0"/>
              <a:t>呼び出し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（</a:t>
            </a:r>
            <a:r>
              <a:rPr kumimoji="1" lang="en-US" altLang="ja-JP" sz="1000" dirty="0" smtClean="0"/>
              <a:t>"1"</a:t>
            </a:r>
            <a:r>
              <a:rPr kumimoji="1" lang="ja-JP" altLang="en-US" sz="1000" dirty="0" smtClean="0"/>
              <a:t> を</a:t>
            </a:r>
            <a:r>
              <a:rPr kumimoji="1" lang="en-US" altLang="ja-JP" sz="1000" dirty="0" smtClean="0"/>
              <a:t>1</a:t>
            </a:r>
            <a:r>
              <a:rPr kumimoji="1" lang="ja-JP" altLang="en-US" sz="1000" dirty="0" smtClean="0"/>
              <a:t>に変換）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スタックの</a:t>
            </a:r>
            <a:r>
              <a:rPr kumimoji="1" lang="ja-JP" altLang="en-US" sz="1000" smtClean="0"/>
              <a:t>一番上を消費</a:t>
            </a:r>
            <a:endParaRPr kumimoji="1" lang="en-US" altLang="ja-JP" sz="1000" dirty="0" smtClean="0"/>
          </a:p>
          <a:p>
            <a:r>
              <a:rPr lang="ja-JP" altLang="en-US" sz="1000" dirty="0"/>
              <a:t>結果</a:t>
            </a:r>
            <a:r>
              <a:rPr lang="ja-JP" altLang="en-US" sz="1000" dirty="0" smtClean="0"/>
              <a:t>を</a:t>
            </a:r>
            <a:r>
              <a:rPr lang="ja-JP" altLang="en-US" sz="1000" dirty="0"/>
              <a:t>スタック</a:t>
            </a:r>
            <a:r>
              <a:rPr lang="ja-JP" altLang="en-US" sz="1000" dirty="0" smtClean="0"/>
              <a:t>に</a:t>
            </a:r>
            <a:r>
              <a:rPr lang="ja-JP" altLang="en-US" sz="1000" dirty="0"/>
              <a:t>乗せる</a:t>
            </a:r>
            <a:endParaRPr kumimoji="1"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246777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392" y="692696"/>
            <a:ext cx="1663400" cy="2288694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.locals init (int32 V_0,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int32 V_1)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ldstr      "{0} + {1} = {2}"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Console::WriteLine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036392" y="1340768"/>
            <a:ext cx="166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527312" y="2340751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27312" y="2772799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9872" y="1893140"/>
            <a:ext cx="6492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ローカル変数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7533" y="2171300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7533" y="2603348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915816" y="208129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915816" y="226131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915816" y="244133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262135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915816" y="280137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57913" y="189314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71800" y="754832"/>
            <a:ext cx="123271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/>
              <a:t>スタックの一番上</a:t>
            </a:r>
            <a:r>
              <a:rPr lang="ja-JP" altLang="en-US" sz="1000" dirty="0" smtClean="0"/>
              <a:t>を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ローカル変数に記録</a:t>
            </a:r>
            <a:endParaRPr kumimoji="1" lang="en-US" altLang="ja-JP" sz="1000" dirty="0" smtClean="0"/>
          </a:p>
          <a:p>
            <a:r>
              <a:rPr kumimoji="1" lang="ja-JP" altLang="en-US" sz="1000" dirty="0" smtClean="0"/>
              <a:t>（スタックからは消える）</a:t>
            </a:r>
          </a:p>
        </p:txBody>
      </p:sp>
      <p:cxnSp>
        <p:nvCxnSpPr>
          <p:cNvPr id="4" name="直線矢印コネクタ 3"/>
          <p:cNvCxnSpPr>
            <a:stCxn id="30" idx="3"/>
            <a:endCxn id="15" idx="1"/>
          </p:cNvCxnSpPr>
          <p:nvPr/>
        </p:nvCxnSpPr>
        <p:spPr>
          <a:xfrm flipV="1">
            <a:off x="3347864" y="2440982"/>
            <a:ext cx="179448" cy="450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42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392" y="692696"/>
            <a:ext cx="1663400" cy="2288694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.locals init (int32 V_0,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int32 V_1)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stloc.0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stloc.1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ldstr      "{0} + {1} = {2}"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Console::WriteLine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036392" y="2310780"/>
            <a:ext cx="166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527312" y="2340751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27312" y="2772799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9872" y="1893140"/>
            <a:ext cx="6492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ローカル変数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7533" y="2171300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7533" y="2603348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915816" y="208129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915816" y="226131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915816" y="244133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[2]</a:t>
            </a:r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262135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[1]</a:t>
            </a:r>
            <a:endParaRPr kumimoji="1" lang="ja-JP" alt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915816" y="280137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"{0</a:t>
            </a:r>
            <a:r>
              <a:rPr lang="en-US" altLang="ja-JP" sz="1000" dirty="0" smtClean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}…</a:t>
            </a:r>
            <a:endParaRPr kumimoji="1" lang="ja-JP" altLang="en-US" sz="1000" dirty="0" smtClean="0">
              <a:solidFill>
                <a:srgbClr val="A5002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57913" y="189314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71800" y="754832"/>
            <a:ext cx="1258358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（少し飛ばして）</a:t>
            </a:r>
            <a:endParaRPr lang="en-US" altLang="ja-JP" sz="1000" dirty="0" smtClean="0"/>
          </a:p>
          <a:p>
            <a:r>
              <a:rPr kumimoji="1" lang="en-US" altLang="ja-JP" sz="1000" dirty="0" smtClean="0"/>
              <a:t>x, y</a:t>
            </a:r>
            <a:r>
              <a:rPr kumimoji="1" lang="ja-JP" altLang="en-US" sz="1000" dirty="0" smtClean="0"/>
              <a:t>を読み終えたところ</a:t>
            </a:r>
            <a:endParaRPr kumimoji="1" lang="en-US" altLang="ja-JP" sz="1000" dirty="0" smtClean="0"/>
          </a:p>
          <a:p>
            <a:endParaRPr lang="en-US" altLang="ja-JP" sz="1000" dirty="0"/>
          </a:p>
          <a:p>
            <a:r>
              <a:rPr kumimoji="1" lang="en-US" altLang="ja-JP" sz="1000" dirty="0" smtClean="0"/>
              <a:t>box</a:t>
            </a:r>
            <a:r>
              <a:rPr lang="ja-JP" altLang="en-US" sz="1000" dirty="0"/>
              <a:t>は</a:t>
            </a:r>
            <a:r>
              <a:rPr lang="ja-JP" altLang="en-US" sz="1000" dirty="0" smtClean="0"/>
              <a:t>、値型を</a:t>
            </a:r>
            <a:r>
              <a:rPr lang="en-US" altLang="ja-JP" sz="1000" dirty="0" smtClean="0"/>
              <a:t>object</a:t>
            </a:r>
            <a:r>
              <a:rPr lang="ja-JP" altLang="en-US" sz="1000" dirty="0" smtClean="0"/>
              <a:t>に</a:t>
            </a:r>
            <a:endParaRPr lang="en-US" altLang="ja-JP" sz="1000" dirty="0" smtClean="0"/>
          </a:p>
          <a:p>
            <a:r>
              <a:rPr kumimoji="1" lang="ja-JP" altLang="en-US" sz="1000" dirty="0" smtClean="0"/>
              <a:t>ボックス化する命令</a:t>
            </a:r>
            <a:endParaRPr kumimoji="1"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090294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392" y="692696"/>
            <a:ext cx="1663400" cy="2288694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.locals init (int32 V_0,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int32 V_1)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stloc.0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stloc.1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ldstr      "{0} + {1} = {2}"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Console::WriteLine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036392" y="2564904"/>
            <a:ext cx="166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527312" y="2340751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27312" y="2772799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9872" y="1893140"/>
            <a:ext cx="6492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ローカル変数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7533" y="2171300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7533" y="2603348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915816" y="208129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2</a:t>
            </a:r>
            <a:endParaRPr kumimoji="1" lang="ja-JP" alt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915816" y="226131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1</a:t>
            </a:r>
            <a:endParaRPr kumimoji="1" lang="ja-JP" alt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915816" y="244133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[2]</a:t>
            </a:r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262135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[1]</a:t>
            </a:r>
            <a:endParaRPr kumimoji="1" lang="ja-JP" alt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915816" y="280137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"{0</a:t>
            </a:r>
            <a:r>
              <a:rPr lang="en-US" altLang="ja-JP" sz="1000" dirty="0" smtClean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}…</a:t>
            </a:r>
            <a:endParaRPr kumimoji="1" lang="ja-JP" altLang="en-US" sz="1000" dirty="0" smtClean="0">
              <a:solidFill>
                <a:srgbClr val="A5002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57913" y="189314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71800" y="754832"/>
            <a:ext cx="100828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ローカル変数から</a:t>
            </a:r>
            <a:endParaRPr lang="en-US" altLang="ja-JP" sz="1000" dirty="0" smtClean="0"/>
          </a:p>
          <a:p>
            <a:r>
              <a:rPr kumimoji="1" lang="ja-JP" altLang="en-US" sz="1000" dirty="0"/>
              <a:t>スタック</a:t>
            </a:r>
            <a:r>
              <a:rPr kumimoji="1" lang="ja-JP" altLang="en-US" sz="1000" dirty="0" smtClean="0"/>
              <a:t>に値を乗せる</a:t>
            </a:r>
            <a:endParaRPr kumimoji="1" lang="en-US" altLang="ja-JP" sz="1000" dirty="0" smtClean="0"/>
          </a:p>
        </p:txBody>
      </p:sp>
      <p:cxnSp>
        <p:nvCxnSpPr>
          <p:cNvPr id="4" name="直線矢印コネクタ 3"/>
          <p:cNvCxnSpPr>
            <a:stCxn id="15" idx="1"/>
            <a:endCxn id="27" idx="3"/>
          </p:cNvCxnSpPr>
          <p:nvPr/>
        </p:nvCxnSpPr>
        <p:spPr>
          <a:xfrm flipH="1" flipV="1">
            <a:off x="3347864" y="2351320"/>
            <a:ext cx="179448" cy="89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16" idx="1"/>
            <a:endCxn id="26" idx="3"/>
          </p:cNvCxnSpPr>
          <p:nvPr/>
        </p:nvCxnSpPr>
        <p:spPr>
          <a:xfrm flipH="1" flipV="1">
            <a:off x="3347864" y="2171300"/>
            <a:ext cx="179448" cy="701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95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392" y="692696"/>
            <a:ext cx="1663400" cy="2288694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.locals init (int32 V_0,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     int32 V_1)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stloc.0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stloc.1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ldstr      "{0} + {1} = {2}"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Console::WriteLine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直線コネクタ 23"/>
          <p:cNvCxnSpPr/>
          <p:nvPr/>
        </p:nvCxnSpPr>
        <p:spPr>
          <a:xfrm>
            <a:off x="1036392" y="2689870"/>
            <a:ext cx="166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角丸四角形 14"/>
          <p:cNvSpPr/>
          <p:nvPr/>
        </p:nvSpPr>
        <p:spPr>
          <a:xfrm>
            <a:off x="3527312" y="2340751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3527312" y="2772799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latin typeface="Consolas" pitchFamily="49" charset="0"/>
                <a:cs typeface="Consolas" pitchFamily="49" charset="0"/>
              </a:rPr>
              <a:t>2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419872" y="1893140"/>
            <a:ext cx="6492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ローカル変数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67533" y="2171300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567533" y="2603348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915816" y="208129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915816" y="226131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/>
              <a:t>3</a:t>
            </a:r>
            <a:endParaRPr kumimoji="1" lang="ja-JP" altLang="en-US" sz="10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2915816" y="244133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[2]</a:t>
            </a:r>
            <a:endParaRPr kumimoji="1" lang="ja-JP" altLang="en-US" sz="10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2915816" y="262135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[1]</a:t>
            </a:r>
            <a:endParaRPr kumimoji="1" lang="ja-JP" altLang="en-US" sz="10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2915816" y="280137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"{0</a:t>
            </a:r>
            <a:r>
              <a:rPr lang="en-US" altLang="ja-JP" sz="1000" dirty="0" smtClean="0">
                <a:solidFill>
                  <a:srgbClr val="A50021"/>
                </a:solidFill>
                <a:latin typeface="Consolas" pitchFamily="49" charset="0"/>
                <a:cs typeface="Consolas" pitchFamily="49" charset="0"/>
              </a:rPr>
              <a:t>}…</a:t>
            </a:r>
            <a:endParaRPr kumimoji="1" lang="ja-JP" altLang="en-US" sz="1000" dirty="0" smtClean="0">
              <a:solidFill>
                <a:srgbClr val="A5002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957913" y="189314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771800" y="754832"/>
            <a:ext cx="123431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加算命令</a:t>
            </a:r>
            <a:endParaRPr lang="en-US" altLang="ja-JP" sz="1000" dirty="0" smtClean="0"/>
          </a:p>
          <a:p>
            <a:r>
              <a:rPr lang="ja-JP" altLang="en-US" sz="1000" dirty="0" smtClean="0"/>
              <a:t>スタックの上</a:t>
            </a:r>
            <a:r>
              <a:rPr lang="en-US" altLang="ja-JP" sz="1000" dirty="0" smtClean="0"/>
              <a:t>2</a:t>
            </a:r>
            <a:r>
              <a:rPr lang="ja-JP" altLang="en-US" sz="1000" dirty="0" smtClean="0"/>
              <a:t>つを使って</a:t>
            </a:r>
            <a:endParaRPr lang="en-US" altLang="ja-JP" sz="1000" dirty="0" smtClean="0"/>
          </a:p>
          <a:p>
            <a:r>
              <a:rPr lang="ja-JP" altLang="en-US" sz="1000" dirty="0" smtClean="0"/>
              <a:t>足した結果を乗せなおす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21823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979712" y="1988840"/>
            <a:ext cx="1224136" cy="1368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13779" y="1794173"/>
            <a:ext cx="7678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アセンブリ</a:t>
            </a:r>
          </a:p>
        </p:txBody>
      </p:sp>
      <p:sp>
        <p:nvSpPr>
          <p:cNvPr id="4" name="四角形吹き出し 3"/>
          <p:cNvSpPr/>
          <p:nvPr/>
        </p:nvSpPr>
        <p:spPr>
          <a:xfrm>
            <a:off x="3347864" y="1628800"/>
            <a:ext cx="1368152" cy="576064"/>
          </a:xfrm>
          <a:prstGeom prst="wedgeRectCallout">
            <a:avLst>
              <a:gd name="adj1" fmla="val -86972"/>
              <a:gd name="adj2" fmla="val -13559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.NET</a:t>
            </a:r>
            <a:r>
              <a:rPr kumimoji="1" lang="ja-JP" altLang="en-US" sz="1000" dirty="0" smtClean="0"/>
              <a:t> </a:t>
            </a:r>
            <a:r>
              <a:rPr kumimoji="1" lang="en-US" altLang="ja-JP" sz="1000" dirty="0" smtClean="0"/>
              <a:t>Framework</a:t>
            </a:r>
            <a:r>
              <a:rPr kumimoji="1" lang="ja-JP" altLang="en-US" sz="1000" dirty="0" smtClean="0"/>
              <a:t>用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実行可能形式（</a:t>
            </a:r>
            <a:r>
              <a:rPr lang="en-US" altLang="ja-JP" sz="1000" dirty="0" smtClean="0"/>
              <a:t>exe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  <a:p>
            <a:pPr algn="ctr"/>
            <a:r>
              <a:rPr lang="ja-JP" altLang="en-US" sz="1000" dirty="0" smtClean="0"/>
              <a:t>とかライブラリ（</a:t>
            </a:r>
            <a:r>
              <a:rPr lang="en-US" altLang="ja-JP" sz="1000" dirty="0" smtClean="0"/>
              <a:t>dll</a:t>
            </a:r>
            <a:r>
              <a:rPr lang="ja-JP" altLang="en-US" sz="1000" dirty="0" smtClean="0"/>
              <a:t>）</a:t>
            </a:r>
            <a:endParaRPr lang="en-US" altLang="ja-JP" sz="1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051721" y="2060849"/>
            <a:ext cx="1080119" cy="43204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/>
              <a:t>メタデータ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051721" y="2564904"/>
            <a:ext cx="1080119" cy="72008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IL</a:t>
            </a:r>
            <a:r>
              <a:rPr kumimoji="1" lang="ja-JP" altLang="en-US" sz="1000" dirty="0" smtClean="0"/>
              <a:t>コード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347864" y="2348880"/>
            <a:ext cx="1152128" cy="288032"/>
          </a:xfrm>
          <a:prstGeom prst="wedgeRectCallout">
            <a:avLst>
              <a:gd name="adj1" fmla="val -79488"/>
              <a:gd name="adj2" fmla="val -48282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/>
              <a:t>型情報や属性情報</a:t>
            </a:r>
            <a:endParaRPr lang="en-US" altLang="ja-JP" sz="1000" dirty="0" smtClean="0"/>
          </a:p>
        </p:txBody>
      </p:sp>
      <p:sp>
        <p:nvSpPr>
          <p:cNvPr id="8" name="四角形吹き出し 7"/>
          <p:cNvSpPr/>
          <p:nvPr/>
        </p:nvSpPr>
        <p:spPr>
          <a:xfrm>
            <a:off x="3347864" y="2780928"/>
            <a:ext cx="1152128" cy="432048"/>
          </a:xfrm>
          <a:prstGeom prst="wedgeRectCallout">
            <a:avLst>
              <a:gd name="adj1" fmla="val -81142"/>
              <a:gd name="adj2" fmla="val -30645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 smtClean="0"/>
              <a:t>.NET</a:t>
            </a:r>
            <a:r>
              <a:rPr lang="ja-JP" altLang="en-US" sz="1000" dirty="0" smtClean="0"/>
              <a:t>仮想マシン向けの命令列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393171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692696"/>
            <a:ext cx="521544" cy="81136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ldc.i4.2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ldarg.0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ldarg.1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ret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375184" y="106544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375184" y="131219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64112" y="79543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引数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6464" y="108873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66464" y="133548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91680" y="98072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91680" y="116074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691680" y="134076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3777" y="79543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971600" y="692696"/>
            <a:ext cx="4851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691680" y="538808"/>
            <a:ext cx="51296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/>
              <a:t>初期状態</a:t>
            </a:r>
            <a:endParaRPr kumimoji="1" lang="ja-JP" alt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91419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692696"/>
            <a:ext cx="521544" cy="81136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8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ldc.i4.2</a:t>
            </a: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ldarg.0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ldarg.1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ret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375184" y="106544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375184" y="131219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64112" y="79543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引数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6464" y="108873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66464" y="133548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91680" y="98072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91680" y="116074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691680" y="134076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2</a:t>
            </a:r>
            <a:endParaRPr kumimoji="1" lang="ja-JP" altLang="en-US" sz="1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3777" y="79543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971600" y="855762"/>
            <a:ext cx="4851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691680" y="538808"/>
            <a:ext cx="91691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定数</a:t>
            </a:r>
            <a:r>
              <a:rPr kumimoji="1" lang="en-US" altLang="ja-JP" sz="1000" dirty="0" smtClean="0"/>
              <a:t>2</a:t>
            </a:r>
            <a:r>
              <a:rPr kumimoji="1" lang="ja-JP" altLang="en-US" sz="1000" dirty="0" smtClean="0"/>
              <a:t>を読み込み</a:t>
            </a:r>
          </a:p>
        </p:txBody>
      </p:sp>
    </p:spTree>
    <p:extLst>
      <p:ext uri="{BB962C8B-B14F-4D97-AF65-F5344CB8AC3E}">
        <p14:creationId xmlns:p14="http://schemas.microsoft.com/office/powerpoint/2010/main" val="68361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692696"/>
            <a:ext cx="521544" cy="81136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ldc.i4.2</a:t>
            </a: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ldarg.0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ldarg.1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ret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375184" y="106544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375184" y="131219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64112" y="79543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引数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6464" y="108873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66464" y="133548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91680" y="98072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91680" y="116074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1</a:t>
            </a:r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691680" y="134076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2</a:t>
            </a:r>
            <a:endParaRPr kumimoji="1" lang="ja-JP" altLang="en-US" sz="1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3777" y="79543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971600" y="980728"/>
            <a:ext cx="4851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691680" y="538808"/>
            <a:ext cx="114935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引数</a:t>
            </a:r>
            <a:r>
              <a:rPr kumimoji="1" lang="en-US" altLang="ja-JP" sz="1000" dirty="0" smtClean="0"/>
              <a:t>0</a:t>
            </a:r>
            <a:r>
              <a:rPr kumimoji="1" lang="ja-JP" altLang="en-US" sz="1000" dirty="0" smtClean="0"/>
              <a:t>の値を読み込み</a:t>
            </a:r>
          </a:p>
        </p:txBody>
      </p:sp>
      <p:cxnSp>
        <p:nvCxnSpPr>
          <p:cNvPr id="9" name="直線矢印コネクタ 8"/>
          <p:cNvCxnSpPr>
            <a:stCxn id="3" idx="1"/>
            <a:endCxn id="20" idx="3"/>
          </p:cNvCxnSpPr>
          <p:nvPr/>
        </p:nvCxnSpPr>
        <p:spPr>
          <a:xfrm flipH="1">
            <a:off x="2123728" y="1165678"/>
            <a:ext cx="251456" cy="8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40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692696"/>
            <a:ext cx="521544" cy="81136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ldc.i4.2</a:t>
            </a: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ldarg.0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ldarg.1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ret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375184" y="106544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375184" y="131219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64112" y="79543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引数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6464" y="108873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66464" y="133548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91680" y="98072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3</a:t>
            </a:r>
            <a:endParaRPr kumimoji="1" lang="ja-JP" alt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91680" y="116074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1</a:t>
            </a:r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691680" y="134076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2</a:t>
            </a:r>
            <a:endParaRPr kumimoji="1" lang="ja-JP" altLang="en-US" sz="1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3777" y="79543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971600" y="1105694"/>
            <a:ext cx="4851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691680" y="538808"/>
            <a:ext cx="114935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引数</a:t>
            </a:r>
            <a:r>
              <a:rPr lang="en-US" altLang="ja-JP" sz="1000" dirty="0"/>
              <a:t>1</a:t>
            </a:r>
            <a:r>
              <a:rPr kumimoji="1" lang="ja-JP" altLang="en-US" sz="1000" dirty="0" smtClean="0"/>
              <a:t>の値を読み込み</a:t>
            </a:r>
          </a:p>
        </p:txBody>
      </p:sp>
      <p:cxnSp>
        <p:nvCxnSpPr>
          <p:cNvPr id="14" name="直線矢印コネクタ 13"/>
          <p:cNvCxnSpPr>
            <a:stCxn id="4" idx="1"/>
            <a:endCxn id="19" idx="3"/>
          </p:cNvCxnSpPr>
          <p:nvPr/>
        </p:nvCxnSpPr>
        <p:spPr>
          <a:xfrm flipH="1" flipV="1">
            <a:off x="2123728" y="1070738"/>
            <a:ext cx="251456" cy="341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692696"/>
            <a:ext cx="521544" cy="81136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ldc.i4.2</a:t>
            </a: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ldarg.0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ldarg.1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mul</a:t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ret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375184" y="106544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375184" y="131219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64112" y="79543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引数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6464" y="108873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66464" y="133548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91680" y="98072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91680" y="116074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4</a:t>
            </a:r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691680" y="134076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2</a:t>
            </a:r>
            <a:endParaRPr kumimoji="1" lang="ja-JP" altLang="en-US" sz="1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3777" y="79543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971600" y="1206277"/>
            <a:ext cx="4851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675427" y="234014"/>
            <a:ext cx="123431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加算命令</a:t>
            </a:r>
            <a:endParaRPr lang="en-US" altLang="ja-JP" sz="1000" dirty="0" smtClean="0"/>
          </a:p>
          <a:p>
            <a:r>
              <a:rPr lang="ja-JP" altLang="en-US" sz="1000" dirty="0" smtClean="0"/>
              <a:t>スタックの上</a:t>
            </a:r>
            <a:r>
              <a:rPr lang="en-US" altLang="ja-JP" sz="1000" dirty="0" smtClean="0"/>
              <a:t>2</a:t>
            </a:r>
            <a:r>
              <a:rPr lang="ja-JP" altLang="en-US" sz="1000" dirty="0" smtClean="0"/>
              <a:t>つを使って</a:t>
            </a:r>
            <a:endParaRPr lang="en-US" altLang="ja-JP" sz="1000" dirty="0" smtClean="0"/>
          </a:p>
          <a:p>
            <a:r>
              <a:rPr lang="ja-JP" altLang="en-US" sz="1000" dirty="0" smtClean="0"/>
              <a:t>足した結果を乗せなおす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81407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71600" y="692696"/>
            <a:ext cx="521544" cy="811367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36000" bIns="36000" rtlCol="0">
            <a:spAutoFit/>
          </a:bodyPr>
          <a:lstStyle/>
          <a:p>
            <a:r>
              <a:rPr lang="en-US" altLang="ja-JP" sz="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ldc.i4.2</a:t>
            </a: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ldarg.0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ldarg.1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mul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/>
            </a:r>
            <a:b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ja-JP" sz="800" dirty="0" smtClean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ret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2375184" y="106544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2375184" y="1312197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3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64112" y="795430"/>
            <a:ext cx="25648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引数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66464" y="108873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66464" y="1335483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691680" y="98072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1691680" y="116074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1691680" y="1340768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/>
              <a:t>8</a:t>
            </a:r>
            <a:endParaRPr kumimoji="1" lang="ja-JP" altLang="en-US" sz="1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733777" y="79543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971600" y="1331243"/>
            <a:ext cx="48519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675427" y="234014"/>
            <a:ext cx="1245534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sz="1000" dirty="0" smtClean="0"/>
              <a:t>乗算命令</a:t>
            </a:r>
            <a:endParaRPr lang="en-US" altLang="ja-JP" sz="1000" dirty="0" smtClean="0"/>
          </a:p>
          <a:p>
            <a:r>
              <a:rPr lang="ja-JP" altLang="en-US" sz="1000" dirty="0" smtClean="0"/>
              <a:t>スタックの上</a:t>
            </a:r>
            <a:r>
              <a:rPr lang="en-US" altLang="ja-JP" sz="1000" dirty="0" smtClean="0"/>
              <a:t>2</a:t>
            </a:r>
            <a:r>
              <a:rPr lang="ja-JP" altLang="en-US" sz="1000" dirty="0" smtClean="0"/>
              <a:t>つを使って</a:t>
            </a:r>
            <a:endParaRPr lang="en-US" altLang="ja-JP" sz="1000" dirty="0" smtClean="0"/>
          </a:p>
          <a:p>
            <a:r>
              <a:rPr lang="ja-JP" altLang="en-US" sz="1000" dirty="0" smtClean="0"/>
              <a:t>掛けた結果を乗せなおす</a:t>
            </a:r>
            <a:endParaRPr lang="en-US" altLang="ja-JP" sz="1000" dirty="0" smtClean="0"/>
          </a:p>
        </p:txBody>
      </p:sp>
    </p:spTree>
    <p:extLst>
      <p:ext uri="{BB962C8B-B14F-4D97-AF65-F5344CB8AC3E}">
        <p14:creationId xmlns:p14="http://schemas.microsoft.com/office/powerpoint/2010/main" val="279619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36392" y="692696"/>
            <a:ext cx="1663400" cy="2288694"/>
          </a:xfrm>
          <a:prstGeom prst="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36000" tIns="36000" rIns="0" bIns="36000" rtlCol="0">
            <a:spAutoFit/>
          </a:bodyPr>
          <a:lstStyle/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.locals init (int32 V_0,</a:t>
            </a:r>
          </a:p>
          <a:p>
            <a:r>
              <a:rPr lang="en-US" altLang="ja-JP" sz="8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          int32 V_1)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Console::ReadLine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Int32::Parse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stloc.1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ldstr      "{0} + {1} = {2}"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ldloc.0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ldloc.1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add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box        Int32</a:t>
            </a:r>
          </a:p>
          <a:p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call       Console::WriteLine</a:t>
            </a:r>
            <a:endParaRPr kumimoji="1" lang="ja-JP" altLang="en-US" sz="800" dirty="0" smtClean="0">
              <a:solidFill>
                <a:schemeClr val="bg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527312" y="2340751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3527312" y="2772799"/>
            <a:ext cx="432048" cy="200461"/>
          </a:xfrm>
          <a:prstGeom prst="round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9872" y="1893140"/>
            <a:ext cx="64921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ローカル変数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7533" y="2171300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V_0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7533" y="2603348"/>
            <a:ext cx="21159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000" dirty="0" smtClean="0">
                <a:latin typeface="Consolas" pitchFamily="49" charset="0"/>
                <a:cs typeface="Consolas" pitchFamily="49" charset="0"/>
              </a:rPr>
              <a:t>V_1</a:t>
            </a:r>
            <a:endParaRPr kumimoji="1" lang="ja-JP" altLang="en-US" sz="10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15816" y="208129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8" name="正方形/長方形 17"/>
          <p:cNvSpPr/>
          <p:nvPr/>
        </p:nvSpPr>
        <p:spPr>
          <a:xfrm>
            <a:off x="2915816" y="226131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2915816" y="244133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2915816" y="262135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1" name="正方形/長方形 20"/>
          <p:cNvSpPr/>
          <p:nvPr/>
        </p:nvSpPr>
        <p:spPr>
          <a:xfrm>
            <a:off x="2915816" y="2801370"/>
            <a:ext cx="432048" cy="18002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000" dirty="0" smtClean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957913" y="1893140"/>
            <a:ext cx="34785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000" dirty="0" smtClean="0"/>
              <a:t>スタック</a:t>
            </a:r>
          </a:p>
        </p:txBody>
      </p:sp>
      <p:cxnSp>
        <p:nvCxnSpPr>
          <p:cNvPr id="24" name="直線コネクタ 23"/>
          <p:cNvCxnSpPr/>
          <p:nvPr/>
        </p:nvCxnSpPr>
        <p:spPr>
          <a:xfrm>
            <a:off x="1036392" y="975792"/>
            <a:ext cx="166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771800" y="754832"/>
            <a:ext cx="100187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ja-JP" altLang="en-US" sz="1000" dirty="0" smtClean="0"/>
              <a:t>ローカル変数を準備</a:t>
            </a:r>
          </a:p>
        </p:txBody>
      </p:sp>
    </p:spTree>
    <p:extLst>
      <p:ext uri="{BB962C8B-B14F-4D97-AF65-F5344CB8AC3E}">
        <p14:creationId xmlns:p14="http://schemas.microsoft.com/office/powerpoint/2010/main" val="169578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3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kumimoji="1" sz="10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kumimoji="1"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746</Words>
  <Application>Microsoft Office PowerPoint</Application>
  <PresentationFormat>画面に合わせる (4:3)</PresentationFormat>
  <Paragraphs>308</Paragraphs>
  <Slides>15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iwanaga</dc:creator>
  <cp:lastModifiedBy>iwanaga</cp:lastModifiedBy>
  <cp:revision>398</cp:revision>
  <dcterms:created xsi:type="dcterms:W3CDTF">2011-12-07T03:18:53Z</dcterms:created>
  <dcterms:modified xsi:type="dcterms:W3CDTF">2012-01-28T20:53:13Z</dcterms:modified>
</cp:coreProperties>
</file>