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99CCFF"/>
    <a:srgbClr val="0000FF"/>
    <a:srgbClr val="404080"/>
    <a:srgbClr val="F0F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CEFE6-0C5C-4817-BEFA-ABF6EFD48661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86AAD-10E9-4DC0-A52C-0B48FAD75A9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98BF2-4D4C-496B-8719-BFEE36F66970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AFE23-3B54-4682-9A89-1EA57E3F9FA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F836A-C744-4035-9711-26456358965C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8B39C-1CED-4290-BF95-F404D995CC0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E960E-049D-40C8-B9FB-EDA211D92ADF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3CD2F-75A2-404D-A434-37274DFC7EBE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D1AA1-090A-4B14-BB44-F22F0D0FA5DC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F451C-28D6-4374-B3A2-2A0E88BB742E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0055E-3E3D-49E1-B486-C74322FCE750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2E711FA4-16A1-4C7F-ACA9-6CD454EA516E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BindingChartVie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581275"/>
            <a:ext cx="2857500" cy="2857500"/>
          </a:xfrm>
          <a:prstGeom prst="rect">
            <a:avLst/>
          </a:prstGeom>
          <a:noFill/>
        </p:spPr>
      </p:pic>
      <p:pic>
        <p:nvPicPr>
          <p:cNvPr id="5125" name="Picture 5" descr="BindingTableVie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581275"/>
            <a:ext cx="2600325" cy="3133725"/>
          </a:xfrm>
          <a:prstGeom prst="rect">
            <a:avLst/>
          </a:prstGeom>
          <a:noFill/>
        </p:spPr>
      </p:pic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2819400" y="457200"/>
            <a:ext cx="3048000" cy="1524000"/>
          </a:xfrm>
          <a:prstGeom prst="roundRect">
            <a:avLst>
              <a:gd name="adj" fmla="val 7708"/>
            </a:avLst>
          </a:prstGeom>
          <a:solidFill>
            <a:srgbClr val="F0F0FF"/>
          </a:solidFill>
          <a:ln w="9525">
            <a:solidFill>
              <a:srgbClr val="404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400">
                <a:solidFill>
                  <a:srgbClr val="0000FF"/>
                </a:solidFill>
                <a:latin typeface="ＭＳ ゴシック" pitchFamily="49" charset="-128"/>
                <a:ea typeface="ＭＳ ゴシック" pitchFamily="49" charset="-128"/>
              </a:rPr>
              <a:t>class</a:t>
            </a:r>
            <a:r>
              <a:rPr lang="en-US" altLang="ja-JP" sz="140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400">
                <a:solidFill>
                  <a:srgbClr val="2B91AF"/>
                </a:solidFill>
                <a:latin typeface="ＭＳ ゴシック" pitchFamily="49" charset="-128"/>
                <a:ea typeface="ＭＳ ゴシック" pitchFamily="49" charset="-128"/>
              </a:rPr>
              <a:t>Item</a:t>
            </a:r>
            <a:r>
              <a:rPr lang="en-US" altLang="ja-JP" sz="1400">
                <a:latin typeface="ＭＳ ゴシック" pitchFamily="49" charset="-128"/>
                <a:ea typeface="ＭＳ ゴシック" pitchFamily="49" charset="-128"/>
              </a:rPr>
              <a:t>{</a:t>
            </a:r>
          </a:p>
          <a:p>
            <a:r>
              <a:rPr lang="en-US" altLang="ja-JP" sz="1400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>
                <a:solidFill>
                  <a:srgbClr val="0000FF"/>
                </a:solidFill>
                <a:latin typeface="ＭＳ ゴシック" pitchFamily="49" charset="-128"/>
                <a:ea typeface="ＭＳ ゴシック" pitchFamily="49" charset="-128"/>
              </a:rPr>
              <a:t>double</a:t>
            </a:r>
            <a:r>
              <a:rPr lang="en-US" altLang="ja-JP" sz="1400">
                <a:latin typeface="ＭＳ ゴシック" pitchFamily="49" charset="-128"/>
                <a:ea typeface="ＭＳ ゴシック" pitchFamily="49" charset="-128"/>
              </a:rPr>
              <a:t> X {</a:t>
            </a:r>
            <a:r>
              <a:rPr lang="en-US" altLang="ja-JP" sz="1400">
                <a:solidFill>
                  <a:srgbClr val="0000FF"/>
                </a:solidFill>
                <a:latin typeface="ＭＳ ゴシック" pitchFamily="49" charset="-128"/>
                <a:ea typeface="ＭＳ ゴシック" pitchFamily="49" charset="-128"/>
              </a:rPr>
              <a:t>get</a:t>
            </a:r>
            <a:r>
              <a:rPr lang="en-US" altLang="ja-JP" sz="140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400">
                <a:solidFill>
                  <a:srgbClr val="0000FF"/>
                </a:solidFill>
                <a:latin typeface="ＭＳ ゴシック" pitchFamily="49" charset="-128"/>
                <a:ea typeface="ＭＳ ゴシック" pitchFamily="49" charset="-128"/>
              </a:rPr>
              <a:t>set</a:t>
            </a:r>
            <a:r>
              <a:rPr lang="en-US" altLang="ja-JP" sz="1400">
                <a:latin typeface="ＭＳ ゴシック" pitchFamily="49" charset="-128"/>
                <a:ea typeface="ＭＳ ゴシック" pitchFamily="49" charset="-128"/>
              </a:rPr>
              <a:t>;}</a:t>
            </a:r>
          </a:p>
          <a:p>
            <a:r>
              <a:rPr lang="en-US" altLang="ja-JP" sz="1400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>
                <a:solidFill>
                  <a:srgbClr val="0000FF"/>
                </a:solidFill>
                <a:latin typeface="ＭＳ ゴシック" pitchFamily="49" charset="-128"/>
                <a:ea typeface="ＭＳ ゴシック" pitchFamily="49" charset="-128"/>
              </a:rPr>
              <a:t>double</a:t>
            </a:r>
            <a:r>
              <a:rPr lang="en-US" altLang="ja-JP" sz="1400">
                <a:latin typeface="ＭＳ ゴシック" pitchFamily="49" charset="-128"/>
                <a:ea typeface="ＭＳ ゴシック" pitchFamily="49" charset="-128"/>
              </a:rPr>
              <a:t> Y {</a:t>
            </a:r>
            <a:r>
              <a:rPr lang="en-US" altLang="ja-JP" sz="1400">
                <a:solidFill>
                  <a:srgbClr val="0000FF"/>
                </a:solidFill>
                <a:latin typeface="ＭＳ ゴシック" pitchFamily="49" charset="-128"/>
                <a:ea typeface="ＭＳ ゴシック" pitchFamily="49" charset="-128"/>
              </a:rPr>
              <a:t>get</a:t>
            </a:r>
            <a:r>
              <a:rPr lang="en-US" altLang="ja-JP" sz="140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400">
                <a:solidFill>
                  <a:srgbClr val="0000FF"/>
                </a:solidFill>
                <a:latin typeface="ＭＳ ゴシック" pitchFamily="49" charset="-128"/>
                <a:ea typeface="ＭＳ ゴシック" pitchFamily="49" charset="-128"/>
              </a:rPr>
              <a:t>set</a:t>
            </a:r>
            <a:r>
              <a:rPr lang="en-US" altLang="ja-JP" sz="1400">
                <a:latin typeface="ＭＳ ゴシック" pitchFamily="49" charset="-128"/>
                <a:ea typeface="ＭＳ ゴシック" pitchFamily="49" charset="-128"/>
              </a:rPr>
              <a:t>;}</a:t>
            </a:r>
          </a:p>
          <a:p>
            <a:r>
              <a:rPr lang="en-US" altLang="ja-JP" sz="1400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>
                <a:solidFill>
                  <a:srgbClr val="0000FF"/>
                </a:solidFill>
                <a:latin typeface="ＭＳ ゴシック" pitchFamily="49" charset="-128"/>
                <a:ea typeface="ＭＳ ゴシック" pitchFamily="49" charset="-128"/>
              </a:rPr>
              <a:t>double</a:t>
            </a:r>
            <a:r>
              <a:rPr lang="en-US" altLang="ja-JP" sz="1400">
                <a:latin typeface="ＭＳ ゴシック" pitchFamily="49" charset="-128"/>
                <a:ea typeface="ＭＳ ゴシック" pitchFamily="49" charset="-128"/>
              </a:rPr>
              <a:t> Value {</a:t>
            </a:r>
            <a:r>
              <a:rPr lang="en-US" altLang="ja-JP" sz="1400">
                <a:solidFill>
                  <a:srgbClr val="0000FF"/>
                </a:solidFill>
                <a:latin typeface="ＭＳ ゴシック" pitchFamily="49" charset="-128"/>
                <a:ea typeface="ＭＳ ゴシック" pitchFamily="49" charset="-128"/>
              </a:rPr>
              <a:t>get</a:t>
            </a:r>
            <a:r>
              <a:rPr lang="en-US" altLang="ja-JP" sz="140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400">
                <a:solidFill>
                  <a:srgbClr val="0000FF"/>
                </a:solidFill>
                <a:latin typeface="ＭＳ ゴシック" pitchFamily="49" charset="-128"/>
                <a:ea typeface="ＭＳ ゴシック" pitchFamily="49" charset="-128"/>
              </a:rPr>
              <a:t>set</a:t>
            </a:r>
            <a:r>
              <a:rPr lang="en-US" altLang="ja-JP" sz="1400">
                <a:latin typeface="ＭＳ ゴシック" pitchFamily="49" charset="-128"/>
                <a:ea typeface="ＭＳ ゴシック" pitchFamily="49" charset="-128"/>
              </a:rPr>
              <a:t>;}</a:t>
            </a:r>
          </a:p>
          <a:p>
            <a:r>
              <a:rPr lang="en-US" altLang="ja-JP" sz="1400">
                <a:latin typeface="ＭＳ ゴシック" pitchFamily="49" charset="-128"/>
                <a:ea typeface="ＭＳ ゴシック" pitchFamily="49" charset="-128"/>
              </a:rPr>
              <a:t>}</a:t>
            </a:r>
          </a:p>
          <a:p>
            <a:r>
              <a:rPr lang="en-US" altLang="ja-JP" sz="1400">
                <a:solidFill>
                  <a:srgbClr val="2B91AF"/>
                </a:solidFill>
                <a:latin typeface="ＭＳ ゴシック" pitchFamily="49" charset="-128"/>
                <a:ea typeface="ＭＳ ゴシック" pitchFamily="49" charset="-128"/>
              </a:rPr>
              <a:t>ObservableCollection</a:t>
            </a:r>
            <a:r>
              <a:rPr lang="en-US" altLang="ja-JP" sz="1400">
                <a:latin typeface="ＭＳ ゴシック" pitchFamily="49" charset="-128"/>
                <a:ea typeface="ＭＳ ゴシック" pitchFamily="49" charset="-128"/>
              </a:rPr>
              <a:t>&lt;</a:t>
            </a:r>
            <a:r>
              <a:rPr lang="en-US" altLang="ja-JP" sz="1400">
                <a:solidFill>
                  <a:srgbClr val="2B91AF"/>
                </a:solidFill>
                <a:latin typeface="ＭＳ ゴシック" pitchFamily="49" charset="-128"/>
                <a:ea typeface="ＭＳ ゴシック" pitchFamily="49" charset="-128"/>
              </a:rPr>
              <a:t>Item</a:t>
            </a:r>
            <a:r>
              <a:rPr lang="en-US" altLang="ja-JP" sz="1400">
                <a:latin typeface="ＭＳ ゴシック" pitchFamily="49" charset="-128"/>
                <a:ea typeface="ＭＳ ゴシック" pitchFamily="49" charset="-128"/>
              </a:rPr>
              <a:t>&gt; Data;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 rot="6783924">
            <a:off x="3118644" y="2062956"/>
            <a:ext cx="496888" cy="485775"/>
          </a:xfrm>
          <a:prstGeom prst="rightArrow">
            <a:avLst>
              <a:gd name="adj1" fmla="val 39704"/>
              <a:gd name="adj2" fmla="val 3759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 rot="3640465">
            <a:off x="5099844" y="2062956"/>
            <a:ext cx="496888" cy="485775"/>
          </a:xfrm>
          <a:prstGeom prst="rightArrow">
            <a:avLst>
              <a:gd name="adj1" fmla="val 39704"/>
              <a:gd name="adj2" fmla="val 3759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直線矢印コネクタ 94"/>
          <p:cNvCxnSpPr/>
          <p:nvPr/>
        </p:nvCxnSpPr>
        <p:spPr>
          <a:xfrm>
            <a:off x="4114800" y="3887788"/>
            <a:ext cx="533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7" name="角丸四角形 106"/>
          <p:cNvSpPr/>
          <p:nvPr/>
        </p:nvSpPr>
        <p:spPr>
          <a:xfrm>
            <a:off x="2743200" y="3201988"/>
            <a:ext cx="2819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角丸四角形 107"/>
          <p:cNvSpPr/>
          <p:nvPr/>
        </p:nvSpPr>
        <p:spPr>
          <a:xfrm>
            <a:off x="2895600" y="3582988"/>
            <a:ext cx="8382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ソート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選択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直線矢印コネクタ 108"/>
          <p:cNvCxnSpPr>
            <a:stCxn id="108" idx="3"/>
          </p:cNvCxnSpPr>
          <p:nvPr/>
        </p:nvCxnSpPr>
        <p:spPr>
          <a:xfrm>
            <a:off x="3733800" y="3887788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2819400" y="3200400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ビュー</a:t>
            </a:r>
            <a:r>
              <a:rPr kumimoji="1" lang="en-US" altLang="ja-JP" sz="1600" dirty="0" smtClean="0"/>
              <a:t>2</a:t>
            </a:r>
            <a:endParaRPr kumimoji="1" lang="ja-JP" altLang="en-US" sz="1600" dirty="0"/>
          </a:p>
        </p:txBody>
      </p:sp>
      <p:sp>
        <p:nvSpPr>
          <p:cNvPr id="89" name="角丸四角形 88"/>
          <p:cNvSpPr/>
          <p:nvPr/>
        </p:nvSpPr>
        <p:spPr>
          <a:xfrm>
            <a:off x="2743200" y="685800"/>
            <a:ext cx="2819400" cy="2362200"/>
          </a:xfrm>
          <a:prstGeom prst="roundRect">
            <a:avLst>
              <a:gd name="adj" fmla="val 9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685800" y="685800"/>
            <a:ext cx="15240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/>
          <p:cNvSpPr/>
          <p:nvPr/>
        </p:nvSpPr>
        <p:spPr>
          <a:xfrm>
            <a:off x="990600" y="1143000"/>
            <a:ext cx="914400" cy="533400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SQL Server</a:t>
            </a:r>
            <a:endParaRPr kumimoji="1" lang="ja-JP" altLang="en-US" sz="1100" dirty="0"/>
          </a:p>
        </p:txBody>
      </p:sp>
      <p:sp>
        <p:nvSpPr>
          <p:cNvPr id="9" name="円柱 8"/>
          <p:cNvSpPr/>
          <p:nvPr/>
        </p:nvSpPr>
        <p:spPr>
          <a:xfrm>
            <a:off x="990600" y="1981200"/>
            <a:ext cx="914400" cy="533400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Oracle</a:t>
            </a:r>
            <a:endParaRPr kumimoji="1" lang="ja-JP" altLang="en-US" sz="1100" dirty="0"/>
          </a:p>
        </p:txBody>
      </p:sp>
      <p:sp>
        <p:nvSpPr>
          <p:cNvPr id="11" name="メモ 10"/>
          <p:cNvSpPr/>
          <p:nvPr/>
        </p:nvSpPr>
        <p:spPr>
          <a:xfrm>
            <a:off x="1143000" y="2819400"/>
            <a:ext cx="533400" cy="609600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XML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914400" y="3733800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.NET  </a:t>
            </a:r>
            <a:r>
              <a:rPr lang="en-US" altLang="ja-JP" sz="1100" dirty="0" smtClean="0">
                <a:solidFill>
                  <a:schemeClr val="tx1"/>
                </a:solidFill>
              </a:rPr>
              <a:t>Object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62000" y="685800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データソース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2895600" y="1676400"/>
            <a:ext cx="8382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ソート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選択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>
            <a:stCxn id="13" idx="3"/>
            <a:endCxn id="15" idx="1"/>
          </p:cNvCxnSpPr>
          <p:nvPr/>
        </p:nvCxnSpPr>
        <p:spPr>
          <a:xfrm flipV="1">
            <a:off x="2209800" y="19812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38" name="表 37"/>
          <p:cNvGraphicFramePr>
            <a:graphicFrameLocks noGrp="1"/>
          </p:cNvGraphicFramePr>
          <p:nvPr/>
        </p:nvGraphicFramePr>
        <p:xfrm>
          <a:off x="4267200" y="853440"/>
          <a:ext cx="1143000" cy="8991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81000"/>
                <a:gridCol w="381000"/>
                <a:gridCol w="381000"/>
              </a:tblGrid>
              <a:tr h="29972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29972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α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β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γ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1" name="直線矢印コネクタ 40"/>
          <p:cNvCxnSpPr>
            <a:stCxn id="13" idx="3"/>
            <a:endCxn id="108" idx="1"/>
          </p:cNvCxnSpPr>
          <p:nvPr/>
        </p:nvCxnSpPr>
        <p:spPr>
          <a:xfrm>
            <a:off x="2209800" y="2514600"/>
            <a:ext cx="685800" cy="1373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27" name="グループ化 126"/>
          <p:cNvGrpSpPr/>
          <p:nvPr/>
        </p:nvGrpSpPr>
        <p:grpSpPr>
          <a:xfrm>
            <a:off x="4267200" y="3352800"/>
            <a:ext cx="1219200" cy="839788"/>
            <a:chOff x="4800600" y="2055812"/>
            <a:chExt cx="1143000" cy="839788"/>
          </a:xfrm>
        </p:grpSpPr>
        <p:sp>
          <p:nvSpPr>
            <p:cNvPr id="83" name="フリーフォーム 82"/>
            <p:cNvSpPr/>
            <p:nvPr/>
          </p:nvSpPr>
          <p:spPr>
            <a:xfrm>
              <a:off x="4801300" y="2132012"/>
              <a:ext cx="1078891" cy="685800"/>
            </a:xfrm>
            <a:custGeom>
              <a:avLst/>
              <a:gdLst>
                <a:gd name="connsiteX0" fmla="*/ 0 w 1223493"/>
                <a:gd name="connsiteY0" fmla="*/ 425003 h 875763"/>
                <a:gd name="connsiteX1" fmla="*/ 154547 w 1223493"/>
                <a:gd name="connsiteY1" fmla="*/ 231820 h 875763"/>
                <a:gd name="connsiteX2" fmla="*/ 309093 w 1223493"/>
                <a:gd name="connsiteY2" fmla="*/ 528034 h 875763"/>
                <a:gd name="connsiteX3" fmla="*/ 463639 w 1223493"/>
                <a:gd name="connsiteY3" fmla="*/ 0 h 875763"/>
                <a:gd name="connsiteX4" fmla="*/ 618186 w 1223493"/>
                <a:gd name="connsiteY4" fmla="*/ 631065 h 875763"/>
                <a:gd name="connsiteX5" fmla="*/ 772732 w 1223493"/>
                <a:gd name="connsiteY5" fmla="*/ 476518 h 875763"/>
                <a:gd name="connsiteX6" fmla="*/ 914400 w 1223493"/>
                <a:gd name="connsiteY6" fmla="*/ 579549 h 875763"/>
                <a:gd name="connsiteX7" fmla="*/ 1068947 w 1223493"/>
                <a:gd name="connsiteY7" fmla="*/ 347730 h 875763"/>
                <a:gd name="connsiteX8" fmla="*/ 1223493 w 1223493"/>
                <a:gd name="connsiteY8" fmla="*/ 605307 h 875763"/>
                <a:gd name="connsiteX9" fmla="*/ 1223493 w 1223493"/>
                <a:gd name="connsiteY9" fmla="*/ 875763 h 875763"/>
                <a:gd name="connsiteX10" fmla="*/ 0 w 1223493"/>
                <a:gd name="connsiteY10" fmla="*/ 875763 h 875763"/>
                <a:gd name="connsiteX11" fmla="*/ 0 w 1223493"/>
                <a:gd name="connsiteY11" fmla="*/ 425003 h 87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3493" h="875763">
                  <a:moveTo>
                    <a:pt x="0" y="425003"/>
                  </a:moveTo>
                  <a:lnTo>
                    <a:pt x="154547" y="231820"/>
                  </a:lnTo>
                  <a:lnTo>
                    <a:pt x="309093" y="528034"/>
                  </a:lnTo>
                  <a:lnTo>
                    <a:pt x="463639" y="0"/>
                  </a:lnTo>
                  <a:lnTo>
                    <a:pt x="618186" y="631065"/>
                  </a:lnTo>
                  <a:lnTo>
                    <a:pt x="772732" y="476518"/>
                  </a:lnTo>
                  <a:lnTo>
                    <a:pt x="914400" y="579549"/>
                  </a:lnTo>
                  <a:lnTo>
                    <a:pt x="1068947" y="347730"/>
                  </a:lnTo>
                  <a:lnTo>
                    <a:pt x="1223493" y="605307"/>
                  </a:lnTo>
                  <a:lnTo>
                    <a:pt x="1223493" y="875763"/>
                  </a:lnTo>
                  <a:lnTo>
                    <a:pt x="0" y="875763"/>
                  </a:lnTo>
                  <a:lnTo>
                    <a:pt x="0" y="425003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/>
            <p:cNvSpPr/>
            <p:nvPr/>
          </p:nvSpPr>
          <p:spPr>
            <a:xfrm>
              <a:off x="4801300" y="2360612"/>
              <a:ext cx="1078891" cy="533401"/>
            </a:xfrm>
            <a:custGeom>
              <a:avLst/>
              <a:gdLst>
                <a:gd name="connsiteX0" fmla="*/ 0 w 1223493"/>
                <a:gd name="connsiteY0" fmla="*/ 425003 h 875763"/>
                <a:gd name="connsiteX1" fmla="*/ 154547 w 1223493"/>
                <a:gd name="connsiteY1" fmla="*/ 231820 h 875763"/>
                <a:gd name="connsiteX2" fmla="*/ 309093 w 1223493"/>
                <a:gd name="connsiteY2" fmla="*/ 528034 h 875763"/>
                <a:gd name="connsiteX3" fmla="*/ 463639 w 1223493"/>
                <a:gd name="connsiteY3" fmla="*/ 0 h 875763"/>
                <a:gd name="connsiteX4" fmla="*/ 618186 w 1223493"/>
                <a:gd name="connsiteY4" fmla="*/ 631065 h 875763"/>
                <a:gd name="connsiteX5" fmla="*/ 772732 w 1223493"/>
                <a:gd name="connsiteY5" fmla="*/ 476518 h 875763"/>
                <a:gd name="connsiteX6" fmla="*/ 914400 w 1223493"/>
                <a:gd name="connsiteY6" fmla="*/ 579549 h 875763"/>
                <a:gd name="connsiteX7" fmla="*/ 1068947 w 1223493"/>
                <a:gd name="connsiteY7" fmla="*/ 347730 h 875763"/>
                <a:gd name="connsiteX8" fmla="*/ 1223493 w 1223493"/>
                <a:gd name="connsiteY8" fmla="*/ 605307 h 875763"/>
                <a:gd name="connsiteX9" fmla="*/ 1223493 w 1223493"/>
                <a:gd name="connsiteY9" fmla="*/ 875763 h 875763"/>
                <a:gd name="connsiteX10" fmla="*/ 0 w 1223493"/>
                <a:gd name="connsiteY10" fmla="*/ 875763 h 875763"/>
                <a:gd name="connsiteX11" fmla="*/ 0 w 1223493"/>
                <a:gd name="connsiteY11" fmla="*/ 425003 h 87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3493" h="875763">
                  <a:moveTo>
                    <a:pt x="0" y="425003"/>
                  </a:moveTo>
                  <a:lnTo>
                    <a:pt x="154547" y="231820"/>
                  </a:lnTo>
                  <a:lnTo>
                    <a:pt x="309093" y="528034"/>
                  </a:lnTo>
                  <a:lnTo>
                    <a:pt x="463639" y="0"/>
                  </a:lnTo>
                  <a:lnTo>
                    <a:pt x="618186" y="631065"/>
                  </a:lnTo>
                  <a:lnTo>
                    <a:pt x="772732" y="476518"/>
                  </a:lnTo>
                  <a:lnTo>
                    <a:pt x="914400" y="579549"/>
                  </a:lnTo>
                  <a:lnTo>
                    <a:pt x="1068947" y="347730"/>
                  </a:lnTo>
                  <a:lnTo>
                    <a:pt x="1223493" y="605307"/>
                  </a:lnTo>
                  <a:lnTo>
                    <a:pt x="1223493" y="875763"/>
                  </a:lnTo>
                  <a:lnTo>
                    <a:pt x="0" y="875763"/>
                  </a:lnTo>
                  <a:lnTo>
                    <a:pt x="0" y="425003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矢印コネクタ 61"/>
            <p:cNvCxnSpPr/>
            <p:nvPr/>
          </p:nvCxnSpPr>
          <p:spPr>
            <a:xfrm>
              <a:off x="4801300" y="2894012"/>
              <a:ext cx="1142300" cy="1588"/>
            </a:xfrm>
            <a:prstGeom prst="straightConnector1">
              <a:avLst/>
            </a:prstGeom>
            <a:ln w="25400">
              <a:tailEnd type="arrow" w="sm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矢印コネクタ 71"/>
            <p:cNvCxnSpPr/>
            <p:nvPr/>
          </p:nvCxnSpPr>
          <p:spPr>
            <a:xfrm rot="5400000" flipH="1" flipV="1">
              <a:off x="4381850" y="2474562"/>
              <a:ext cx="838200" cy="700"/>
            </a:xfrm>
            <a:prstGeom prst="straightConnector1">
              <a:avLst/>
            </a:prstGeom>
            <a:ln w="25400">
              <a:tailEnd type="arrow" w="sm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90" name="直線矢印コネクタ 89"/>
          <p:cNvCxnSpPr/>
          <p:nvPr/>
        </p:nvCxnSpPr>
        <p:spPr>
          <a:xfrm rot="5400000" flipH="1" flipV="1">
            <a:off x="3657600" y="1371600"/>
            <a:ext cx="6096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2819400" y="685800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ビュー</a:t>
            </a:r>
            <a:r>
              <a:rPr kumimoji="1" lang="en-US" altLang="ja-JP" sz="1600" dirty="0" smtClean="0"/>
              <a:t>1</a:t>
            </a:r>
            <a:endParaRPr kumimoji="1" lang="ja-JP" altLang="en-US" sz="1600" dirty="0"/>
          </a:p>
        </p:txBody>
      </p:sp>
      <p:grpSp>
        <p:nvGrpSpPr>
          <p:cNvPr id="145" name="グループ化 144"/>
          <p:cNvGrpSpPr/>
          <p:nvPr/>
        </p:nvGrpSpPr>
        <p:grpSpPr>
          <a:xfrm>
            <a:off x="4267200" y="1905000"/>
            <a:ext cx="1143000" cy="990600"/>
            <a:chOff x="6934200" y="1219200"/>
            <a:chExt cx="1143000" cy="990600"/>
          </a:xfrm>
        </p:grpSpPr>
        <p:sp>
          <p:nvSpPr>
            <p:cNvPr id="144" name="角丸四角形 143"/>
            <p:cNvSpPr/>
            <p:nvPr/>
          </p:nvSpPr>
          <p:spPr>
            <a:xfrm>
              <a:off x="6934200" y="1219200"/>
              <a:ext cx="1143000" cy="990600"/>
            </a:xfrm>
            <a:prstGeom prst="roundRect">
              <a:avLst>
                <a:gd name="adj" fmla="val 8866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7239000" y="1295400"/>
              <a:ext cx="762000" cy="228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100" dirty="0" smtClean="0"/>
                <a:t>1</a:t>
              </a:r>
              <a:endParaRPr kumimoji="1" lang="ja-JP" altLang="en-US" sz="1100" dirty="0"/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7239000" y="1600200"/>
              <a:ext cx="762000" cy="228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ja-JP" sz="1100" dirty="0"/>
                <a:t>2</a:t>
              </a:r>
              <a:endParaRPr kumimoji="1" lang="ja-JP" altLang="en-US" sz="1100" dirty="0"/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7239000" y="1905000"/>
              <a:ext cx="762000" cy="228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100" dirty="0" smtClean="0"/>
                <a:t>3</a:t>
              </a:r>
              <a:endParaRPr kumimoji="1" lang="ja-JP" altLang="en-US" sz="1100" dirty="0"/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6975786" y="126239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b="1" dirty="0" smtClean="0"/>
                <a:t>a</a:t>
              </a:r>
              <a:endParaRPr kumimoji="1" lang="ja-JP" altLang="en-US" sz="1200" b="1" dirty="0"/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6975786" y="156719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b="1" dirty="0" smtClean="0"/>
                <a:t>b</a:t>
              </a:r>
              <a:endParaRPr kumimoji="1" lang="ja-JP" altLang="en-US" sz="1200" b="1" dirty="0"/>
            </a:p>
          </p:txBody>
        </p:sp>
        <p:sp>
          <p:nvSpPr>
            <p:cNvPr id="143" name="テキスト ボックス 142"/>
            <p:cNvSpPr txBox="1"/>
            <p:nvPr/>
          </p:nvSpPr>
          <p:spPr>
            <a:xfrm>
              <a:off x="6975786" y="187199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b="1" dirty="0" smtClean="0"/>
                <a:t>c</a:t>
              </a:r>
              <a:endParaRPr kumimoji="1" lang="ja-JP" altLang="en-US" sz="1200" b="1" dirty="0"/>
            </a:p>
          </p:txBody>
        </p:sp>
      </p:grpSp>
      <p:cxnSp>
        <p:nvCxnSpPr>
          <p:cNvPr id="146" name="直線矢印コネクタ 145"/>
          <p:cNvCxnSpPr/>
          <p:nvPr/>
        </p:nvCxnSpPr>
        <p:spPr>
          <a:xfrm rot="16200000" flipH="1">
            <a:off x="3733800" y="2057401"/>
            <a:ext cx="4572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CF0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EBF6F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CF0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BF6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63</Words>
  <Application>Microsoft PowerPoint</Application>
  <PresentationFormat>画面に合わせる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Arial</vt:lpstr>
      <vt:lpstr>ＭＳ Ｐゴシック</vt:lpstr>
      <vt:lpstr>ＭＳ Ｐ明朝</vt:lpstr>
      <vt:lpstr>ＭＳ ゴシック</vt:lpstr>
      <vt:lpstr>標準デザイン</vt:lpstr>
      <vt:lpstr>スライド 1</vt:lpstr>
      <vt:lpstr>スライド 2</vt:lpstr>
      <vt:lpstr>スライド 3</vt:lpstr>
      <vt:lpstr>スライド 4</vt:lpstr>
      <vt:lpstr>スライド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iwanaga</dc:creator>
  <cp:lastModifiedBy>iwanaga</cp:lastModifiedBy>
  <cp:revision>14</cp:revision>
  <cp:lastPrinted>1601-01-01T00:00:00Z</cp:lastPrinted>
  <dcterms:created xsi:type="dcterms:W3CDTF">1601-01-01T00:00:00Z</dcterms:created>
  <dcterms:modified xsi:type="dcterms:W3CDTF">2007-07-25T07:09:08Z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