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3" r:id="rId6"/>
    <p:sldId id="264" r:id="rId7"/>
    <p:sldId id="265" r:id="rId8"/>
    <p:sldId id="266" r:id="rId9"/>
    <p:sldId id="260" r:id="rId10"/>
    <p:sldId id="267" r:id="rId11"/>
    <p:sldId id="268" r:id="rId12"/>
    <p:sldId id="269" r:id="rId13"/>
    <p:sldId id="261" r:id="rId14"/>
    <p:sldId id="262"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044" y="-9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6BCAD-F28F-42F7-BB94-2FE56C212E06}" type="datetimeFigureOut">
              <a:rPr kumimoji="1" lang="ja-JP" altLang="en-US" smtClean="0"/>
              <a:t>2010/8/14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6987E4-DDCD-4B3D-9097-C603D2D878AC}" type="slidenum">
              <a:rPr kumimoji="1" lang="ja-JP" altLang="en-US" smtClean="0"/>
              <a:t>‹#›</a:t>
            </a:fld>
            <a:endParaRPr kumimoji="1" lang="ja-JP" altLang="en-US"/>
          </a:p>
        </p:txBody>
      </p:sp>
    </p:spTree>
    <p:extLst>
      <p:ext uri="{BB962C8B-B14F-4D97-AF65-F5344CB8AC3E}">
        <p14:creationId xmlns:p14="http://schemas.microsoft.com/office/powerpoint/2010/main" val="39441438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プログラミング言語の基礎となってる計算モデルって大きく分けると「チューリング モデル」と「ラムダ計算モデル」がある</a:t>
            </a:r>
            <a:endParaRPr kumimoji="1" lang="en-US" altLang="ja-JP" dirty="0" smtClean="0"/>
          </a:p>
          <a:p>
            <a:r>
              <a:rPr kumimoji="1" lang="ja-JP" altLang="en-US" dirty="0" smtClean="0"/>
              <a:t>実際の</a:t>
            </a:r>
            <a:r>
              <a:rPr kumimoji="1" lang="en-US" altLang="ja-JP" dirty="0" smtClean="0"/>
              <a:t>CPU</a:t>
            </a:r>
            <a:r>
              <a:rPr kumimoji="1" lang="ja-JP" altLang="en-US" dirty="0" smtClean="0"/>
              <a:t>の構造に近いのはチューリング モデルの方</a:t>
            </a:r>
            <a:endParaRPr kumimoji="1" lang="en-US" altLang="ja-JP" dirty="0" smtClean="0"/>
          </a:p>
          <a:p>
            <a:r>
              <a:rPr kumimoji="1" lang="ja-JP" altLang="en-US" dirty="0" smtClean="0"/>
              <a:t>チューリング モデルそのままじゃ使いにくいんで、その上にちょっとずつ人の直観に近いモデルを被せて使ってる</a:t>
            </a:r>
            <a:endParaRPr kumimoji="1" lang="en-US" altLang="ja-JP" dirty="0" smtClean="0"/>
          </a:p>
          <a:p>
            <a:r>
              <a:rPr kumimoji="1" lang="ja-JP" altLang="en-US" dirty="0" smtClean="0"/>
              <a:t>（</a:t>
            </a:r>
            <a:r>
              <a:rPr kumimoji="1" lang="en-US" altLang="ja-JP" dirty="0" smtClean="0"/>
              <a:t>2</a:t>
            </a:r>
            <a:r>
              <a:rPr kumimoji="1" lang="ja-JP" altLang="en-US" dirty="0" smtClean="0"/>
              <a:t>次元的に分類できるわけでもない（もっと多次元的）と思うけど、まあ、ここは説明のために簡単化）</a:t>
            </a:r>
            <a:endParaRPr kumimoji="1" lang="ja-JP" altLang="en-US" dirty="0"/>
          </a:p>
        </p:txBody>
      </p:sp>
      <p:sp>
        <p:nvSpPr>
          <p:cNvPr id="4" name="スライド番号プレースホルダー 3"/>
          <p:cNvSpPr>
            <a:spLocks noGrp="1"/>
          </p:cNvSpPr>
          <p:nvPr>
            <p:ph type="sldNum" sz="quarter" idx="10"/>
          </p:nvPr>
        </p:nvSpPr>
        <p:spPr/>
        <p:txBody>
          <a:bodyPr/>
          <a:lstStyle/>
          <a:p>
            <a:fld id="{F7819723-D69B-4B73-9C06-806CC632EDCF}" type="slidenum">
              <a:rPr kumimoji="1" lang="ja-JP" altLang="en-US" smtClean="0"/>
              <a:t>10</a:t>
            </a:fld>
            <a:endParaRPr kumimoji="1" lang="ja-JP" altLang="en-US"/>
          </a:p>
        </p:txBody>
      </p:sp>
    </p:spTree>
    <p:extLst>
      <p:ext uri="{BB962C8B-B14F-4D97-AF65-F5344CB8AC3E}">
        <p14:creationId xmlns:p14="http://schemas.microsoft.com/office/powerpoint/2010/main" val="91313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大きい円の中心辺りが命令型言語って言われるもの</a:t>
            </a:r>
            <a:endParaRPr kumimoji="1" lang="en-US" altLang="ja-JP" dirty="0" smtClean="0"/>
          </a:p>
          <a:p>
            <a:r>
              <a:rPr kumimoji="1" lang="ja-JP" altLang="en-US" dirty="0" smtClean="0"/>
              <a:t>関数型言語</a:t>
            </a:r>
            <a:r>
              <a:rPr kumimoji="1" lang="ja-JP" altLang="en-US" baseline="0" dirty="0" smtClean="0"/>
              <a:t> ＝ </a:t>
            </a:r>
            <a:r>
              <a:rPr kumimoji="1" lang="ja-JP" altLang="en-US" dirty="0" smtClean="0"/>
              <a:t>非命令型</a:t>
            </a:r>
            <a:r>
              <a:rPr kumimoji="1" lang="ja-JP" altLang="en-US" baseline="0" dirty="0" smtClean="0"/>
              <a:t> </a:t>
            </a:r>
            <a:r>
              <a:rPr kumimoji="1" lang="ja-JP" altLang="en-US" dirty="0" smtClean="0"/>
              <a:t>って考え方はいいと思う</a:t>
            </a:r>
            <a:endParaRPr kumimoji="1" lang="en-US" altLang="ja-JP" dirty="0" smtClean="0"/>
          </a:p>
          <a:p>
            <a:r>
              <a:rPr kumimoji="1" lang="ja-JP" altLang="en-US" dirty="0" smtClean="0"/>
              <a:t>オブジェクト指向言語だって立派な非命令型言語</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7819723-D69B-4B73-9C06-806CC632EDCF}" type="slidenum">
              <a:rPr kumimoji="1" lang="ja-JP" altLang="en-US" smtClean="0"/>
              <a:t>11</a:t>
            </a:fld>
            <a:endParaRPr kumimoji="1" lang="ja-JP" altLang="en-US"/>
          </a:p>
        </p:txBody>
      </p:sp>
    </p:spTree>
    <p:extLst>
      <p:ext uri="{BB962C8B-B14F-4D97-AF65-F5344CB8AC3E}">
        <p14:creationId xmlns:p14="http://schemas.microsoft.com/office/powerpoint/2010/main" val="91313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大きい円の中心辺りが宣言型言語って言われるもの</a:t>
            </a:r>
            <a:endParaRPr kumimoji="1" lang="en-US" altLang="ja-JP" dirty="0" smtClean="0"/>
          </a:p>
          <a:p>
            <a:r>
              <a:rPr kumimoji="1" lang="en-US" altLang="ja-JP" dirty="0" smtClean="0"/>
              <a:t>GUI</a:t>
            </a:r>
            <a:r>
              <a:rPr kumimoji="1" lang="ja-JP" altLang="en-US" dirty="0" smtClean="0"/>
              <a:t>開発の文脈だと、関数型言語って宣言型度合高くないと思う</a:t>
            </a:r>
            <a:endParaRPr kumimoji="1" lang="en-US" altLang="ja-JP" dirty="0" smtClean="0"/>
          </a:p>
          <a:p>
            <a:r>
              <a:rPr kumimoji="1" lang="ja-JP" altLang="en-US" baseline="0" dirty="0" smtClean="0"/>
              <a:t>  </a:t>
            </a:r>
            <a:r>
              <a:rPr kumimoji="1" lang="ja-JP" altLang="en-US" dirty="0" smtClean="0"/>
              <a:t>↑むしろ、オブジェクト指向言語の方がよっぽど宣言型</a:t>
            </a:r>
            <a:endParaRPr kumimoji="1" lang="en-US" altLang="ja-JP" dirty="0" smtClean="0"/>
          </a:p>
          <a:p>
            <a:r>
              <a:rPr kumimoji="1" lang="ja-JP" altLang="en-US" dirty="0" smtClean="0"/>
              <a:t>今、データ並列がホットな話題だから、その文脈で宣言型度合の高い関数型が注目浴びてるというだけで</a:t>
            </a:r>
            <a:endParaRPr kumimoji="1" lang="en-US" altLang="ja-JP" dirty="0" smtClean="0"/>
          </a:p>
          <a:p>
            <a:r>
              <a:rPr kumimoji="1" lang="ja-JP" altLang="en-US" dirty="0" smtClean="0"/>
              <a:t>実際の</a:t>
            </a:r>
            <a:r>
              <a:rPr kumimoji="1" lang="en-US" altLang="ja-JP" dirty="0" smtClean="0"/>
              <a:t>CPU</a:t>
            </a:r>
            <a:r>
              <a:rPr kumimoji="1" lang="ja-JP" altLang="en-US" dirty="0" smtClean="0"/>
              <a:t>構造に近いモデルのままじゃやりたいことやれないって意味では、非命令型 ≒ 宣言型 とも取れなくはないけど</a:t>
            </a:r>
            <a:endParaRPr kumimoji="1" lang="en-US" altLang="ja-JP" dirty="0" smtClean="0"/>
          </a:p>
          <a:p>
            <a:r>
              <a:rPr kumimoji="1" lang="ja-JP" altLang="en-US" dirty="0" smtClean="0"/>
              <a:t>  </a:t>
            </a:r>
            <a:r>
              <a:rPr kumimoji="1" lang="en-US" altLang="ja-JP" dirty="0" smtClean="0"/>
              <a:t>strict equal</a:t>
            </a:r>
            <a:r>
              <a:rPr kumimoji="1" lang="ja-JP" altLang="en-US" dirty="0" smtClean="0"/>
              <a:t> にはならないと思う</a:t>
            </a:r>
          </a:p>
        </p:txBody>
      </p:sp>
      <p:sp>
        <p:nvSpPr>
          <p:cNvPr id="4" name="スライド番号プレースホルダー 3"/>
          <p:cNvSpPr>
            <a:spLocks noGrp="1"/>
          </p:cNvSpPr>
          <p:nvPr>
            <p:ph type="sldNum" sz="quarter" idx="10"/>
          </p:nvPr>
        </p:nvSpPr>
        <p:spPr/>
        <p:txBody>
          <a:bodyPr/>
          <a:lstStyle/>
          <a:p>
            <a:fld id="{F7819723-D69B-4B73-9C06-806CC632EDCF}" type="slidenum">
              <a:rPr kumimoji="1" lang="ja-JP" altLang="en-US" smtClean="0"/>
              <a:t>12</a:t>
            </a:fld>
            <a:endParaRPr kumimoji="1" lang="ja-JP" altLang="en-US"/>
          </a:p>
        </p:txBody>
      </p:sp>
    </p:spTree>
    <p:extLst>
      <p:ext uri="{BB962C8B-B14F-4D97-AF65-F5344CB8AC3E}">
        <p14:creationId xmlns:p14="http://schemas.microsoft.com/office/powerpoint/2010/main" val="91313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23EA979-9DEF-4EB0-B941-519E92EDFA91}" type="datetimeFigureOut">
              <a:rPr kumimoji="1" lang="ja-JP" altLang="en-US" smtClean="0"/>
              <a:pPr/>
              <a:t>2010/8/14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BB3F28E-AED0-46A3-BE5C-306A0E0120EF}"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EA979-9DEF-4EB0-B941-519E92EDFA91}" type="datetimeFigureOut">
              <a:rPr kumimoji="1" lang="ja-JP" altLang="en-US" smtClean="0"/>
              <a:pPr/>
              <a:t>2010/8/14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3F28E-AED0-46A3-BE5C-306A0E0120EF}"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角丸四角形 39"/>
          <p:cNvSpPr/>
          <p:nvPr/>
        </p:nvSpPr>
        <p:spPr>
          <a:xfrm>
            <a:off x="2643174" y="214290"/>
            <a:ext cx="2571768" cy="2357454"/>
          </a:xfrm>
          <a:prstGeom prst="roundRect">
            <a:avLst>
              <a:gd name="adj" fmla="val 10157"/>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2" name="テキスト ボックス 41"/>
          <p:cNvSpPr txBox="1"/>
          <p:nvPr/>
        </p:nvSpPr>
        <p:spPr>
          <a:xfrm>
            <a:off x="2714612" y="214290"/>
            <a:ext cx="1866217" cy="307777"/>
          </a:xfrm>
          <a:prstGeom prst="rect">
            <a:avLst/>
          </a:prstGeom>
          <a:noFill/>
        </p:spPr>
        <p:txBody>
          <a:bodyPr wrap="none" rtlCol="0">
            <a:spAutoFit/>
          </a:bodyPr>
          <a:lstStyle/>
          <a:p>
            <a:r>
              <a:rPr kumimoji="1" lang="ja-JP" altLang="en-US" sz="1400" dirty="0" smtClean="0"/>
              <a:t>ノイマン型コンピュータ</a:t>
            </a:r>
            <a:endParaRPr kumimoji="1" lang="ja-JP" altLang="en-US" sz="1400" dirty="0"/>
          </a:p>
        </p:txBody>
      </p:sp>
      <p:sp>
        <p:nvSpPr>
          <p:cNvPr id="38" name="角丸四角形 37"/>
          <p:cNvSpPr/>
          <p:nvPr/>
        </p:nvSpPr>
        <p:spPr>
          <a:xfrm>
            <a:off x="4071934" y="4000504"/>
            <a:ext cx="2571768" cy="2428892"/>
          </a:xfrm>
          <a:prstGeom prst="roundRect">
            <a:avLst>
              <a:gd name="adj" fmla="val 1015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9" name="テキスト ボックス 38"/>
          <p:cNvSpPr txBox="1"/>
          <p:nvPr/>
        </p:nvSpPr>
        <p:spPr>
          <a:xfrm>
            <a:off x="4143372" y="4000504"/>
            <a:ext cx="2307042" cy="307777"/>
          </a:xfrm>
          <a:prstGeom prst="rect">
            <a:avLst/>
          </a:prstGeom>
          <a:noFill/>
        </p:spPr>
        <p:txBody>
          <a:bodyPr wrap="none" rtlCol="0">
            <a:spAutoFit/>
          </a:bodyPr>
          <a:lstStyle/>
          <a:p>
            <a:r>
              <a:rPr lang="ja-JP" altLang="en-US" sz="1400" dirty="0" smtClean="0"/>
              <a:t>手続き型</a:t>
            </a:r>
            <a:r>
              <a:rPr kumimoji="1" lang="ja-JP" altLang="en-US" sz="1400" dirty="0" smtClean="0"/>
              <a:t>プログラミング言語</a:t>
            </a:r>
            <a:endParaRPr kumimoji="1" lang="ja-JP" altLang="en-US" sz="1400" dirty="0"/>
          </a:p>
        </p:txBody>
      </p:sp>
      <p:sp>
        <p:nvSpPr>
          <p:cNvPr id="36" name="角丸四角形 35"/>
          <p:cNvSpPr/>
          <p:nvPr/>
        </p:nvSpPr>
        <p:spPr>
          <a:xfrm>
            <a:off x="1214414" y="4000504"/>
            <a:ext cx="2571768" cy="2428892"/>
          </a:xfrm>
          <a:prstGeom prst="roundRect">
            <a:avLst>
              <a:gd name="adj" fmla="val 1015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9" name="メモ 98"/>
          <p:cNvSpPr/>
          <p:nvPr/>
        </p:nvSpPr>
        <p:spPr>
          <a:xfrm>
            <a:off x="4500562" y="4357694"/>
            <a:ext cx="1714512" cy="1785950"/>
          </a:xfrm>
          <a:prstGeom prst="foldedCorner">
            <a:avLst/>
          </a:prstGeom>
        </p:spPr>
        <p:style>
          <a:lnRef idx="1">
            <a:schemeClr val="accent1"/>
          </a:lnRef>
          <a:fillRef idx="2">
            <a:schemeClr val="accent1"/>
          </a:fillRef>
          <a:effectRef idx="1">
            <a:schemeClr val="accent1"/>
          </a:effectRef>
          <a:fontRef idx="minor">
            <a:schemeClr val="dk1"/>
          </a:fontRef>
        </p:style>
        <p:txBody>
          <a:bodyPr lIns="144000" tIns="108000" rIns="144000" bIns="36000" rtlCol="0" anchor="t" anchorCtr="0"/>
          <a:lstStyle/>
          <a:p>
            <a:r>
              <a:rPr kumimoji="1" lang="en-US" altLang="ja-JP" dirty="0" smtClean="0">
                <a:latin typeface="ＭＳ ゴシック" pitchFamily="49" charset="-128"/>
                <a:ea typeface="ＭＳ ゴシック" pitchFamily="49" charset="-128"/>
              </a:rPr>
              <a:t>a;</a:t>
            </a:r>
          </a:p>
          <a:p>
            <a:r>
              <a:rPr lang="en-US" altLang="ja-JP" dirty="0" smtClean="0">
                <a:latin typeface="ＭＳ ゴシック" pitchFamily="49" charset="-128"/>
                <a:ea typeface="ＭＳ ゴシック" pitchFamily="49" charset="-128"/>
              </a:rPr>
              <a:t>while(i &gt; 0)</a:t>
            </a:r>
          </a:p>
          <a:p>
            <a:r>
              <a:rPr lang="en-US" altLang="ja-JP" dirty="0" smtClean="0">
                <a:latin typeface="ＭＳ ゴシック" pitchFamily="49" charset="-128"/>
                <a:ea typeface="ＭＳ ゴシック" pitchFamily="49" charset="-128"/>
              </a:rPr>
              <a:t>  b;</a:t>
            </a:r>
          </a:p>
          <a:p>
            <a:r>
              <a:rPr kumimoji="1" lang="en-US" altLang="ja-JP" dirty="0" smtClean="0">
                <a:latin typeface="ＭＳ ゴシック" pitchFamily="49" charset="-128"/>
                <a:ea typeface="ＭＳ ゴシック" pitchFamily="49" charset="-128"/>
              </a:rPr>
              <a:t>if(x) c;</a:t>
            </a:r>
          </a:p>
          <a:p>
            <a:r>
              <a:rPr lang="en-US" altLang="ja-JP" dirty="0" smtClean="0">
                <a:latin typeface="ＭＳ ゴシック" pitchFamily="49" charset="-128"/>
                <a:ea typeface="ＭＳ ゴシック" pitchFamily="49" charset="-128"/>
              </a:rPr>
              <a:t>else d;</a:t>
            </a:r>
            <a:endParaRPr kumimoji="1" lang="ja-JP" altLang="en-US" dirty="0">
              <a:latin typeface="ＭＳ ゴシック" pitchFamily="49" charset="-128"/>
              <a:ea typeface="ＭＳ ゴシック" pitchFamily="49" charset="-128"/>
            </a:endParaRPr>
          </a:p>
        </p:txBody>
      </p:sp>
      <p:sp>
        <p:nvSpPr>
          <p:cNvPr id="4" name="フローチャート: 処理 3"/>
          <p:cNvSpPr/>
          <p:nvPr/>
        </p:nvSpPr>
        <p:spPr>
          <a:xfrm>
            <a:off x="2071670" y="4286256"/>
            <a:ext cx="571504" cy="35719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a</a:t>
            </a:r>
            <a:endParaRPr kumimoji="1" lang="ja-JP" altLang="en-US" dirty="0"/>
          </a:p>
        </p:txBody>
      </p:sp>
      <p:sp>
        <p:nvSpPr>
          <p:cNvPr id="5" name="フローチャート : 判断 4"/>
          <p:cNvSpPr/>
          <p:nvPr/>
        </p:nvSpPr>
        <p:spPr>
          <a:xfrm>
            <a:off x="2143108" y="5072074"/>
            <a:ext cx="428628" cy="214314"/>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フローチャート: 処理 5"/>
          <p:cNvSpPr/>
          <p:nvPr/>
        </p:nvSpPr>
        <p:spPr>
          <a:xfrm>
            <a:off x="3143240" y="5000636"/>
            <a:ext cx="500066" cy="35719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b</a:t>
            </a:r>
            <a:endParaRPr kumimoji="1" lang="ja-JP" altLang="en-US" dirty="0"/>
          </a:p>
        </p:txBody>
      </p:sp>
      <p:cxnSp>
        <p:nvCxnSpPr>
          <p:cNvPr id="8" name="カギ線コネクタ 7"/>
          <p:cNvCxnSpPr>
            <a:stCxn id="4" idx="2"/>
            <a:endCxn id="5" idx="0"/>
          </p:cNvCxnSpPr>
          <p:nvPr/>
        </p:nvCxnSpPr>
        <p:spPr>
          <a:xfrm rot="5400000">
            <a:off x="2143108" y="4857760"/>
            <a:ext cx="428628"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0"/>
            <a:endCxn id="5" idx="0"/>
          </p:cNvCxnSpPr>
          <p:nvPr/>
        </p:nvCxnSpPr>
        <p:spPr>
          <a:xfrm rot="16200000" flipH="1" flipV="1">
            <a:off x="2839629" y="4518429"/>
            <a:ext cx="71438" cy="1035851"/>
          </a:xfrm>
          <a:prstGeom prst="bentConnector3">
            <a:avLst>
              <a:gd name="adj1" fmla="val -283944"/>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フローチャート: 処理 40"/>
          <p:cNvSpPr/>
          <p:nvPr/>
        </p:nvSpPr>
        <p:spPr>
          <a:xfrm>
            <a:off x="1500166" y="5857892"/>
            <a:ext cx="571504" cy="35719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cxnSp>
        <p:nvCxnSpPr>
          <p:cNvPr id="43" name="カギ線コネクタ 42"/>
          <p:cNvCxnSpPr>
            <a:stCxn id="49" idx="1"/>
            <a:endCxn id="41" idx="0"/>
          </p:cNvCxnSpPr>
          <p:nvPr/>
        </p:nvCxnSpPr>
        <p:spPr>
          <a:xfrm rot="10800000" flipV="1">
            <a:off x="1785918" y="5679296"/>
            <a:ext cx="357190" cy="1785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フローチャート : 判断 48"/>
          <p:cNvSpPr/>
          <p:nvPr/>
        </p:nvSpPr>
        <p:spPr>
          <a:xfrm>
            <a:off x="2143108" y="5572140"/>
            <a:ext cx="428628" cy="214314"/>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50" name="カギ線コネクタ 49"/>
          <p:cNvCxnSpPr>
            <a:stCxn id="5" idx="2"/>
            <a:endCxn id="49" idx="0"/>
          </p:cNvCxnSpPr>
          <p:nvPr/>
        </p:nvCxnSpPr>
        <p:spPr>
          <a:xfrm rot="5400000">
            <a:off x="2214546" y="5429264"/>
            <a:ext cx="285752"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フローチャート: 処理 57"/>
          <p:cNvSpPr/>
          <p:nvPr/>
        </p:nvSpPr>
        <p:spPr>
          <a:xfrm>
            <a:off x="2643174" y="5857892"/>
            <a:ext cx="571504" cy="35719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d</a:t>
            </a:r>
            <a:endParaRPr kumimoji="1" lang="ja-JP" altLang="en-US" dirty="0"/>
          </a:p>
        </p:txBody>
      </p:sp>
      <p:cxnSp>
        <p:nvCxnSpPr>
          <p:cNvPr id="59" name="カギ線コネクタ 42"/>
          <p:cNvCxnSpPr>
            <a:stCxn id="49" idx="3"/>
            <a:endCxn id="58" idx="0"/>
          </p:cNvCxnSpPr>
          <p:nvPr/>
        </p:nvCxnSpPr>
        <p:spPr>
          <a:xfrm>
            <a:off x="2571736" y="5679297"/>
            <a:ext cx="357190" cy="1785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5" idx="3"/>
            <a:endCxn id="6" idx="1"/>
          </p:cNvCxnSpPr>
          <p:nvPr/>
        </p:nvCxnSpPr>
        <p:spPr>
          <a:xfrm>
            <a:off x="2571736" y="517923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2500298" y="4907173"/>
            <a:ext cx="633507" cy="307777"/>
          </a:xfrm>
          <a:prstGeom prst="rect">
            <a:avLst/>
          </a:prstGeom>
          <a:noFill/>
        </p:spPr>
        <p:txBody>
          <a:bodyPr wrap="none" rtlCol="0">
            <a:spAutoFit/>
          </a:bodyPr>
          <a:lstStyle/>
          <a:p>
            <a:r>
              <a:rPr kumimoji="1" lang="en-US" altLang="ja-JP" sz="1400" dirty="0" smtClean="0">
                <a:latin typeface="ＭＳ ゴシック" pitchFamily="49" charset="-128"/>
                <a:ea typeface="ＭＳ ゴシック" pitchFamily="49" charset="-128"/>
              </a:rPr>
              <a:t>i &gt; 0</a:t>
            </a:r>
            <a:endParaRPr kumimoji="1" lang="ja-JP" altLang="en-US" sz="1400" dirty="0">
              <a:latin typeface="ＭＳ ゴシック" pitchFamily="49" charset="-128"/>
              <a:ea typeface="ＭＳ ゴシック" pitchFamily="49" charset="-128"/>
            </a:endParaRPr>
          </a:p>
        </p:txBody>
      </p:sp>
      <p:sp>
        <p:nvSpPr>
          <p:cNvPr id="101" name="テキスト ボックス 100"/>
          <p:cNvSpPr txBox="1"/>
          <p:nvPr/>
        </p:nvSpPr>
        <p:spPr>
          <a:xfrm>
            <a:off x="1868674" y="5407239"/>
            <a:ext cx="274434" cy="307777"/>
          </a:xfrm>
          <a:prstGeom prst="rect">
            <a:avLst/>
          </a:prstGeom>
          <a:noFill/>
        </p:spPr>
        <p:txBody>
          <a:bodyPr wrap="none" rtlCol="0">
            <a:spAutoFit/>
          </a:bodyPr>
          <a:lstStyle/>
          <a:p>
            <a:r>
              <a:rPr kumimoji="1" lang="en-US" altLang="ja-JP" sz="1400" dirty="0" smtClean="0">
                <a:latin typeface="ＭＳ ゴシック" pitchFamily="49" charset="-128"/>
                <a:ea typeface="ＭＳ ゴシック" pitchFamily="49" charset="-128"/>
              </a:rPr>
              <a:t>x</a:t>
            </a:r>
            <a:endParaRPr kumimoji="1" lang="ja-JP" altLang="en-US" sz="1400" dirty="0">
              <a:latin typeface="ＭＳ ゴシック" pitchFamily="49" charset="-128"/>
              <a:ea typeface="ＭＳ ゴシック" pitchFamily="49" charset="-128"/>
            </a:endParaRPr>
          </a:p>
        </p:txBody>
      </p:sp>
      <p:sp>
        <p:nvSpPr>
          <p:cNvPr id="102" name="テキスト ボックス 101"/>
          <p:cNvSpPr txBox="1"/>
          <p:nvPr/>
        </p:nvSpPr>
        <p:spPr>
          <a:xfrm>
            <a:off x="2571736" y="5407239"/>
            <a:ext cx="364202" cy="307777"/>
          </a:xfrm>
          <a:prstGeom prst="rect">
            <a:avLst/>
          </a:prstGeom>
          <a:noFill/>
        </p:spPr>
        <p:txBody>
          <a:bodyPr wrap="none" rtlCol="0">
            <a:spAutoFit/>
          </a:bodyPr>
          <a:lstStyle/>
          <a:p>
            <a:r>
              <a:rPr kumimoji="1" lang="en-US" altLang="ja-JP" sz="1400" dirty="0" smtClean="0">
                <a:latin typeface="ＭＳ ゴシック" pitchFamily="49" charset="-128"/>
                <a:ea typeface="ＭＳ ゴシック" pitchFamily="49" charset="-128"/>
              </a:rPr>
              <a:t>!x</a:t>
            </a:r>
            <a:endParaRPr kumimoji="1" lang="ja-JP" altLang="en-US" sz="1400" dirty="0">
              <a:latin typeface="ＭＳ ゴシック" pitchFamily="49" charset="-128"/>
              <a:ea typeface="ＭＳ ゴシック" pitchFamily="49" charset="-128"/>
            </a:endParaRPr>
          </a:p>
        </p:txBody>
      </p:sp>
      <p:sp>
        <p:nvSpPr>
          <p:cNvPr id="18" name="Freeform 22"/>
          <p:cNvSpPr>
            <a:spLocks/>
          </p:cNvSpPr>
          <p:nvPr/>
        </p:nvSpPr>
        <p:spPr bwMode="auto">
          <a:xfrm>
            <a:off x="4214810" y="714332"/>
            <a:ext cx="642942" cy="1000132"/>
          </a:xfrm>
          <a:custGeom>
            <a:avLst/>
            <a:gdLst/>
            <a:ahLst/>
            <a:cxnLst>
              <a:cxn ang="0">
                <a:pos x="0" y="0"/>
              </a:cxn>
              <a:cxn ang="0">
                <a:pos x="0" y="360"/>
              </a:cxn>
              <a:cxn ang="0">
                <a:pos x="199" y="479"/>
              </a:cxn>
              <a:cxn ang="0">
                <a:pos x="0" y="600"/>
              </a:cxn>
              <a:cxn ang="0">
                <a:pos x="0" y="960"/>
              </a:cxn>
              <a:cxn ang="0">
                <a:pos x="576" y="720"/>
              </a:cxn>
              <a:cxn ang="0">
                <a:pos x="576" y="240"/>
              </a:cxn>
              <a:cxn ang="0">
                <a:pos x="0" y="0"/>
              </a:cxn>
            </a:cxnLst>
            <a:rect l="0" t="0" r="r" b="b"/>
            <a:pathLst>
              <a:path w="576" h="960">
                <a:moveTo>
                  <a:pt x="0" y="0"/>
                </a:moveTo>
                <a:lnTo>
                  <a:pt x="0" y="360"/>
                </a:lnTo>
                <a:lnTo>
                  <a:pt x="199" y="479"/>
                </a:lnTo>
                <a:lnTo>
                  <a:pt x="0" y="600"/>
                </a:lnTo>
                <a:lnTo>
                  <a:pt x="0" y="960"/>
                </a:lnTo>
                <a:lnTo>
                  <a:pt x="576" y="720"/>
                </a:lnTo>
                <a:lnTo>
                  <a:pt x="576" y="240"/>
                </a:lnTo>
                <a:lnTo>
                  <a:pt x="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endParaRPr lang="ja-JP" altLang="en-US"/>
          </a:p>
        </p:txBody>
      </p:sp>
      <p:sp>
        <p:nvSpPr>
          <p:cNvPr id="19" name="Text Box 23"/>
          <p:cNvSpPr txBox="1">
            <a:spLocks noChangeArrowheads="1"/>
          </p:cNvSpPr>
          <p:nvPr/>
        </p:nvSpPr>
        <p:spPr bwMode="auto">
          <a:xfrm>
            <a:off x="4500562" y="1071522"/>
            <a:ext cx="291105" cy="215444"/>
          </a:xfrm>
          <a:prstGeom prst="rect">
            <a:avLst/>
          </a:prstGeom>
          <a:noFill/>
          <a:ln>
            <a:noFill/>
            <a:headEnd/>
            <a:tailEnd/>
          </a:ln>
        </p:spPr>
        <p:style>
          <a:lnRef idx="1">
            <a:schemeClr val="accent2"/>
          </a:lnRef>
          <a:fillRef idx="2">
            <a:schemeClr val="accent2"/>
          </a:fillRef>
          <a:effectRef idx="1">
            <a:schemeClr val="accent2"/>
          </a:effectRef>
          <a:fontRef idx="minor">
            <a:schemeClr val="dk1"/>
          </a:fontRef>
        </p:style>
        <p:txBody>
          <a:bodyPr wrap="none" lIns="0" tIns="0" rIns="0" bIns="0">
            <a:spAutoFit/>
          </a:bodyPr>
          <a:lstStyle/>
          <a:p>
            <a:r>
              <a:rPr lang="en-US" altLang="ja-JP" sz="1400" dirty="0"/>
              <a:t>ALU</a:t>
            </a:r>
          </a:p>
        </p:txBody>
      </p:sp>
      <p:sp>
        <p:nvSpPr>
          <p:cNvPr id="20" name="Rectangle 29"/>
          <p:cNvSpPr>
            <a:spLocks noChangeArrowheads="1"/>
          </p:cNvSpPr>
          <p:nvPr/>
        </p:nvSpPr>
        <p:spPr bwMode="auto">
          <a:xfrm>
            <a:off x="2857488" y="2073266"/>
            <a:ext cx="2214578" cy="35560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ja-JP" altLang="en-US" sz="1400"/>
              <a:t>メインメモリ</a:t>
            </a:r>
          </a:p>
        </p:txBody>
      </p:sp>
      <p:sp>
        <p:nvSpPr>
          <p:cNvPr id="21" name="Rectangle 2"/>
          <p:cNvSpPr>
            <a:spLocks noChangeArrowheads="1"/>
          </p:cNvSpPr>
          <p:nvPr/>
        </p:nvSpPr>
        <p:spPr bwMode="auto">
          <a:xfrm>
            <a:off x="3214678" y="714332"/>
            <a:ext cx="700110" cy="12144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ja-JP" altLang="en-US" sz="1400" dirty="0"/>
              <a:t>レジスタ</a:t>
            </a:r>
          </a:p>
        </p:txBody>
      </p:sp>
      <p:cxnSp>
        <p:nvCxnSpPr>
          <p:cNvPr id="22" name="直線コネクタ 21"/>
          <p:cNvCxnSpPr/>
          <p:nvPr/>
        </p:nvCxnSpPr>
        <p:spPr>
          <a:xfrm>
            <a:off x="4857752" y="1214398"/>
            <a:ext cx="214314"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a:xfrm rot="5400000" flipH="1" flipV="1">
            <a:off x="4750595" y="892927"/>
            <a:ext cx="642942"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a:xfrm rot="10800000">
            <a:off x="2928926" y="571456"/>
            <a:ext cx="2143140"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a:xfrm rot="5400000" flipH="1" flipV="1">
            <a:off x="2751125" y="749257"/>
            <a:ext cx="357190"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p:nvPr/>
        </p:nvCxnSpPr>
        <p:spPr>
          <a:xfrm>
            <a:off x="2928926" y="928646"/>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7" name="直線矢印コネクタ 26"/>
          <p:cNvCxnSpPr/>
          <p:nvPr/>
        </p:nvCxnSpPr>
        <p:spPr>
          <a:xfrm>
            <a:off x="3929058" y="928646"/>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8" name="直線矢印コネクタ 27"/>
          <p:cNvCxnSpPr/>
          <p:nvPr/>
        </p:nvCxnSpPr>
        <p:spPr>
          <a:xfrm>
            <a:off x="3929058" y="1500150"/>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9" name="直線矢印コネクタ 28"/>
          <p:cNvCxnSpPr/>
          <p:nvPr/>
        </p:nvCxnSpPr>
        <p:spPr>
          <a:xfrm>
            <a:off x="2928926" y="1785926"/>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0" name="直線コネクタ 29"/>
          <p:cNvCxnSpPr/>
          <p:nvPr/>
        </p:nvCxnSpPr>
        <p:spPr>
          <a:xfrm rot="5400000" flipH="1" flipV="1">
            <a:off x="2786050" y="1930390"/>
            <a:ext cx="285752"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a:xfrm rot="5400000">
            <a:off x="4071140" y="1930390"/>
            <a:ext cx="286546" cy="7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2" name="直線コネクタ 31"/>
          <p:cNvCxnSpPr/>
          <p:nvPr/>
        </p:nvCxnSpPr>
        <p:spPr>
          <a:xfrm>
            <a:off x="3929058" y="1787514"/>
            <a:ext cx="285752" cy="1588"/>
          </a:xfrm>
          <a:prstGeom prst="line">
            <a:avLst/>
          </a:prstGeom>
        </p:spPr>
        <p:style>
          <a:lnRef idx="2">
            <a:schemeClr val="accent5"/>
          </a:lnRef>
          <a:fillRef idx="0">
            <a:schemeClr val="accent5"/>
          </a:fillRef>
          <a:effectRef idx="1">
            <a:schemeClr val="accent5"/>
          </a:effectRef>
          <a:fontRef idx="minor">
            <a:schemeClr val="tx1"/>
          </a:fontRef>
        </p:style>
      </p:cxnSp>
      <p:sp>
        <p:nvSpPr>
          <p:cNvPr id="37" name="テキスト ボックス 36"/>
          <p:cNvSpPr txBox="1"/>
          <p:nvPr/>
        </p:nvSpPr>
        <p:spPr>
          <a:xfrm>
            <a:off x="4143372" y="2643182"/>
            <a:ext cx="800219" cy="338554"/>
          </a:xfrm>
          <a:prstGeom prst="rect">
            <a:avLst/>
          </a:prstGeom>
          <a:noFill/>
        </p:spPr>
        <p:txBody>
          <a:bodyPr wrap="none" rtlCol="0">
            <a:spAutoFit/>
          </a:bodyPr>
          <a:lstStyle/>
          <a:p>
            <a:r>
              <a:rPr kumimoji="1" lang="ja-JP" altLang="en-US" sz="1600" dirty="0" smtClean="0"/>
              <a:t>抽象化</a:t>
            </a:r>
            <a:endParaRPr kumimoji="1" lang="ja-JP" altLang="en-US" sz="1600" dirty="0"/>
          </a:p>
        </p:txBody>
      </p:sp>
      <p:sp>
        <p:nvSpPr>
          <p:cNvPr id="45" name="正方形/長方形 44"/>
          <p:cNvSpPr/>
          <p:nvPr/>
        </p:nvSpPr>
        <p:spPr>
          <a:xfrm>
            <a:off x="2071670" y="3071810"/>
            <a:ext cx="3786214"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600" dirty="0" smtClean="0"/>
              <a:t>逐次実行、条件分岐、反復、変数</a:t>
            </a:r>
            <a:r>
              <a:rPr kumimoji="1" lang="en-US" altLang="ja-JP" sz="1600" dirty="0" smtClean="0"/>
              <a:t>…</a:t>
            </a:r>
            <a:endParaRPr kumimoji="1" lang="ja-JP" altLang="en-US" sz="1600" dirty="0"/>
          </a:p>
        </p:txBody>
      </p:sp>
      <p:sp>
        <p:nvSpPr>
          <p:cNvPr id="46" name="下矢印 45"/>
          <p:cNvSpPr/>
          <p:nvPr/>
        </p:nvSpPr>
        <p:spPr>
          <a:xfrm>
            <a:off x="3714744" y="2643182"/>
            <a:ext cx="428628" cy="3571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286116" y="3590512"/>
            <a:ext cx="1210588" cy="338554"/>
          </a:xfrm>
          <a:prstGeom prst="rect">
            <a:avLst/>
          </a:prstGeom>
          <a:noFill/>
        </p:spPr>
        <p:txBody>
          <a:bodyPr wrap="none" rtlCol="0">
            <a:spAutoFit/>
          </a:bodyPr>
          <a:lstStyle/>
          <a:p>
            <a:r>
              <a:rPr kumimoji="1" lang="ja-JP" altLang="en-US" sz="1600" dirty="0" smtClean="0"/>
              <a:t>記法の確立</a:t>
            </a:r>
            <a:endParaRPr kumimoji="1" lang="ja-JP" altLang="en-US" sz="1600" dirty="0"/>
          </a:p>
        </p:txBody>
      </p:sp>
      <p:sp>
        <p:nvSpPr>
          <p:cNvPr id="48" name="下矢印 47"/>
          <p:cNvSpPr/>
          <p:nvPr/>
        </p:nvSpPr>
        <p:spPr>
          <a:xfrm>
            <a:off x="2714612" y="3571876"/>
            <a:ext cx="428628" cy="3571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1" name="下矢印 50"/>
          <p:cNvSpPr/>
          <p:nvPr/>
        </p:nvSpPr>
        <p:spPr>
          <a:xfrm>
            <a:off x="4643438" y="3571876"/>
            <a:ext cx="428628" cy="3571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285852" y="4000504"/>
            <a:ext cx="1255472" cy="307777"/>
          </a:xfrm>
          <a:prstGeom prst="rect">
            <a:avLst/>
          </a:prstGeom>
          <a:noFill/>
        </p:spPr>
        <p:txBody>
          <a:bodyPr wrap="none" rtlCol="0">
            <a:spAutoFit/>
          </a:bodyPr>
          <a:lstStyle/>
          <a:p>
            <a:r>
              <a:rPr kumimoji="1" lang="ja-JP" altLang="en-US" sz="1400" dirty="0" smtClean="0"/>
              <a:t>フローチャート</a:t>
            </a:r>
            <a:endParaRPr kumimoji="1" lang="ja-JP"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1619672" y="1844824"/>
            <a:ext cx="5976664" cy="2880320"/>
          </a:xfrm>
          <a:prstGeom prst="roundRect">
            <a:avLst>
              <a:gd name="adj" fmla="val 487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4703283" y="2020464"/>
            <a:ext cx="2103461" cy="369332"/>
          </a:xfrm>
          <a:prstGeom prst="rect">
            <a:avLst/>
          </a:prstGeom>
          <a:noFill/>
        </p:spPr>
        <p:txBody>
          <a:bodyPr wrap="none" rtlCol="0">
            <a:spAutoFit/>
          </a:bodyPr>
          <a:lstStyle/>
          <a:p>
            <a:r>
              <a:rPr kumimoji="1" lang="ja-JP" altLang="en-US" dirty="0" smtClean="0"/>
              <a:t>チューリング モデル</a:t>
            </a:r>
            <a:endParaRPr kumimoji="1" lang="ja-JP" altLang="en-US" dirty="0"/>
          </a:p>
        </p:txBody>
      </p:sp>
      <p:sp>
        <p:nvSpPr>
          <p:cNvPr id="7" name="テキスト ボックス 6"/>
          <p:cNvSpPr txBox="1"/>
          <p:nvPr/>
        </p:nvSpPr>
        <p:spPr>
          <a:xfrm>
            <a:off x="2209615" y="2942260"/>
            <a:ext cx="1930337" cy="369332"/>
          </a:xfrm>
          <a:prstGeom prst="rect">
            <a:avLst/>
          </a:prstGeom>
          <a:noFill/>
        </p:spPr>
        <p:txBody>
          <a:bodyPr wrap="none" rtlCol="0">
            <a:spAutoFit/>
          </a:bodyPr>
          <a:lstStyle/>
          <a:p>
            <a:r>
              <a:rPr kumimoji="1" lang="ja-JP" altLang="en-US" dirty="0" smtClean="0"/>
              <a:t>ラムダ計算モデル</a:t>
            </a:r>
            <a:endParaRPr kumimoji="1" lang="ja-JP" altLang="en-US" dirty="0"/>
          </a:p>
        </p:txBody>
      </p:sp>
      <p:sp>
        <p:nvSpPr>
          <p:cNvPr id="10" name="テキスト ボックス 9"/>
          <p:cNvSpPr txBox="1"/>
          <p:nvPr/>
        </p:nvSpPr>
        <p:spPr>
          <a:xfrm>
            <a:off x="4833737" y="2792192"/>
            <a:ext cx="1072730" cy="369332"/>
          </a:xfrm>
          <a:prstGeom prst="rect">
            <a:avLst/>
          </a:prstGeom>
          <a:noFill/>
        </p:spPr>
        <p:txBody>
          <a:bodyPr wrap="none" rtlCol="0">
            <a:spAutoFit/>
          </a:bodyPr>
          <a:lstStyle/>
          <a:p>
            <a:r>
              <a:rPr kumimoji="1" lang="ja-JP" altLang="en-US" dirty="0" smtClean="0"/>
              <a:t>手続き型</a:t>
            </a:r>
            <a:endParaRPr kumimoji="1" lang="ja-JP" altLang="en-US" dirty="0"/>
          </a:p>
        </p:txBody>
      </p:sp>
      <p:sp>
        <p:nvSpPr>
          <p:cNvPr id="11" name="テキスト ボックス 10"/>
          <p:cNvSpPr txBox="1"/>
          <p:nvPr/>
        </p:nvSpPr>
        <p:spPr>
          <a:xfrm>
            <a:off x="2459392" y="3440264"/>
            <a:ext cx="877163" cy="369332"/>
          </a:xfrm>
          <a:prstGeom prst="rect">
            <a:avLst/>
          </a:prstGeom>
          <a:noFill/>
        </p:spPr>
        <p:txBody>
          <a:bodyPr wrap="none" rtlCol="0">
            <a:spAutoFit/>
          </a:bodyPr>
          <a:lstStyle/>
          <a:p>
            <a:r>
              <a:rPr kumimoji="1" lang="ja-JP" altLang="en-US" dirty="0" smtClean="0"/>
              <a:t>関数型</a:t>
            </a:r>
            <a:endParaRPr kumimoji="1" lang="ja-JP" altLang="en-US" dirty="0"/>
          </a:p>
        </p:txBody>
      </p:sp>
      <p:sp>
        <p:nvSpPr>
          <p:cNvPr id="13" name="テキスト ボックス 12"/>
          <p:cNvSpPr txBox="1"/>
          <p:nvPr/>
        </p:nvSpPr>
        <p:spPr>
          <a:xfrm>
            <a:off x="4833737" y="3296248"/>
            <a:ext cx="877163" cy="369332"/>
          </a:xfrm>
          <a:prstGeom prst="rect">
            <a:avLst/>
          </a:prstGeom>
          <a:noFill/>
        </p:spPr>
        <p:txBody>
          <a:bodyPr wrap="none" rtlCol="0">
            <a:spAutoFit/>
          </a:bodyPr>
          <a:lstStyle/>
          <a:p>
            <a:r>
              <a:rPr kumimoji="1" lang="ja-JP" altLang="en-US" dirty="0" smtClean="0"/>
              <a:t>構造化</a:t>
            </a:r>
            <a:endParaRPr kumimoji="1" lang="ja-JP" altLang="en-US" dirty="0"/>
          </a:p>
        </p:txBody>
      </p:sp>
      <p:sp>
        <p:nvSpPr>
          <p:cNvPr id="15" name="テキスト ボックス 14"/>
          <p:cNvSpPr txBox="1"/>
          <p:nvPr/>
        </p:nvSpPr>
        <p:spPr>
          <a:xfrm>
            <a:off x="4833737" y="3800304"/>
            <a:ext cx="1778051" cy="369332"/>
          </a:xfrm>
          <a:prstGeom prst="rect">
            <a:avLst/>
          </a:prstGeom>
          <a:noFill/>
        </p:spPr>
        <p:txBody>
          <a:bodyPr wrap="none" rtlCol="0">
            <a:spAutoFit/>
          </a:bodyPr>
          <a:lstStyle/>
          <a:p>
            <a:r>
              <a:rPr kumimoji="1" lang="ja-JP" altLang="en-US" dirty="0" smtClean="0"/>
              <a:t>オブジェクト指向</a:t>
            </a:r>
            <a:endParaRPr kumimoji="1" lang="ja-JP" altLang="en-US" dirty="0"/>
          </a:p>
        </p:txBody>
      </p:sp>
      <p:sp>
        <p:nvSpPr>
          <p:cNvPr id="17" name="テキスト ボックス 16"/>
          <p:cNvSpPr txBox="1"/>
          <p:nvPr/>
        </p:nvSpPr>
        <p:spPr>
          <a:xfrm>
            <a:off x="5370102" y="2324988"/>
            <a:ext cx="1959191" cy="369332"/>
          </a:xfrm>
          <a:prstGeom prst="rect">
            <a:avLst/>
          </a:prstGeom>
          <a:noFill/>
        </p:spPr>
        <p:txBody>
          <a:bodyPr wrap="none" rtlCol="0">
            <a:spAutoFit/>
          </a:bodyPr>
          <a:lstStyle/>
          <a:p>
            <a:r>
              <a:rPr kumimoji="1" lang="ja-JP" altLang="en-US" dirty="0" smtClean="0"/>
              <a:t>実際の</a:t>
            </a:r>
            <a:r>
              <a:rPr kumimoji="1" lang="en-US" altLang="ja-JP" dirty="0" smtClean="0"/>
              <a:t>CPU</a:t>
            </a:r>
            <a:r>
              <a:rPr lang="ja-JP" altLang="en-US" dirty="0" smtClean="0"/>
              <a:t>の構造</a:t>
            </a:r>
            <a:endParaRPr kumimoji="1" lang="ja-JP" altLang="en-US" dirty="0"/>
          </a:p>
        </p:txBody>
      </p:sp>
      <p:sp>
        <p:nvSpPr>
          <p:cNvPr id="19" name="テキスト ボックス 18"/>
          <p:cNvSpPr txBox="1"/>
          <p:nvPr/>
        </p:nvSpPr>
        <p:spPr>
          <a:xfrm>
            <a:off x="5139250" y="4299714"/>
            <a:ext cx="997389" cy="369332"/>
          </a:xfrm>
          <a:prstGeom prst="rect">
            <a:avLst/>
          </a:prstGeom>
          <a:noFill/>
        </p:spPr>
        <p:txBody>
          <a:bodyPr wrap="none" rtlCol="0">
            <a:spAutoFit/>
          </a:bodyPr>
          <a:lstStyle/>
          <a:p>
            <a:r>
              <a:rPr kumimoji="1" lang="en-US" altLang="ja-JP" dirty="0" smtClean="0"/>
              <a:t>GUI</a:t>
            </a:r>
            <a:r>
              <a:rPr kumimoji="1" lang="ja-JP" altLang="en-US" dirty="0" smtClean="0"/>
              <a:t>開発</a:t>
            </a:r>
            <a:endParaRPr kumimoji="1" lang="ja-JP" altLang="en-US" dirty="0"/>
          </a:p>
        </p:txBody>
      </p:sp>
      <p:sp>
        <p:nvSpPr>
          <p:cNvPr id="21" name="テキスト ボックス 20"/>
          <p:cNvSpPr txBox="1"/>
          <p:nvPr/>
        </p:nvSpPr>
        <p:spPr>
          <a:xfrm>
            <a:off x="2963994" y="4139788"/>
            <a:ext cx="1265090" cy="369332"/>
          </a:xfrm>
          <a:prstGeom prst="rect">
            <a:avLst/>
          </a:prstGeom>
          <a:noFill/>
        </p:spPr>
        <p:txBody>
          <a:bodyPr wrap="none" rtlCol="0">
            <a:spAutoFit/>
          </a:bodyPr>
          <a:lstStyle/>
          <a:p>
            <a:r>
              <a:rPr kumimoji="1" lang="ja-JP" altLang="en-US" dirty="0" smtClean="0"/>
              <a:t>データ処理</a:t>
            </a:r>
            <a:endParaRPr kumimoji="1" lang="ja-JP" altLang="en-US" dirty="0"/>
          </a:p>
        </p:txBody>
      </p:sp>
      <p:sp>
        <p:nvSpPr>
          <p:cNvPr id="24" name="テキスト ボックス 23"/>
          <p:cNvSpPr txBox="1"/>
          <p:nvPr/>
        </p:nvSpPr>
        <p:spPr>
          <a:xfrm>
            <a:off x="3944984" y="4898245"/>
            <a:ext cx="646331" cy="369332"/>
          </a:xfrm>
          <a:prstGeom prst="rect">
            <a:avLst/>
          </a:prstGeom>
          <a:noFill/>
        </p:spPr>
        <p:txBody>
          <a:bodyPr wrap="none" rtlCol="0">
            <a:spAutoFit/>
          </a:bodyPr>
          <a:lstStyle/>
          <a:p>
            <a:r>
              <a:rPr kumimoji="1" lang="ja-JP" altLang="en-US" dirty="0" smtClean="0"/>
              <a:t>凡例</a:t>
            </a:r>
            <a:endParaRPr kumimoji="1" lang="ja-JP" altLang="en-US" dirty="0"/>
          </a:p>
        </p:txBody>
      </p:sp>
      <p:sp>
        <p:nvSpPr>
          <p:cNvPr id="25" name="テキスト ボックス 24"/>
          <p:cNvSpPr txBox="1"/>
          <p:nvPr/>
        </p:nvSpPr>
        <p:spPr>
          <a:xfrm>
            <a:off x="5254741" y="4902891"/>
            <a:ext cx="2350323" cy="369332"/>
          </a:xfrm>
          <a:prstGeom prst="rect">
            <a:avLst/>
          </a:prstGeom>
          <a:noFill/>
        </p:spPr>
        <p:txBody>
          <a:bodyPr wrap="none" rtlCol="0">
            <a:spAutoFit/>
          </a:bodyPr>
          <a:lstStyle/>
          <a:p>
            <a:r>
              <a:rPr kumimoji="1" lang="ja-JP" altLang="en-US" dirty="0" smtClean="0"/>
              <a:t>基礎となる計算モデル</a:t>
            </a:r>
            <a:endParaRPr kumimoji="1" lang="ja-JP" altLang="en-US" dirty="0"/>
          </a:p>
        </p:txBody>
      </p:sp>
      <p:sp>
        <p:nvSpPr>
          <p:cNvPr id="27" name="テキスト ボックス 26"/>
          <p:cNvSpPr txBox="1"/>
          <p:nvPr/>
        </p:nvSpPr>
        <p:spPr>
          <a:xfrm>
            <a:off x="5254741" y="5334939"/>
            <a:ext cx="2273379" cy="369332"/>
          </a:xfrm>
          <a:prstGeom prst="rect">
            <a:avLst/>
          </a:prstGeom>
          <a:noFill/>
        </p:spPr>
        <p:txBody>
          <a:bodyPr wrap="none" rtlCol="0">
            <a:spAutoFit/>
          </a:bodyPr>
          <a:lstStyle/>
          <a:p>
            <a:r>
              <a:rPr kumimoji="1" lang="ja-JP" altLang="en-US" dirty="0" smtClean="0"/>
              <a:t>プログラミング モデル</a:t>
            </a:r>
            <a:endParaRPr kumimoji="1" lang="ja-JP" altLang="en-US" dirty="0"/>
          </a:p>
        </p:txBody>
      </p:sp>
      <p:sp>
        <p:nvSpPr>
          <p:cNvPr id="28" name="円/楕円 27"/>
          <p:cNvSpPr/>
          <p:nvPr/>
        </p:nvSpPr>
        <p:spPr>
          <a:xfrm>
            <a:off x="4451731" y="2047773"/>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4575700" y="2839861"/>
            <a:ext cx="273994" cy="2739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円/楕円 29"/>
          <p:cNvSpPr/>
          <p:nvPr/>
        </p:nvSpPr>
        <p:spPr>
          <a:xfrm>
            <a:off x="4966972" y="5843641"/>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1" name="円/楕円 30"/>
          <p:cNvSpPr/>
          <p:nvPr/>
        </p:nvSpPr>
        <p:spPr>
          <a:xfrm>
            <a:off x="4901720" y="4347383"/>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2" name="円/楕円 31"/>
          <p:cNvSpPr/>
          <p:nvPr/>
        </p:nvSpPr>
        <p:spPr>
          <a:xfrm>
            <a:off x="2703492" y="4169998"/>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円/楕円 32"/>
          <p:cNvSpPr/>
          <p:nvPr/>
        </p:nvSpPr>
        <p:spPr>
          <a:xfrm>
            <a:off x="4575700" y="3343917"/>
            <a:ext cx="273994" cy="2739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4" name="円/楕円 33"/>
          <p:cNvSpPr/>
          <p:nvPr/>
        </p:nvSpPr>
        <p:spPr>
          <a:xfrm>
            <a:off x="4575700" y="3847973"/>
            <a:ext cx="273994" cy="2739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7" name="円/楕円 36"/>
          <p:cNvSpPr/>
          <p:nvPr/>
        </p:nvSpPr>
        <p:spPr>
          <a:xfrm>
            <a:off x="2185398" y="3487933"/>
            <a:ext cx="273994" cy="2739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8" name="円/楕円 37"/>
          <p:cNvSpPr/>
          <p:nvPr/>
        </p:nvSpPr>
        <p:spPr>
          <a:xfrm>
            <a:off x="4966972" y="5382608"/>
            <a:ext cx="273994" cy="27399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9" name="円/楕円 38"/>
          <p:cNvSpPr/>
          <p:nvPr/>
        </p:nvSpPr>
        <p:spPr>
          <a:xfrm>
            <a:off x="1911404" y="2989929"/>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4981810" y="4945914"/>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139250" y="2372657"/>
            <a:ext cx="273994" cy="2739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5254741" y="5795972"/>
            <a:ext cx="2845651" cy="369332"/>
          </a:xfrm>
          <a:prstGeom prst="rect">
            <a:avLst/>
          </a:prstGeom>
          <a:noFill/>
        </p:spPr>
        <p:txBody>
          <a:bodyPr wrap="none" rtlCol="0">
            <a:spAutoFit/>
          </a:bodyPr>
          <a:lstStyle/>
          <a:p>
            <a:r>
              <a:rPr kumimoji="1" lang="ja-JP" altLang="en-US" dirty="0" smtClean="0"/>
              <a:t>プログラマーがやりたいこと</a:t>
            </a:r>
            <a:endParaRPr kumimoji="1" lang="ja-JP" altLang="en-US" dirty="0"/>
          </a:p>
        </p:txBody>
      </p:sp>
      <p:sp>
        <p:nvSpPr>
          <p:cNvPr id="43" name="タイトル 42"/>
          <p:cNvSpPr>
            <a:spLocks noGrp="1"/>
          </p:cNvSpPr>
          <p:nvPr>
            <p:ph type="title"/>
          </p:nvPr>
        </p:nvSpPr>
        <p:spPr/>
        <p:txBody>
          <a:bodyPr/>
          <a:lstStyle/>
          <a:p>
            <a:r>
              <a:rPr kumimoji="1" lang="ja-JP" altLang="en-US" dirty="0" smtClean="0"/>
              <a:t>いろんなモデル</a:t>
            </a:r>
            <a:endParaRPr kumimoji="1" lang="ja-JP" altLang="en-US" dirty="0"/>
          </a:p>
        </p:txBody>
      </p:sp>
    </p:spTree>
    <p:extLst>
      <p:ext uri="{BB962C8B-B14F-4D97-AF65-F5344CB8AC3E}">
        <p14:creationId xmlns:p14="http://schemas.microsoft.com/office/powerpoint/2010/main" val="278482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1238575" y="404664"/>
            <a:ext cx="6357761" cy="6357761"/>
          </a:xfrm>
          <a:prstGeom prst="ellipse">
            <a:avLst/>
          </a:prstGeom>
          <a:gradFill flip="none" rotWithShape="1">
            <a:gsLst>
              <a:gs pos="0">
                <a:schemeClr val="bg1"/>
              </a:gs>
              <a:gs pos="64000">
                <a:schemeClr val="accent2">
                  <a:lumMod val="20000"/>
                  <a:lumOff val="80000"/>
                </a:schemeClr>
              </a:gs>
              <a:gs pos="100000">
                <a:schemeClr val="accent2">
                  <a:lumMod val="40000"/>
                  <a:lumOff val="60000"/>
                </a:schemeClr>
              </a:gs>
            </a:gsLst>
            <a:path path="circle">
              <a:fillToRect l="50000" t="50000" r="50000" b="50000"/>
            </a:path>
            <a:tileRect/>
          </a:grad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835487" y="3084674"/>
            <a:ext cx="2103461" cy="369332"/>
          </a:xfrm>
          <a:prstGeom prst="rect">
            <a:avLst/>
          </a:prstGeom>
          <a:noFill/>
        </p:spPr>
        <p:txBody>
          <a:bodyPr wrap="none" rtlCol="0">
            <a:spAutoFit/>
          </a:bodyPr>
          <a:lstStyle/>
          <a:p>
            <a:r>
              <a:rPr kumimoji="1" lang="ja-JP" altLang="en-US" dirty="0" smtClean="0"/>
              <a:t>チューリング モデル</a:t>
            </a:r>
            <a:endParaRPr kumimoji="1" lang="ja-JP" altLang="en-US" dirty="0"/>
          </a:p>
        </p:txBody>
      </p:sp>
      <p:sp>
        <p:nvSpPr>
          <p:cNvPr id="7" name="テキスト ボックス 6"/>
          <p:cNvSpPr txBox="1"/>
          <p:nvPr/>
        </p:nvSpPr>
        <p:spPr>
          <a:xfrm>
            <a:off x="1341819" y="4006470"/>
            <a:ext cx="1930337" cy="369332"/>
          </a:xfrm>
          <a:prstGeom prst="rect">
            <a:avLst/>
          </a:prstGeom>
          <a:noFill/>
        </p:spPr>
        <p:txBody>
          <a:bodyPr wrap="none" rtlCol="0">
            <a:spAutoFit/>
          </a:bodyPr>
          <a:lstStyle/>
          <a:p>
            <a:r>
              <a:rPr kumimoji="1" lang="ja-JP" altLang="en-US" dirty="0" smtClean="0"/>
              <a:t>ラムダ計算モデル</a:t>
            </a:r>
            <a:endParaRPr kumimoji="1" lang="ja-JP" altLang="en-US" dirty="0"/>
          </a:p>
        </p:txBody>
      </p:sp>
      <p:sp>
        <p:nvSpPr>
          <p:cNvPr id="10" name="テキスト ボックス 9"/>
          <p:cNvSpPr txBox="1"/>
          <p:nvPr/>
        </p:nvSpPr>
        <p:spPr>
          <a:xfrm>
            <a:off x="3965941" y="3856402"/>
            <a:ext cx="1072730" cy="369332"/>
          </a:xfrm>
          <a:prstGeom prst="rect">
            <a:avLst/>
          </a:prstGeom>
          <a:noFill/>
        </p:spPr>
        <p:txBody>
          <a:bodyPr wrap="none" rtlCol="0">
            <a:spAutoFit/>
          </a:bodyPr>
          <a:lstStyle/>
          <a:p>
            <a:r>
              <a:rPr kumimoji="1" lang="ja-JP" altLang="en-US" dirty="0" smtClean="0"/>
              <a:t>手続き型</a:t>
            </a:r>
            <a:endParaRPr kumimoji="1" lang="ja-JP" altLang="en-US" dirty="0"/>
          </a:p>
        </p:txBody>
      </p:sp>
      <p:sp>
        <p:nvSpPr>
          <p:cNvPr id="11" name="テキスト ボックス 10"/>
          <p:cNvSpPr txBox="1"/>
          <p:nvPr/>
        </p:nvSpPr>
        <p:spPr>
          <a:xfrm>
            <a:off x="1591596" y="4504474"/>
            <a:ext cx="877163" cy="369332"/>
          </a:xfrm>
          <a:prstGeom prst="rect">
            <a:avLst/>
          </a:prstGeom>
          <a:noFill/>
        </p:spPr>
        <p:txBody>
          <a:bodyPr wrap="none" rtlCol="0">
            <a:spAutoFit/>
          </a:bodyPr>
          <a:lstStyle/>
          <a:p>
            <a:r>
              <a:rPr kumimoji="1" lang="ja-JP" altLang="en-US" dirty="0" smtClean="0"/>
              <a:t>関数型</a:t>
            </a:r>
            <a:endParaRPr kumimoji="1" lang="ja-JP" altLang="en-US" dirty="0"/>
          </a:p>
        </p:txBody>
      </p:sp>
      <p:sp>
        <p:nvSpPr>
          <p:cNvPr id="13" name="テキスト ボックス 12"/>
          <p:cNvSpPr txBox="1"/>
          <p:nvPr/>
        </p:nvSpPr>
        <p:spPr>
          <a:xfrm>
            <a:off x="3965941" y="4360458"/>
            <a:ext cx="877163" cy="369332"/>
          </a:xfrm>
          <a:prstGeom prst="rect">
            <a:avLst/>
          </a:prstGeom>
          <a:noFill/>
        </p:spPr>
        <p:txBody>
          <a:bodyPr wrap="none" rtlCol="0">
            <a:spAutoFit/>
          </a:bodyPr>
          <a:lstStyle/>
          <a:p>
            <a:r>
              <a:rPr kumimoji="1" lang="ja-JP" altLang="en-US" dirty="0" smtClean="0"/>
              <a:t>構造化</a:t>
            </a:r>
            <a:endParaRPr kumimoji="1" lang="ja-JP" altLang="en-US" dirty="0"/>
          </a:p>
        </p:txBody>
      </p:sp>
      <p:sp>
        <p:nvSpPr>
          <p:cNvPr id="15" name="テキスト ボックス 14"/>
          <p:cNvSpPr txBox="1"/>
          <p:nvPr/>
        </p:nvSpPr>
        <p:spPr>
          <a:xfrm>
            <a:off x="3965941" y="4864514"/>
            <a:ext cx="1778051" cy="369332"/>
          </a:xfrm>
          <a:prstGeom prst="rect">
            <a:avLst/>
          </a:prstGeom>
          <a:noFill/>
        </p:spPr>
        <p:txBody>
          <a:bodyPr wrap="none" rtlCol="0">
            <a:spAutoFit/>
          </a:bodyPr>
          <a:lstStyle/>
          <a:p>
            <a:r>
              <a:rPr kumimoji="1" lang="ja-JP" altLang="en-US" dirty="0" smtClean="0"/>
              <a:t>オブジェクト指向</a:t>
            </a:r>
            <a:endParaRPr kumimoji="1" lang="ja-JP" altLang="en-US" dirty="0"/>
          </a:p>
        </p:txBody>
      </p:sp>
      <p:sp>
        <p:nvSpPr>
          <p:cNvPr id="17" name="テキスト ボックス 16"/>
          <p:cNvSpPr txBox="1"/>
          <p:nvPr/>
        </p:nvSpPr>
        <p:spPr>
          <a:xfrm>
            <a:off x="4502306" y="3389198"/>
            <a:ext cx="1959191" cy="369332"/>
          </a:xfrm>
          <a:prstGeom prst="rect">
            <a:avLst/>
          </a:prstGeom>
          <a:noFill/>
        </p:spPr>
        <p:txBody>
          <a:bodyPr wrap="none" rtlCol="0">
            <a:spAutoFit/>
          </a:bodyPr>
          <a:lstStyle/>
          <a:p>
            <a:r>
              <a:rPr kumimoji="1" lang="ja-JP" altLang="en-US" dirty="0" smtClean="0"/>
              <a:t>実際の</a:t>
            </a:r>
            <a:r>
              <a:rPr kumimoji="1" lang="en-US" altLang="ja-JP" dirty="0" smtClean="0"/>
              <a:t>CPU</a:t>
            </a:r>
            <a:r>
              <a:rPr lang="ja-JP" altLang="en-US" dirty="0" smtClean="0"/>
              <a:t>の構造</a:t>
            </a:r>
            <a:endParaRPr kumimoji="1" lang="ja-JP" altLang="en-US" dirty="0"/>
          </a:p>
        </p:txBody>
      </p:sp>
      <p:sp>
        <p:nvSpPr>
          <p:cNvPr id="19" name="テキスト ボックス 18"/>
          <p:cNvSpPr txBox="1"/>
          <p:nvPr/>
        </p:nvSpPr>
        <p:spPr>
          <a:xfrm>
            <a:off x="4271454" y="5363924"/>
            <a:ext cx="997389" cy="369332"/>
          </a:xfrm>
          <a:prstGeom prst="rect">
            <a:avLst/>
          </a:prstGeom>
          <a:noFill/>
        </p:spPr>
        <p:txBody>
          <a:bodyPr wrap="none" rtlCol="0">
            <a:spAutoFit/>
          </a:bodyPr>
          <a:lstStyle/>
          <a:p>
            <a:r>
              <a:rPr kumimoji="1" lang="en-US" altLang="ja-JP" dirty="0" smtClean="0"/>
              <a:t>GUI</a:t>
            </a:r>
            <a:r>
              <a:rPr kumimoji="1" lang="ja-JP" altLang="en-US" dirty="0" smtClean="0"/>
              <a:t>開発</a:t>
            </a:r>
            <a:endParaRPr kumimoji="1" lang="ja-JP" altLang="en-US" dirty="0"/>
          </a:p>
        </p:txBody>
      </p:sp>
      <p:sp>
        <p:nvSpPr>
          <p:cNvPr id="28" name="円/楕円 27"/>
          <p:cNvSpPr/>
          <p:nvPr/>
        </p:nvSpPr>
        <p:spPr>
          <a:xfrm>
            <a:off x="3583935" y="3111983"/>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3707904" y="3904071"/>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1" name="円/楕円 30"/>
          <p:cNvSpPr/>
          <p:nvPr/>
        </p:nvSpPr>
        <p:spPr>
          <a:xfrm>
            <a:off x="4033924" y="5411593"/>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2" name="円/楕円 31"/>
          <p:cNvSpPr/>
          <p:nvPr/>
        </p:nvSpPr>
        <p:spPr>
          <a:xfrm>
            <a:off x="1835696" y="5234208"/>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円/楕円 32"/>
          <p:cNvSpPr/>
          <p:nvPr/>
        </p:nvSpPr>
        <p:spPr>
          <a:xfrm>
            <a:off x="3707904" y="4408127"/>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4" name="円/楕円 33"/>
          <p:cNvSpPr/>
          <p:nvPr/>
        </p:nvSpPr>
        <p:spPr>
          <a:xfrm>
            <a:off x="3707904" y="4912183"/>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7" name="円/楕円 36"/>
          <p:cNvSpPr/>
          <p:nvPr/>
        </p:nvSpPr>
        <p:spPr>
          <a:xfrm>
            <a:off x="1317602" y="4552143"/>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9" name="円/楕円 38"/>
          <p:cNvSpPr/>
          <p:nvPr/>
        </p:nvSpPr>
        <p:spPr>
          <a:xfrm>
            <a:off x="1043608" y="4054139"/>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271454" y="3436867"/>
            <a:ext cx="273994" cy="2739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3" name="タイトル 42"/>
          <p:cNvSpPr>
            <a:spLocks noGrp="1"/>
          </p:cNvSpPr>
          <p:nvPr>
            <p:ph type="title"/>
          </p:nvPr>
        </p:nvSpPr>
        <p:spPr/>
        <p:txBody>
          <a:bodyPr/>
          <a:lstStyle/>
          <a:p>
            <a:r>
              <a:rPr kumimoji="1" lang="ja-JP" altLang="en-US" dirty="0" smtClean="0"/>
              <a:t>命令型の度合</a:t>
            </a:r>
            <a:endParaRPr kumimoji="1" lang="ja-JP" altLang="en-US" dirty="0"/>
          </a:p>
        </p:txBody>
      </p:sp>
      <p:sp>
        <p:nvSpPr>
          <p:cNvPr id="24" name="テキスト ボックス 23"/>
          <p:cNvSpPr txBox="1"/>
          <p:nvPr/>
        </p:nvSpPr>
        <p:spPr>
          <a:xfrm>
            <a:off x="2109690" y="5179258"/>
            <a:ext cx="1265090" cy="369332"/>
          </a:xfrm>
          <a:prstGeom prst="rect">
            <a:avLst/>
          </a:prstGeom>
          <a:noFill/>
        </p:spPr>
        <p:txBody>
          <a:bodyPr wrap="none" rtlCol="0">
            <a:spAutoFit/>
          </a:bodyPr>
          <a:lstStyle/>
          <a:p>
            <a:r>
              <a:rPr kumimoji="1" lang="ja-JP" altLang="en-US" dirty="0" smtClean="0"/>
              <a:t>データ処理</a:t>
            </a:r>
            <a:endParaRPr kumimoji="1" lang="ja-JP" altLang="en-US" dirty="0"/>
          </a:p>
        </p:txBody>
      </p:sp>
    </p:spTree>
    <p:extLst>
      <p:ext uri="{BB962C8B-B14F-4D97-AF65-F5344CB8AC3E}">
        <p14:creationId xmlns:p14="http://schemas.microsoft.com/office/powerpoint/2010/main" val="401634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1559460" y="2937129"/>
            <a:ext cx="5222922" cy="5222922"/>
          </a:xfrm>
          <a:prstGeom prst="ellipse">
            <a:avLst/>
          </a:prstGeom>
          <a:gradFill flip="none" rotWithShape="1">
            <a:gsLst>
              <a:gs pos="0">
                <a:schemeClr val="accent4">
                  <a:lumMod val="50000"/>
                  <a:alpha val="34000"/>
                </a:schemeClr>
              </a:gs>
              <a:gs pos="24000">
                <a:schemeClr val="accent4">
                  <a:lumMod val="60000"/>
                  <a:lumOff val="40000"/>
                  <a:alpha val="34000"/>
                </a:schemeClr>
              </a:gs>
              <a:gs pos="100000">
                <a:schemeClr val="accent4">
                  <a:lumMod val="20000"/>
                  <a:lumOff val="80000"/>
                  <a:alpha val="1000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4" name="円/楕円 23"/>
          <p:cNvSpPr/>
          <p:nvPr/>
        </p:nvSpPr>
        <p:spPr>
          <a:xfrm>
            <a:off x="-638768" y="2759744"/>
            <a:ext cx="5222922" cy="5222922"/>
          </a:xfrm>
          <a:prstGeom prst="ellipse">
            <a:avLst/>
          </a:prstGeom>
          <a:gradFill flip="none" rotWithShape="1">
            <a:gsLst>
              <a:gs pos="0">
                <a:schemeClr val="accent4">
                  <a:lumMod val="50000"/>
                  <a:alpha val="34000"/>
                </a:schemeClr>
              </a:gs>
              <a:gs pos="24000">
                <a:schemeClr val="accent4">
                  <a:lumMod val="60000"/>
                  <a:lumOff val="40000"/>
                  <a:alpha val="34000"/>
                </a:schemeClr>
              </a:gs>
              <a:gs pos="100000">
                <a:schemeClr val="accent4">
                  <a:lumMod val="20000"/>
                  <a:lumOff val="80000"/>
                  <a:alpha val="1000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835487" y="3084674"/>
            <a:ext cx="2103461" cy="369332"/>
          </a:xfrm>
          <a:prstGeom prst="rect">
            <a:avLst/>
          </a:prstGeom>
          <a:noFill/>
        </p:spPr>
        <p:txBody>
          <a:bodyPr wrap="none" rtlCol="0">
            <a:spAutoFit/>
          </a:bodyPr>
          <a:lstStyle/>
          <a:p>
            <a:r>
              <a:rPr kumimoji="1" lang="ja-JP" altLang="en-US" dirty="0" smtClean="0"/>
              <a:t>チューリング モデル</a:t>
            </a:r>
            <a:endParaRPr kumimoji="1" lang="ja-JP" altLang="en-US" dirty="0"/>
          </a:p>
        </p:txBody>
      </p:sp>
      <p:sp>
        <p:nvSpPr>
          <p:cNvPr id="7" name="テキスト ボックス 6"/>
          <p:cNvSpPr txBox="1"/>
          <p:nvPr/>
        </p:nvSpPr>
        <p:spPr>
          <a:xfrm>
            <a:off x="1341819" y="4006470"/>
            <a:ext cx="1930337" cy="369332"/>
          </a:xfrm>
          <a:prstGeom prst="rect">
            <a:avLst/>
          </a:prstGeom>
          <a:noFill/>
        </p:spPr>
        <p:txBody>
          <a:bodyPr wrap="none" rtlCol="0">
            <a:spAutoFit/>
          </a:bodyPr>
          <a:lstStyle/>
          <a:p>
            <a:r>
              <a:rPr kumimoji="1" lang="ja-JP" altLang="en-US" dirty="0" smtClean="0"/>
              <a:t>ラムダ計算モデル</a:t>
            </a:r>
            <a:endParaRPr kumimoji="1" lang="ja-JP" altLang="en-US" dirty="0"/>
          </a:p>
        </p:txBody>
      </p:sp>
      <p:sp>
        <p:nvSpPr>
          <p:cNvPr id="10" name="テキスト ボックス 9"/>
          <p:cNvSpPr txBox="1"/>
          <p:nvPr/>
        </p:nvSpPr>
        <p:spPr>
          <a:xfrm>
            <a:off x="3965941" y="3856402"/>
            <a:ext cx="1072730" cy="369332"/>
          </a:xfrm>
          <a:prstGeom prst="rect">
            <a:avLst/>
          </a:prstGeom>
          <a:noFill/>
        </p:spPr>
        <p:txBody>
          <a:bodyPr wrap="none" rtlCol="0">
            <a:spAutoFit/>
          </a:bodyPr>
          <a:lstStyle/>
          <a:p>
            <a:r>
              <a:rPr kumimoji="1" lang="ja-JP" altLang="en-US" dirty="0" smtClean="0"/>
              <a:t>手続き型</a:t>
            </a:r>
            <a:endParaRPr kumimoji="1" lang="ja-JP" altLang="en-US" dirty="0"/>
          </a:p>
        </p:txBody>
      </p:sp>
      <p:sp>
        <p:nvSpPr>
          <p:cNvPr id="11" name="テキスト ボックス 10"/>
          <p:cNvSpPr txBox="1"/>
          <p:nvPr/>
        </p:nvSpPr>
        <p:spPr>
          <a:xfrm>
            <a:off x="1591596" y="4504474"/>
            <a:ext cx="877163" cy="369332"/>
          </a:xfrm>
          <a:prstGeom prst="rect">
            <a:avLst/>
          </a:prstGeom>
          <a:noFill/>
        </p:spPr>
        <p:txBody>
          <a:bodyPr wrap="none" rtlCol="0">
            <a:spAutoFit/>
          </a:bodyPr>
          <a:lstStyle/>
          <a:p>
            <a:r>
              <a:rPr kumimoji="1" lang="ja-JP" altLang="en-US" dirty="0" smtClean="0"/>
              <a:t>関数型</a:t>
            </a:r>
            <a:endParaRPr kumimoji="1" lang="ja-JP" altLang="en-US" dirty="0"/>
          </a:p>
        </p:txBody>
      </p:sp>
      <p:sp>
        <p:nvSpPr>
          <p:cNvPr id="13" name="テキスト ボックス 12"/>
          <p:cNvSpPr txBox="1"/>
          <p:nvPr/>
        </p:nvSpPr>
        <p:spPr>
          <a:xfrm>
            <a:off x="3965941" y="4360458"/>
            <a:ext cx="877163" cy="369332"/>
          </a:xfrm>
          <a:prstGeom prst="rect">
            <a:avLst/>
          </a:prstGeom>
          <a:noFill/>
        </p:spPr>
        <p:txBody>
          <a:bodyPr wrap="none" rtlCol="0">
            <a:spAutoFit/>
          </a:bodyPr>
          <a:lstStyle/>
          <a:p>
            <a:r>
              <a:rPr kumimoji="1" lang="ja-JP" altLang="en-US" dirty="0" smtClean="0"/>
              <a:t>構造化</a:t>
            </a:r>
            <a:endParaRPr kumimoji="1" lang="ja-JP" altLang="en-US" dirty="0"/>
          </a:p>
        </p:txBody>
      </p:sp>
      <p:sp>
        <p:nvSpPr>
          <p:cNvPr id="15" name="テキスト ボックス 14"/>
          <p:cNvSpPr txBox="1"/>
          <p:nvPr/>
        </p:nvSpPr>
        <p:spPr>
          <a:xfrm>
            <a:off x="3965941" y="4864514"/>
            <a:ext cx="1778051" cy="369332"/>
          </a:xfrm>
          <a:prstGeom prst="rect">
            <a:avLst/>
          </a:prstGeom>
          <a:noFill/>
        </p:spPr>
        <p:txBody>
          <a:bodyPr wrap="none" rtlCol="0">
            <a:spAutoFit/>
          </a:bodyPr>
          <a:lstStyle/>
          <a:p>
            <a:r>
              <a:rPr kumimoji="1" lang="ja-JP" altLang="en-US" dirty="0" smtClean="0"/>
              <a:t>オブジェクト指向</a:t>
            </a:r>
            <a:endParaRPr kumimoji="1" lang="ja-JP" altLang="en-US" dirty="0"/>
          </a:p>
        </p:txBody>
      </p:sp>
      <p:sp>
        <p:nvSpPr>
          <p:cNvPr id="17" name="テキスト ボックス 16"/>
          <p:cNvSpPr txBox="1"/>
          <p:nvPr/>
        </p:nvSpPr>
        <p:spPr>
          <a:xfrm>
            <a:off x="4502306" y="3389198"/>
            <a:ext cx="1959191" cy="369332"/>
          </a:xfrm>
          <a:prstGeom prst="rect">
            <a:avLst/>
          </a:prstGeom>
          <a:noFill/>
        </p:spPr>
        <p:txBody>
          <a:bodyPr wrap="none" rtlCol="0">
            <a:spAutoFit/>
          </a:bodyPr>
          <a:lstStyle/>
          <a:p>
            <a:r>
              <a:rPr kumimoji="1" lang="ja-JP" altLang="en-US" dirty="0" smtClean="0"/>
              <a:t>実際の</a:t>
            </a:r>
            <a:r>
              <a:rPr kumimoji="1" lang="en-US" altLang="ja-JP" dirty="0" smtClean="0"/>
              <a:t>CPU</a:t>
            </a:r>
            <a:r>
              <a:rPr lang="ja-JP" altLang="en-US" dirty="0" smtClean="0"/>
              <a:t>の構造</a:t>
            </a:r>
            <a:endParaRPr kumimoji="1" lang="ja-JP" altLang="en-US" dirty="0"/>
          </a:p>
        </p:txBody>
      </p:sp>
      <p:sp>
        <p:nvSpPr>
          <p:cNvPr id="19" name="テキスト ボックス 18"/>
          <p:cNvSpPr txBox="1"/>
          <p:nvPr/>
        </p:nvSpPr>
        <p:spPr>
          <a:xfrm>
            <a:off x="4271454" y="5363924"/>
            <a:ext cx="997389" cy="369332"/>
          </a:xfrm>
          <a:prstGeom prst="rect">
            <a:avLst/>
          </a:prstGeom>
          <a:noFill/>
        </p:spPr>
        <p:txBody>
          <a:bodyPr wrap="none" rtlCol="0">
            <a:spAutoFit/>
          </a:bodyPr>
          <a:lstStyle/>
          <a:p>
            <a:r>
              <a:rPr kumimoji="1" lang="en-US" altLang="ja-JP" dirty="0" smtClean="0"/>
              <a:t>GUI</a:t>
            </a:r>
            <a:r>
              <a:rPr kumimoji="1" lang="ja-JP" altLang="en-US" dirty="0" smtClean="0"/>
              <a:t>開発</a:t>
            </a:r>
            <a:endParaRPr kumimoji="1" lang="ja-JP" altLang="en-US" dirty="0"/>
          </a:p>
        </p:txBody>
      </p:sp>
      <p:sp>
        <p:nvSpPr>
          <p:cNvPr id="28" name="円/楕円 27"/>
          <p:cNvSpPr/>
          <p:nvPr/>
        </p:nvSpPr>
        <p:spPr>
          <a:xfrm>
            <a:off x="3583935" y="3111983"/>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3707904" y="3904071"/>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1" name="円/楕円 30"/>
          <p:cNvSpPr/>
          <p:nvPr/>
        </p:nvSpPr>
        <p:spPr>
          <a:xfrm>
            <a:off x="4033924" y="5411593"/>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2" name="円/楕円 31"/>
          <p:cNvSpPr/>
          <p:nvPr/>
        </p:nvSpPr>
        <p:spPr>
          <a:xfrm>
            <a:off x="1835696" y="5234208"/>
            <a:ext cx="273994" cy="27399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円/楕円 32"/>
          <p:cNvSpPr/>
          <p:nvPr/>
        </p:nvSpPr>
        <p:spPr>
          <a:xfrm>
            <a:off x="3707904" y="4408127"/>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4" name="円/楕円 33"/>
          <p:cNvSpPr/>
          <p:nvPr/>
        </p:nvSpPr>
        <p:spPr>
          <a:xfrm>
            <a:off x="3707904" y="4912183"/>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7" name="円/楕円 36"/>
          <p:cNvSpPr/>
          <p:nvPr/>
        </p:nvSpPr>
        <p:spPr>
          <a:xfrm>
            <a:off x="1317602" y="4552143"/>
            <a:ext cx="273994" cy="2739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9" name="円/楕円 38"/>
          <p:cNvSpPr/>
          <p:nvPr/>
        </p:nvSpPr>
        <p:spPr>
          <a:xfrm>
            <a:off x="1043608" y="4054139"/>
            <a:ext cx="273994" cy="273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271454" y="3436867"/>
            <a:ext cx="273994" cy="2739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3" name="タイトル 42"/>
          <p:cNvSpPr>
            <a:spLocks noGrp="1"/>
          </p:cNvSpPr>
          <p:nvPr>
            <p:ph type="title"/>
          </p:nvPr>
        </p:nvSpPr>
        <p:spPr/>
        <p:txBody>
          <a:bodyPr/>
          <a:lstStyle/>
          <a:p>
            <a:r>
              <a:rPr lang="ja-JP" altLang="en-US" dirty="0"/>
              <a:t>宣言</a:t>
            </a:r>
            <a:r>
              <a:rPr kumimoji="1" lang="ja-JP" altLang="en-US" dirty="0" smtClean="0"/>
              <a:t>型の度合</a:t>
            </a:r>
            <a:endParaRPr kumimoji="1" lang="ja-JP" altLang="en-US" dirty="0"/>
          </a:p>
        </p:txBody>
      </p:sp>
      <p:sp>
        <p:nvSpPr>
          <p:cNvPr id="2" name="コンテンツ プレースホルダー 1"/>
          <p:cNvSpPr>
            <a:spLocks noGrp="1"/>
          </p:cNvSpPr>
          <p:nvPr>
            <p:ph idx="1"/>
          </p:nvPr>
        </p:nvSpPr>
        <p:spPr/>
        <p:txBody>
          <a:bodyPr/>
          <a:lstStyle/>
          <a:p>
            <a:r>
              <a:rPr kumimoji="1" lang="ja-JP" altLang="en-US" dirty="0" smtClean="0"/>
              <a:t>宣言型度合 ＝ やりたいことからの近さ</a:t>
            </a:r>
            <a:endParaRPr kumimoji="1" lang="en-US" altLang="ja-JP" dirty="0" smtClean="0"/>
          </a:p>
          <a:p>
            <a:pPr lvl="1"/>
            <a:r>
              <a:rPr lang="ja-JP" altLang="en-US" dirty="0"/>
              <a:t>何をやりたい</a:t>
            </a:r>
            <a:r>
              <a:rPr lang="ja-JP" altLang="en-US" dirty="0" smtClean="0"/>
              <a:t>か次第、文脈による</a:t>
            </a:r>
            <a:endParaRPr kumimoji="1" lang="ja-JP" altLang="en-US" dirty="0"/>
          </a:p>
        </p:txBody>
      </p:sp>
      <p:sp>
        <p:nvSpPr>
          <p:cNvPr id="25" name="テキスト ボックス 24"/>
          <p:cNvSpPr txBox="1"/>
          <p:nvPr/>
        </p:nvSpPr>
        <p:spPr>
          <a:xfrm>
            <a:off x="2109690" y="5179258"/>
            <a:ext cx="1265090" cy="369332"/>
          </a:xfrm>
          <a:prstGeom prst="rect">
            <a:avLst/>
          </a:prstGeom>
          <a:noFill/>
        </p:spPr>
        <p:txBody>
          <a:bodyPr wrap="none" rtlCol="0">
            <a:spAutoFit/>
          </a:bodyPr>
          <a:lstStyle/>
          <a:p>
            <a:r>
              <a:rPr kumimoji="1" lang="ja-JP" altLang="en-US" dirty="0" smtClean="0"/>
              <a:t>データ処理</a:t>
            </a:r>
            <a:endParaRPr kumimoji="1" lang="ja-JP" altLang="en-US" dirty="0"/>
          </a:p>
        </p:txBody>
      </p:sp>
    </p:spTree>
    <p:extLst>
      <p:ext uri="{BB962C8B-B14F-4D97-AF65-F5344CB8AC3E}">
        <p14:creationId xmlns:p14="http://schemas.microsoft.com/office/powerpoint/2010/main" val="73500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角丸四角形 130"/>
          <p:cNvSpPr/>
          <p:nvPr/>
        </p:nvSpPr>
        <p:spPr>
          <a:xfrm>
            <a:off x="2071670" y="142852"/>
            <a:ext cx="3357586" cy="2857520"/>
          </a:xfrm>
          <a:prstGeom prst="roundRect">
            <a:avLst>
              <a:gd name="adj" fmla="val 10157"/>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32" name="テキスト ボックス 131"/>
          <p:cNvSpPr txBox="1"/>
          <p:nvPr/>
        </p:nvSpPr>
        <p:spPr>
          <a:xfrm>
            <a:off x="2143108" y="142852"/>
            <a:ext cx="2480166" cy="307777"/>
          </a:xfrm>
          <a:prstGeom prst="rect">
            <a:avLst/>
          </a:prstGeom>
          <a:noFill/>
        </p:spPr>
        <p:txBody>
          <a:bodyPr wrap="none" rtlCol="0">
            <a:spAutoFit/>
          </a:bodyPr>
          <a:lstStyle/>
          <a:p>
            <a:r>
              <a:rPr kumimoji="1" lang="ja-JP" altLang="en-US" sz="1400" dirty="0" smtClean="0"/>
              <a:t>オブジェクト中心の設計モデル</a:t>
            </a:r>
            <a:endParaRPr kumimoji="1" lang="ja-JP" altLang="en-US" sz="1400" dirty="0"/>
          </a:p>
        </p:txBody>
      </p:sp>
      <p:grpSp>
        <p:nvGrpSpPr>
          <p:cNvPr id="128" name="グループ化 127"/>
          <p:cNvGrpSpPr/>
          <p:nvPr/>
        </p:nvGrpSpPr>
        <p:grpSpPr>
          <a:xfrm>
            <a:off x="2214546" y="500042"/>
            <a:ext cx="3071835" cy="2357454"/>
            <a:chOff x="1643041" y="1285860"/>
            <a:chExt cx="3071835" cy="2357454"/>
          </a:xfrm>
        </p:grpSpPr>
        <p:sp>
          <p:nvSpPr>
            <p:cNvPr id="102" name="正方形/長方形 101"/>
            <p:cNvSpPr/>
            <p:nvPr/>
          </p:nvSpPr>
          <p:spPr>
            <a:xfrm>
              <a:off x="3505720" y="2047865"/>
              <a:ext cx="1209155" cy="15954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400"/>
            </a:p>
          </p:txBody>
        </p:sp>
        <p:sp>
          <p:nvSpPr>
            <p:cNvPr id="103" name="正方形/長方形 102"/>
            <p:cNvSpPr/>
            <p:nvPr/>
          </p:nvSpPr>
          <p:spPr>
            <a:xfrm>
              <a:off x="1643042" y="2047864"/>
              <a:ext cx="1214445" cy="1238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400"/>
            </a:p>
          </p:txBody>
        </p:sp>
        <p:pic>
          <p:nvPicPr>
            <p:cNvPr id="104" name="Picture 3" descr="j0155881"/>
            <p:cNvPicPr>
              <a:picLocks noChangeAspect="1" noChangeArrowheads="1"/>
            </p:cNvPicPr>
            <p:nvPr/>
          </p:nvPicPr>
          <p:blipFill>
            <a:blip r:embed="rId2"/>
            <a:srcRect/>
            <a:stretch>
              <a:fillRect/>
            </a:stretch>
          </p:blipFill>
          <p:spPr bwMode="auto">
            <a:xfrm>
              <a:off x="1812376" y="1285860"/>
              <a:ext cx="988912" cy="626552"/>
            </a:xfrm>
            <a:prstGeom prst="rect">
              <a:avLst/>
            </a:prstGeom>
            <a:noFill/>
          </p:spPr>
        </p:pic>
        <p:pic>
          <p:nvPicPr>
            <p:cNvPr id="105" name="Picture 4" descr="j0196176"/>
            <p:cNvPicPr>
              <a:picLocks noChangeAspect="1" noChangeArrowheads="1"/>
            </p:cNvPicPr>
            <p:nvPr/>
          </p:nvPicPr>
          <p:blipFill>
            <a:blip r:embed="rId3"/>
            <a:srcRect/>
            <a:stretch>
              <a:fillRect/>
            </a:stretch>
          </p:blipFill>
          <p:spPr bwMode="auto">
            <a:xfrm>
              <a:off x="3675055" y="1285860"/>
              <a:ext cx="677338" cy="688373"/>
            </a:xfrm>
            <a:prstGeom prst="rect">
              <a:avLst/>
            </a:prstGeom>
            <a:noFill/>
          </p:spPr>
        </p:pic>
        <p:sp>
          <p:nvSpPr>
            <p:cNvPr id="106" name="Text Box 6"/>
            <p:cNvSpPr txBox="1">
              <a:spLocks noChangeArrowheads="1"/>
            </p:cNvSpPr>
            <p:nvPr/>
          </p:nvSpPr>
          <p:spPr bwMode="auto">
            <a:xfrm>
              <a:off x="1718310" y="2123138"/>
              <a:ext cx="410369" cy="246221"/>
            </a:xfrm>
            <a:prstGeom prst="rect">
              <a:avLst/>
            </a:prstGeom>
            <a:noFill/>
            <a:ln w="9525" algn="ctr">
              <a:noFill/>
              <a:miter lim="800000"/>
              <a:headEnd/>
              <a:tailEnd/>
            </a:ln>
            <a:effectLst/>
          </p:spPr>
          <p:txBody>
            <a:bodyPr wrap="none" lIns="0" tIns="0" rIns="0" bIns="0">
              <a:spAutoFit/>
            </a:bodyPr>
            <a:lstStyle/>
            <a:p>
              <a:r>
                <a:rPr lang="ja-JP" altLang="en-US" sz="1600"/>
                <a:t>学生</a:t>
              </a:r>
            </a:p>
          </p:txBody>
        </p:sp>
        <p:sp>
          <p:nvSpPr>
            <p:cNvPr id="107" name="Text Box 8"/>
            <p:cNvSpPr txBox="1">
              <a:spLocks noChangeArrowheads="1"/>
            </p:cNvSpPr>
            <p:nvPr/>
          </p:nvSpPr>
          <p:spPr bwMode="auto">
            <a:xfrm>
              <a:off x="1718310" y="2428868"/>
              <a:ext cx="820738" cy="246221"/>
            </a:xfrm>
            <a:prstGeom prst="rect">
              <a:avLst/>
            </a:prstGeom>
            <a:noFill/>
            <a:ln w="9525" algn="ctr">
              <a:noFill/>
              <a:miter lim="800000"/>
              <a:headEnd/>
              <a:tailEnd/>
            </a:ln>
            <a:effectLst/>
          </p:spPr>
          <p:txBody>
            <a:bodyPr wrap="none" lIns="0" tIns="0" rIns="0" bIns="0">
              <a:spAutoFit/>
            </a:bodyPr>
            <a:lstStyle/>
            <a:p>
              <a:r>
                <a:rPr lang="ja-JP" altLang="en-US" sz="1600" dirty="0"/>
                <a:t>学籍番号</a:t>
              </a:r>
            </a:p>
          </p:txBody>
        </p:sp>
        <p:sp>
          <p:nvSpPr>
            <p:cNvPr id="108" name="Text Box 10"/>
            <p:cNvSpPr txBox="1">
              <a:spLocks noChangeArrowheads="1"/>
            </p:cNvSpPr>
            <p:nvPr/>
          </p:nvSpPr>
          <p:spPr bwMode="auto">
            <a:xfrm>
              <a:off x="1718310" y="2680986"/>
              <a:ext cx="410369" cy="246221"/>
            </a:xfrm>
            <a:prstGeom prst="rect">
              <a:avLst/>
            </a:prstGeom>
            <a:noFill/>
            <a:ln w="9525" algn="ctr">
              <a:noFill/>
              <a:miter lim="800000"/>
              <a:headEnd/>
              <a:tailEnd/>
            </a:ln>
            <a:effectLst/>
          </p:spPr>
          <p:txBody>
            <a:bodyPr wrap="none" lIns="0" tIns="0" rIns="0" bIns="0">
              <a:spAutoFit/>
            </a:bodyPr>
            <a:lstStyle/>
            <a:p>
              <a:r>
                <a:rPr lang="ja-JP" altLang="en-US" sz="1600" dirty="0"/>
                <a:t>名前</a:t>
              </a:r>
            </a:p>
          </p:txBody>
        </p:sp>
        <p:sp>
          <p:nvSpPr>
            <p:cNvPr id="109" name="Text Box 11"/>
            <p:cNvSpPr txBox="1">
              <a:spLocks noChangeArrowheads="1"/>
            </p:cNvSpPr>
            <p:nvPr/>
          </p:nvSpPr>
          <p:spPr bwMode="auto">
            <a:xfrm>
              <a:off x="1718310" y="2936868"/>
              <a:ext cx="410369" cy="246221"/>
            </a:xfrm>
            <a:prstGeom prst="rect">
              <a:avLst/>
            </a:prstGeom>
            <a:noFill/>
            <a:ln w="9525" algn="ctr">
              <a:noFill/>
              <a:miter lim="800000"/>
              <a:headEnd/>
              <a:tailEnd/>
            </a:ln>
            <a:effectLst/>
          </p:spPr>
          <p:txBody>
            <a:bodyPr wrap="none" lIns="0" tIns="0" rIns="0" bIns="0">
              <a:spAutoFit/>
            </a:bodyPr>
            <a:lstStyle/>
            <a:p>
              <a:r>
                <a:rPr lang="ja-JP" altLang="en-US" sz="1600" dirty="0"/>
                <a:t>住所</a:t>
              </a:r>
            </a:p>
          </p:txBody>
        </p:sp>
        <p:sp>
          <p:nvSpPr>
            <p:cNvPr id="110" name="Text Box 13"/>
            <p:cNvSpPr txBox="1">
              <a:spLocks noChangeArrowheads="1"/>
            </p:cNvSpPr>
            <p:nvPr/>
          </p:nvSpPr>
          <p:spPr bwMode="auto">
            <a:xfrm>
              <a:off x="3579111" y="2123138"/>
              <a:ext cx="820738" cy="246221"/>
            </a:xfrm>
            <a:prstGeom prst="rect">
              <a:avLst/>
            </a:prstGeom>
            <a:noFill/>
            <a:ln w="9525" algn="ctr">
              <a:noFill/>
              <a:miter lim="800000"/>
              <a:headEnd/>
              <a:tailEnd/>
            </a:ln>
            <a:effectLst/>
          </p:spPr>
          <p:txBody>
            <a:bodyPr wrap="none" lIns="0" tIns="0" rIns="0" bIns="0">
              <a:spAutoFit/>
            </a:bodyPr>
            <a:lstStyle/>
            <a:p>
              <a:r>
                <a:rPr lang="ja-JP" altLang="en-US" sz="1600"/>
                <a:t>学生名簿</a:t>
              </a:r>
            </a:p>
          </p:txBody>
        </p:sp>
        <p:sp>
          <p:nvSpPr>
            <p:cNvPr id="111" name="Text Box 15"/>
            <p:cNvSpPr txBox="1">
              <a:spLocks noChangeArrowheads="1"/>
            </p:cNvSpPr>
            <p:nvPr/>
          </p:nvSpPr>
          <p:spPr bwMode="auto">
            <a:xfrm>
              <a:off x="3579111" y="2449507"/>
              <a:ext cx="820738" cy="246221"/>
            </a:xfrm>
            <a:prstGeom prst="rect">
              <a:avLst/>
            </a:prstGeom>
            <a:noFill/>
            <a:ln w="9525" algn="ctr">
              <a:noFill/>
              <a:miter lim="800000"/>
              <a:headEnd/>
              <a:tailEnd/>
            </a:ln>
            <a:effectLst/>
          </p:spPr>
          <p:txBody>
            <a:bodyPr wrap="none" lIns="0" tIns="0" rIns="0" bIns="0">
              <a:spAutoFit/>
            </a:bodyPr>
            <a:lstStyle/>
            <a:p>
              <a:r>
                <a:rPr lang="ja-JP" altLang="en-US" sz="1600" dirty="0"/>
                <a:t>在籍学生</a:t>
              </a:r>
            </a:p>
          </p:txBody>
        </p:sp>
        <p:sp>
          <p:nvSpPr>
            <p:cNvPr id="112" name="Text Box 19"/>
            <p:cNvSpPr txBox="1">
              <a:spLocks noChangeArrowheads="1"/>
            </p:cNvSpPr>
            <p:nvPr/>
          </p:nvSpPr>
          <p:spPr bwMode="auto">
            <a:xfrm>
              <a:off x="3579111" y="2813892"/>
              <a:ext cx="997068" cy="246221"/>
            </a:xfrm>
            <a:prstGeom prst="rect">
              <a:avLst/>
            </a:prstGeom>
            <a:noFill/>
            <a:ln w="9525" algn="ctr">
              <a:noFill/>
              <a:miter lim="800000"/>
              <a:headEnd/>
              <a:tailEnd/>
            </a:ln>
            <a:effectLst/>
          </p:spPr>
          <p:txBody>
            <a:bodyPr wrap="none" lIns="0" tIns="0" rIns="0" bIns="0">
              <a:spAutoFit/>
            </a:bodyPr>
            <a:lstStyle/>
            <a:p>
              <a:r>
                <a:rPr lang="ja-JP" altLang="en-US" sz="1600"/>
                <a:t>学生を追加</a:t>
              </a:r>
            </a:p>
          </p:txBody>
        </p:sp>
        <p:sp>
          <p:nvSpPr>
            <p:cNvPr id="113" name="Text Box 20"/>
            <p:cNvSpPr txBox="1">
              <a:spLocks noChangeArrowheads="1"/>
            </p:cNvSpPr>
            <p:nvPr/>
          </p:nvSpPr>
          <p:spPr bwMode="auto">
            <a:xfrm>
              <a:off x="3579111" y="3069774"/>
              <a:ext cx="997068" cy="246221"/>
            </a:xfrm>
            <a:prstGeom prst="rect">
              <a:avLst/>
            </a:prstGeom>
            <a:noFill/>
            <a:ln w="9525" algn="ctr">
              <a:noFill/>
              <a:miter lim="800000"/>
              <a:headEnd/>
              <a:tailEnd/>
            </a:ln>
            <a:effectLst/>
          </p:spPr>
          <p:txBody>
            <a:bodyPr wrap="none" lIns="0" tIns="0" rIns="0" bIns="0">
              <a:spAutoFit/>
            </a:bodyPr>
            <a:lstStyle/>
            <a:p>
              <a:r>
                <a:rPr lang="ja-JP" altLang="en-US" sz="1600"/>
                <a:t>学生を削除</a:t>
              </a:r>
            </a:p>
          </p:txBody>
        </p:sp>
        <p:sp>
          <p:nvSpPr>
            <p:cNvPr id="114" name="Text Box 21"/>
            <p:cNvSpPr txBox="1">
              <a:spLocks noChangeArrowheads="1"/>
            </p:cNvSpPr>
            <p:nvPr/>
          </p:nvSpPr>
          <p:spPr bwMode="auto">
            <a:xfrm>
              <a:off x="3579111" y="3325655"/>
              <a:ext cx="997068" cy="246221"/>
            </a:xfrm>
            <a:prstGeom prst="rect">
              <a:avLst/>
            </a:prstGeom>
            <a:noFill/>
            <a:ln w="9525" algn="ctr">
              <a:noFill/>
              <a:miter lim="800000"/>
              <a:headEnd/>
              <a:tailEnd/>
            </a:ln>
            <a:effectLst/>
          </p:spPr>
          <p:txBody>
            <a:bodyPr wrap="none" lIns="0" tIns="0" rIns="0" bIns="0">
              <a:spAutoFit/>
            </a:bodyPr>
            <a:lstStyle/>
            <a:p>
              <a:r>
                <a:rPr lang="ja-JP" altLang="en-US" sz="1600"/>
                <a:t>学生を検索</a:t>
              </a:r>
            </a:p>
          </p:txBody>
        </p:sp>
        <p:sp>
          <p:nvSpPr>
            <p:cNvPr id="115" name="Text Box 25"/>
            <p:cNvSpPr txBox="1">
              <a:spLocks noChangeArrowheads="1"/>
            </p:cNvSpPr>
            <p:nvPr/>
          </p:nvSpPr>
          <p:spPr bwMode="auto">
            <a:xfrm>
              <a:off x="2928926" y="2555869"/>
              <a:ext cx="410369" cy="246221"/>
            </a:xfrm>
            <a:prstGeom prst="rect">
              <a:avLst/>
            </a:prstGeom>
            <a:noFill/>
            <a:ln w="9525" algn="ctr">
              <a:noFill/>
              <a:miter lim="800000"/>
              <a:headEnd/>
              <a:tailEnd/>
            </a:ln>
            <a:effectLst/>
          </p:spPr>
          <p:txBody>
            <a:bodyPr wrap="none" lIns="0" tIns="0" rIns="0" bIns="0">
              <a:spAutoFit/>
            </a:bodyPr>
            <a:lstStyle/>
            <a:p>
              <a:r>
                <a:rPr lang="ja-JP" altLang="en-US" sz="1600" dirty="0"/>
                <a:t>登録</a:t>
              </a:r>
            </a:p>
          </p:txBody>
        </p:sp>
        <p:cxnSp>
          <p:nvCxnSpPr>
            <p:cNvPr id="116" name="直線矢印コネクタ 115"/>
            <p:cNvCxnSpPr/>
            <p:nvPr/>
          </p:nvCxnSpPr>
          <p:spPr>
            <a:xfrm>
              <a:off x="2913050" y="2894538"/>
              <a:ext cx="508004" cy="188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7" name="直線コネクタ 116"/>
            <p:cNvCxnSpPr/>
            <p:nvPr/>
          </p:nvCxnSpPr>
          <p:spPr>
            <a:xfrm>
              <a:off x="1643041" y="2357430"/>
              <a:ext cx="1214447" cy="1588"/>
            </a:xfrm>
            <a:prstGeom prst="line">
              <a:avLst/>
            </a:prstGeom>
          </p:spPr>
          <p:style>
            <a:lnRef idx="1">
              <a:schemeClr val="accent6"/>
            </a:lnRef>
            <a:fillRef idx="2">
              <a:schemeClr val="accent6"/>
            </a:fillRef>
            <a:effectRef idx="1">
              <a:schemeClr val="accent6"/>
            </a:effectRef>
            <a:fontRef idx="minor">
              <a:schemeClr val="dk1"/>
            </a:fontRef>
          </p:style>
        </p:cxnSp>
        <p:cxnSp>
          <p:nvCxnSpPr>
            <p:cNvPr id="118" name="直線コネクタ 117"/>
            <p:cNvCxnSpPr/>
            <p:nvPr/>
          </p:nvCxnSpPr>
          <p:spPr>
            <a:xfrm>
              <a:off x="1643042" y="3214686"/>
              <a:ext cx="1214446" cy="1588"/>
            </a:xfrm>
            <a:prstGeom prst="line">
              <a:avLst/>
            </a:prstGeom>
          </p:spPr>
          <p:style>
            <a:lnRef idx="1">
              <a:schemeClr val="accent6"/>
            </a:lnRef>
            <a:fillRef idx="2">
              <a:schemeClr val="accent6"/>
            </a:fillRef>
            <a:effectRef idx="1">
              <a:schemeClr val="accent6"/>
            </a:effectRef>
            <a:fontRef idx="minor">
              <a:schemeClr val="dk1"/>
            </a:fontRef>
          </p:style>
        </p:cxnSp>
        <p:cxnSp>
          <p:nvCxnSpPr>
            <p:cNvPr id="119" name="直線コネクタ 118"/>
            <p:cNvCxnSpPr/>
            <p:nvPr/>
          </p:nvCxnSpPr>
          <p:spPr>
            <a:xfrm>
              <a:off x="3505721" y="2385264"/>
              <a:ext cx="1209155" cy="1588"/>
            </a:xfrm>
            <a:prstGeom prst="line">
              <a:avLst/>
            </a:prstGeom>
          </p:spPr>
          <p:style>
            <a:lnRef idx="1">
              <a:schemeClr val="accent6"/>
            </a:lnRef>
            <a:fillRef idx="2">
              <a:schemeClr val="accent6"/>
            </a:fillRef>
            <a:effectRef idx="1">
              <a:schemeClr val="accent6"/>
            </a:effectRef>
            <a:fontRef idx="minor">
              <a:schemeClr val="dk1"/>
            </a:fontRef>
          </p:style>
        </p:cxnSp>
        <p:cxnSp>
          <p:nvCxnSpPr>
            <p:cNvPr id="120" name="直線コネクタ 119"/>
            <p:cNvCxnSpPr/>
            <p:nvPr/>
          </p:nvCxnSpPr>
          <p:spPr>
            <a:xfrm>
              <a:off x="3500430" y="2742454"/>
              <a:ext cx="1214446" cy="1588"/>
            </a:xfrm>
            <a:prstGeom prst="line">
              <a:avLst/>
            </a:prstGeom>
          </p:spPr>
          <p:style>
            <a:lnRef idx="1">
              <a:schemeClr val="accent6"/>
            </a:lnRef>
            <a:fillRef idx="2">
              <a:schemeClr val="accent6"/>
            </a:fillRef>
            <a:effectRef idx="1">
              <a:schemeClr val="accent6"/>
            </a:effectRef>
            <a:fontRef idx="minor">
              <a:schemeClr val="dk1"/>
            </a:fontRef>
          </p:style>
        </p:cxnSp>
      </p:grpSp>
      <p:sp>
        <p:nvSpPr>
          <p:cNvPr id="129" name="テキスト ボックス 128"/>
          <p:cNvSpPr txBox="1"/>
          <p:nvPr/>
        </p:nvSpPr>
        <p:spPr>
          <a:xfrm>
            <a:off x="4000496" y="3161884"/>
            <a:ext cx="1210588" cy="338554"/>
          </a:xfrm>
          <a:prstGeom prst="rect">
            <a:avLst/>
          </a:prstGeom>
          <a:noFill/>
        </p:spPr>
        <p:txBody>
          <a:bodyPr wrap="none" rtlCol="0">
            <a:spAutoFit/>
          </a:bodyPr>
          <a:lstStyle/>
          <a:p>
            <a:r>
              <a:rPr kumimoji="1" lang="ja-JP" altLang="en-US" sz="1600" dirty="0" smtClean="0"/>
              <a:t>記法の確立</a:t>
            </a:r>
            <a:endParaRPr kumimoji="1" lang="ja-JP" altLang="en-US" sz="1600" dirty="0"/>
          </a:p>
        </p:txBody>
      </p:sp>
      <p:sp>
        <p:nvSpPr>
          <p:cNvPr id="130" name="下矢印 129"/>
          <p:cNvSpPr/>
          <p:nvPr/>
        </p:nvSpPr>
        <p:spPr>
          <a:xfrm>
            <a:off x="3571868" y="3143248"/>
            <a:ext cx="428628" cy="3571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3" name="角丸四角形 132"/>
          <p:cNvSpPr/>
          <p:nvPr/>
        </p:nvSpPr>
        <p:spPr>
          <a:xfrm>
            <a:off x="1428728" y="3643314"/>
            <a:ext cx="4786346" cy="2500330"/>
          </a:xfrm>
          <a:prstGeom prst="roundRect">
            <a:avLst>
              <a:gd name="adj" fmla="val 1015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4" name="テキスト ボックス 133"/>
          <p:cNvSpPr txBox="1"/>
          <p:nvPr/>
        </p:nvSpPr>
        <p:spPr>
          <a:xfrm>
            <a:off x="1500166" y="3643314"/>
            <a:ext cx="2858475" cy="307777"/>
          </a:xfrm>
          <a:prstGeom prst="rect">
            <a:avLst/>
          </a:prstGeom>
          <a:noFill/>
        </p:spPr>
        <p:txBody>
          <a:bodyPr wrap="none" rtlCol="0">
            <a:spAutoFit/>
          </a:bodyPr>
          <a:lstStyle/>
          <a:p>
            <a:r>
              <a:rPr kumimoji="1" lang="ja-JP" altLang="en-US" sz="1400" dirty="0" smtClean="0"/>
              <a:t>オブジェクト指向プログラミング言語</a:t>
            </a:r>
            <a:endParaRPr kumimoji="1" lang="ja-JP" altLang="en-US" sz="1400" dirty="0"/>
          </a:p>
        </p:txBody>
      </p:sp>
      <p:sp>
        <p:nvSpPr>
          <p:cNvPr id="135" name="メモ 134"/>
          <p:cNvSpPr/>
          <p:nvPr/>
        </p:nvSpPr>
        <p:spPr>
          <a:xfrm>
            <a:off x="1571604" y="4000504"/>
            <a:ext cx="1714512" cy="2000264"/>
          </a:xfrm>
          <a:prstGeom prst="foldedCorner">
            <a:avLst/>
          </a:prstGeom>
        </p:spPr>
        <p:style>
          <a:lnRef idx="1">
            <a:schemeClr val="accent1"/>
          </a:lnRef>
          <a:fillRef idx="2">
            <a:schemeClr val="accent1"/>
          </a:fillRef>
          <a:effectRef idx="1">
            <a:schemeClr val="accent1"/>
          </a:effectRef>
          <a:fontRef idx="minor">
            <a:schemeClr val="dk1"/>
          </a:fontRef>
        </p:style>
        <p:txBody>
          <a:bodyPr lIns="108000" tIns="72000" rIns="72000" bIns="36000" rtlCol="0" anchor="t" anchorCtr="0"/>
          <a:lstStyle/>
          <a:p>
            <a:r>
              <a:rPr kumimoji="1" lang="en-US" altLang="ja-JP" sz="1600" dirty="0" smtClean="0">
                <a:latin typeface="ＭＳ ゴシック" pitchFamily="49" charset="-128"/>
                <a:ea typeface="ＭＳ ゴシック" pitchFamily="49" charset="-128"/>
              </a:rPr>
              <a:t>class Student</a:t>
            </a:r>
          </a:p>
          <a:p>
            <a:r>
              <a:rPr lang="en-US" altLang="ja-JP" sz="1600" dirty="0" smtClean="0">
                <a:latin typeface="ＭＳ ゴシック" pitchFamily="49" charset="-128"/>
                <a:ea typeface="ＭＳ ゴシック" pitchFamily="49" charset="-128"/>
              </a:rPr>
              <a:t>{</a:t>
            </a:r>
          </a:p>
          <a:p>
            <a:r>
              <a:rPr kumimoji="1" lang="en-US" altLang="ja-JP" sz="1600" dirty="0" smtClean="0">
                <a:latin typeface="ＭＳ ゴシック" pitchFamily="49" charset="-128"/>
                <a:ea typeface="ＭＳ ゴシック" pitchFamily="49" charset="-128"/>
              </a:rPr>
              <a:t>  int id;</a:t>
            </a:r>
          </a:p>
          <a:p>
            <a:r>
              <a:rPr lang="en-US" altLang="ja-JP" sz="1600" dirty="0" smtClean="0">
                <a:latin typeface="ＭＳ ゴシック" pitchFamily="49" charset="-128"/>
                <a:ea typeface="ＭＳ ゴシック" pitchFamily="49" charset="-128"/>
              </a:rPr>
              <a:t>  string name;</a:t>
            </a:r>
          </a:p>
          <a:p>
            <a:r>
              <a:rPr lang="en-US" altLang="ja-JP" sz="1600" dirty="0" smtClean="0">
                <a:latin typeface="ＭＳ ゴシック" pitchFamily="49" charset="-128"/>
                <a:ea typeface="ＭＳ ゴシック" pitchFamily="49" charset="-128"/>
              </a:rPr>
              <a:t>  string addr;</a:t>
            </a:r>
          </a:p>
          <a:p>
            <a:r>
              <a:rPr kumimoji="1" lang="en-US" altLang="ja-JP" sz="1600" dirty="0" smtClean="0">
                <a:latin typeface="ＭＳ ゴシック" pitchFamily="49" charset="-128"/>
                <a:ea typeface="ＭＳ ゴシック" pitchFamily="49" charset="-128"/>
              </a:rPr>
              <a:t>}</a:t>
            </a:r>
            <a:endParaRPr kumimoji="1" lang="ja-JP" altLang="en-US" sz="1600" dirty="0">
              <a:latin typeface="ＭＳ ゴシック" pitchFamily="49" charset="-128"/>
              <a:ea typeface="ＭＳ ゴシック" pitchFamily="49" charset="-128"/>
            </a:endParaRPr>
          </a:p>
        </p:txBody>
      </p:sp>
      <p:sp>
        <p:nvSpPr>
          <p:cNvPr id="136" name="メモ 135"/>
          <p:cNvSpPr/>
          <p:nvPr/>
        </p:nvSpPr>
        <p:spPr>
          <a:xfrm>
            <a:off x="3500430" y="4000504"/>
            <a:ext cx="2571768" cy="2000264"/>
          </a:xfrm>
          <a:prstGeom prst="foldedCorner">
            <a:avLst/>
          </a:prstGeom>
        </p:spPr>
        <p:style>
          <a:lnRef idx="1">
            <a:schemeClr val="accent1"/>
          </a:lnRef>
          <a:fillRef idx="2">
            <a:schemeClr val="accent1"/>
          </a:fillRef>
          <a:effectRef idx="1">
            <a:schemeClr val="accent1"/>
          </a:effectRef>
          <a:fontRef idx="minor">
            <a:schemeClr val="dk1"/>
          </a:fontRef>
        </p:style>
        <p:txBody>
          <a:bodyPr lIns="108000" tIns="72000" rIns="72000" bIns="36000" rtlCol="0" anchor="t" anchorCtr="0"/>
          <a:lstStyle/>
          <a:p>
            <a:r>
              <a:rPr kumimoji="1" lang="en-US" altLang="ja-JP" sz="1600" dirty="0" smtClean="0">
                <a:latin typeface="ＭＳ ゴシック" pitchFamily="49" charset="-128"/>
                <a:ea typeface="ＭＳ ゴシック" pitchFamily="49" charset="-128"/>
              </a:rPr>
              <a:t>class List</a:t>
            </a:r>
          </a:p>
          <a:p>
            <a:r>
              <a:rPr lang="en-US" altLang="ja-JP" sz="1600" dirty="0" smtClean="0">
                <a:latin typeface="ＭＳ ゴシック" pitchFamily="49" charset="-128"/>
                <a:ea typeface="ＭＳ ゴシック" pitchFamily="49" charset="-128"/>
              </a:rPr>
              <a:t>{</a:t>
            </a:r>
          </a:p>
          <a:p>
            <a:r>
              <a:rPr kumimoji="1" lang="en-US" altLang="ja-JP" sz="1600" dirty="0" smtClean="0">
                <a:latin typeface="ＭＳ ゴシック" pitchFamily="49" charset="-128"/>
                <a:ea typeface="ＭＳ ゴシック" pitchFamily="49" charset="-128"/>
              </a:rPr>
              <a:t>  Student[] l;</a:t>
            </a:r>
          </a:p>
          <a:p>
            <a:r>
              <a:rPr lang="en-US" altLang="ja-JP" sz="1600" dirty="0" smtClean="0">
                <a:latin typeface="ＭＳ ゴシック" pitchFamily="49" charset="-128"/>
                <a:ea typeface="ＭＳ ゴシック" pitchFamily="49" charset="-128"/>
              </a:rPr>
              <a:t>  void Add(Student x);</a:t>
            </a:r>
          </a:p>
          <a:p>
            <a:r>
              <a:rPr lang="en-US" altLang="ja-JP" sz="1600" dirty="0" smtClean="0">
                <a:latin typeface="ＭＳ ゴシック" pitchFamily="49" charset="-128"/>
                <a:ea typeface="ＭＳ ゴシック" pitchFamily="49" charset="-128"/>
              </a:rPr>
              <a:t>  void Remove(int id);</a:t>
            </a:r>
          </a:p>
          <a:p>
            <a:r>
              <a:rPr lang="en-US" altLang="ja-JP" sz="1600" dirty="0" smtClean="0">
                <a:latin typeface="ＭＳ ゴシック" pitchFamily="49" charset="-128"/>
                <a:ea typeface="ＭＳ ゴシック" pitchFamily="49" charset="-128"/>
              </a:rPr>
              <a:t>  Student Find(int id);</a:t>
            </a:r>
          </a:p>
          <a:p>
            <a:r>
              <a:rPr kumimoji="1" lang="en-US" altLang="ja-JP" sz="1600" dirty="0" smtClean="0">
                <a:latin typeface="ＭＳ ゴシック" pitchFamily="49" charset="-128"/>
                <a:ea typeface="ＭＳ ゴシック" pitchFamily="49" charset="-128"/>
              </a:rPr>
              <a:t>}</a:t>
            </a:r>
            <a:endParaRPr kumimoji="1" lang="ja-JP" altLang="en-US" sz="1600" dirty="0">
              <a:latin typeface="ＭＳ ゴシック" pitchFamily="49" charset="-128"/>
              <a:ea typeface="ＭＳ ゴシック" pitchFamily="49"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85852" y="1285860"/>
            <a:ext cx="1143000" cy="1524000"/>
          </a:xfrm>
          <a:prstGeom prst="rect">
            <a:avLst/>
          </a:prstGeom>
          <a:noFill/>
          <a:ln w="9525">
            <a:noFill/>
            <a:miter lim="800000"/>
            <a:headEnd/>
            <a:tailEnd/>
          </a:ln>
          <a:effectLst/>
        </p:spPr>
      </p:pic>
      <p:sp>
        <p:nvSpPr>
          <p:cNvPr id="3" name="下矢印 2"/>
          <p:cNvSpPr/>
          <p:nvPr/>
        </p:nvSpPr>
        <p:spPr>
          <a:xfrm>
            <a:off x="1928794" y="2285992"/>
            <a:ext cx="285752" cy="50006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円/楕円 3"/>
          <p:cNvSpPr/>
          <p:nvPr/>
        </p:nvSpPr>
        <p:spPr>
          <a:xfrm>
            <a:off x="3500430" y="1357298"/>
            <a:ext cx="71438" cy="714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下矢印 4"/>
          <p:cNvSpPr/>
          <p:nvPr/>
        </p:nvSpPr>
        <p:spPr>
          <a:xfrm>
            <a:off x="3462330" y="1500174"/>
            <a:ext cx="142876" cy="121444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7" name="直線コネクタ 6"/>
          <p:cNvCxnSpPr/>
          <p:nvPr/>
        </p:nvCxnSpPr>
        <p:spPr>
          <a:xfrm>
            <a:off x="3428992" y="2786058"/>
            <a:ext cx="785818" cy="1588"/>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a:xfrm>
            <a:off x="3643306" y="1395398"/>
            <a:ext cx="500066" cy="15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rot="5400000">
            <a:off x="3464711" y="2107397"/>
            <a:ext cx="1214446" cy="1588"/>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sp>
        <p:nvSpPr>
          <p:cNvPr id="17" name="テキスト ボックス 16"/>
          <p:cNvSpPr txBox="1"/>
          <p:nvPr/>
        </p:nvSpPr>
        <p:spPr>
          <a:xfrm>
            <a:off x="4038596" y="2000240"/>
            <a:ext cx="418704" cy="307777"/>
          </a:xfrm>
          <a:prstGeom prst="rect">
            <a:avLst/>
          </a:prstGeom>
          <a:noFill/>
        </p:spPr>
        <p:txBody>
          <a:bodyPr wrap="none" rtlCol="0">
            <a:spAutoFit/>
          </a:bodyPr>
          <a:lstStyle/>
          <a:p>
            <a:r>
              <a:rPr kumimoji="1" lang="en-US" altLang="ja-JP" sz="1400" dirty="0" smtClean="0"/>
              <a:t>1m</a:t>
            </a:r>
            <a:endParaRPr kumimoji="1" lang="ja-JP" altLang="en-US" sz="1400" dirty="0"/>
          </a:p>
        </p:txBody>
      </p:sp>
      <p:sp>
        <p:nvSpPr>
          <p:cNvPr id="18" name="テキスト ボックス 17"/>
          <p:cNvSpPr txBox="1"/>
          <p:nvPr/>
        </p:nvSpPr>
        <p:spPr>
          <a:xfrm>
            <a:off x="1482559" y="2845354"/>
            <a:ext cx="667170" cy="307777"/>
          </a:xfrm>
          <a:prstGeom prst="rect">
            <a:avLst/>
          </a:prstGeom>
          <a:noFill/>
        </p:spPr>
        <p:txBody>
          <a:bodyPr wrap="none" rtlCol="0">
            <a:spAutoFit/>
          </a:bodyPr>
          <a:lstStyle/>
          <a:p>
            <a:r>
              <a:rPr kumimoji="1" lang="ja-JP" altLang="en-US" sz="1400" dirty="0" smtClean="0"/>
              <a:t>問題１</a:t>
            </a:r>
            <a:endParaRPr kumimoji="1" lang="ja-JP" altLang="en-US" sz="1400" dirty="0"/>
          </a:p>
        </p:txBody>
      </p:sp>
      <p:sp>
        <p:nvSpPr>
          <p:cNvPr id="19" name="テキスト ボックス 18"/>
          <p:cNvSpPr txBox="1"/>
          <p:nvPr/>
        </p:nvSpPr>
        <p:spPr>
          <a:xfrm>
            <a:off x="2500298" y="1643050"/>
            <a:ext cx="878767" cy="307777"/>
          </a:xfrm>
          <a:prstGeom prst="rect">
            <a:avLst/>
          </a:prstGeom>
          <a:noFill/>
        </p:spPr>
        <p:txBody>
          <a:bodyPr wrap="none" rtlCol="0">
            <a:spAutoFit/>
          </a:bodyPr>
          <a:lstStyle/>
          <a:p>
            <a:r>
              <a:rPr kumimoji="1" lang="ja-JP" altLang="en-US" sz="1400" dirty="0" smtClean="0"/>
              <a:t>モデル化</a:t>
            </a:r>
            <a:endParaRPr kumimoji="1" lang="ja-JP" altLang="en-US" sz="1400" dirty="0"/>
          </a:p>
        </p:txBody>
      </p:sp>
      <p:sp>
        <p:nvSpPr>
          <p:cNvPr id="20" name="右矢印 19"/>
          <p:cNvSpPr/>
          <p:nvPr/>
        </p:nvSpPr>
        <p:spPr>
          <a:xfrm>
            <a:off x="2571736" y="2000240"/>
            <a:ext cx="714380" cy="28575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214678" y="2834342"/>
            <a:ext cx="1214446" cy="523220"/>
          </a:xfrm>
          <a:prstGeom prst="rect">
            <a:avLst/>
          </a:prstGeom>
          <a:noFill/>
        </p:spPr>
        <p:txBody>
          <a:bodyPr wrap="square" rtlCol="0">
            <a:spAutoFit/>
          </a:bodyPr>
          <a:lstStyle/>
          <a:p>
            <a:r>
              <a:rPr kumimoji="1" lang="ja-JP" altLang="en-US" sz="1400" dirty="0" smtClean="0"/>
              <a:t>質点モデルで表した問題１</a:t>
            </a:r>
            <a:endParaRPr kumimoji="1" lang="ja-JP"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メモ 1"/>
          <p:cNvSpPr/>
          <p:nvPr/>
        </p:nvSpPr>
        <p:spPr>
          <a:xfrm>
            <a:off x="642910" y="1000108"/>
            <a:ext cx="1143008" cy="92869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108000" rIns="72000" bIns="36000" rtlCol="0" anchor="t" anchorCtr="0"/>
          <a:lstStyle/>
          <a:p>
            <a:r>
              <a:rPr lang="en-US" altLang="ja-JP" sz="1200" dirty="0" smtClean="0">
                <a:latin typeface="ＭＳ ゴシック" pitchFamily="49" charset="-128"/>
                <a:ea typeface="ＭＳ ゴシック" pitchFamily="49" charset="-128"/>
              </a:rPr>
              <a:t>while(i &gt; 0)</a:t>
            </a:r>
          </a:p>
          <a:p>
            <a:r>
              <a:rPr lang="en-US" altLang="ja-JP" sz="1200" dirty="0" smtClean="0">
                <a:latin typeface="ＭＳ ゴシック" pitchFamily="49" charset="-128"/>
                <a:ea typeface="ＭＳ ゴシック" pitchFamily="49" charset="-128"/>
              </a:rPr>
              <a:t>  a;</a:t>
            </a:r>
          </a:p>
          <a:p>
            <a:r>
              <a:rPr kumimoji="1" lang="en-US" altLang="ja-JP" sz="1200" dirty="0" smtClean="0">
                <a:latin typeface="ＭＳ ゴシック" pitchFamily="49" charset="-128"/>
                <a:ea typeface="ＭＳ ゴシック" pitchFamily="49" charset="-128"/>
              </a:rPr>
              <a:t>if(x) b;</a:t>
            </a:r>
          </a:p>
          <a:p>
            <a:r>
              <a:rPr lang="en-US" altLang="ja-JP" sz="1200" dirty="0" smtClean="0">
                <a:latin typeface="ＭＳ ゴシック" pitchFamily="49" charset="-128"/>
                <a:ea typeface="ＭＳ ゴシック" pitchFamily="49" charset="-128"/>
              </a:rPr>
              <a:t>else c;</a:t>
            </a:r>
            <a:endParaRPr kumimoji="1" lang="ja-JP" altLang="en-US" sz="1200" dirty="0">
              <a:latin typeface="ＭＳ ゴシック" pitchFamily="49" charset="-128"/>
              <a:ea typeface="ＭＳ ゴシック" pitchFamily="49" charset="-128"/>
            </a:endParaRPr>
          </a:p>
        </p:txBody>
      </p:sp>
      <p:sp>
        <p:nvSpPr>
          <p:cNvPr id="3" name="メモ 2"/>
          <p:cNvSpPr/>
          <p:nvPr/>
        </p:nvSpPr>
        <p:spPr>
          <a:xfrm>
            <a:off x="642910" y="2357430"/>
            <a:ext cx="1143008" cy="928694"/>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108000" rIns="72000" bIns="36000" rtlCol="0" anchor="t" anchorCtr="0"/>
          <a:lstStyle/>
          <a:p>
            <a:r>
              <a:rPr kumimoji="1" lang="en-US" altLang="ja-JP" sz="1200" dirty="0" smtClean="0">
                <a:latin typeface="ＭＳ ゴシック" pitchFamily="49" charset="-128"/>
                <a:ea typeface="ＭＳ ゴシック" pitchFamily="49" charset="-128"/>
              </a:rPr>
              <a:t>&lt;element</a:t>
            </a:r>
          </a:p>
          <a:p>
            <a:r>
              <a:rPr lang="en-US" altLang="ja-JP" sz="1200" dirty="0" smtClean="0">
                <a:latin typeface="ＭＳ ゴシック" pitchFamily="49" charset="-128"/>
                <a:ea typeface="ＭＳ ゴシック" pitchFamily="49" charset="-128"/>
              </a:rPr>
              <a:t> x="1" y="2"&gt;</a:t>
            </a:r>
          </a:p>
          <a:p>
            <a:r>
              <a:rPr lang="en-US" altLang="ja-JP" sz="1200" dirty="0" smtClean="0">
                <a:latin typeface="ＭＳ ゴシック" pitchFamily="49" charset="-128"/>
                <a:ea typeface="ＭＳ ゴシック" pitchFamily="49" charset="-128"/>
              </a:rPr>
              <a:t>  content</a:t>
            </a:r>
          </a:p>
          <a:p>
            <a:r>
              <a:rPr kumimoji="1" lang="en-US" altLang="ja-JP" sz="1200" dirty="0" smtClean="0">
                <a:latin typeface="ＭＳ ゴシック" pitchFamily="49" charset="-128"/>
                <a:ea typeface="ＭＳ ゴシック" pitchFamily="49" charset="-128"/>
              </a:rPr>
              <a:t>&lt;/element&gt;</a:t>
            </a:r>
            <a:endParaRPr kumimoji="1" lang="ja-JP" altLang="en-US" sz="1200" dirty="0">
              <a:latin typeface="ＭＳ ゴシック" pitchFamily="49" charset="-128"/>
              <a:ea typeface="ＭＳ ゴシック" pitchFamily="49" charset="-128"/>
            </a:endParaRPr>
          </a:p>
        </p:txBody>
      </p:sp>
      <p:sp>
        <p:nvSpPr>
          <p:cNvPr id="4" name="正方形/長方形 3"/>
          <p:cNvSpPr/>
          <p:nvPr/>
        </p:nvSpPr>
        <p:spPr>
          <a:xfrm>
            <a:off x="2643174" y="1000108"/>
            <a:ext cx="1143008" cy="928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t>実行ファイル</a:t>
            </a:r>
            <a:endParaRPr kumimoji="1" lang="ja-JP" altLang="en-US" sz="1400" dirty="0"/>
          </a:p>
        </p:txBody>
      </p:sp>
      <p:cxnSp>
        <p:nvCxnSpPr>
          <p:cNvPr id="6" name="直線矢印コネクタ 5"/>
          <p:cNvCxnSpPr>
            <a:stCxn id="2" idx="3"/>
            <a:endCxn id="4" idx="1"/>
          </p:cNvCxnSpPr>
          <p:nvPr/>
        </p:nvCxnSpPr>
        <p:spPr>
          <a:xfrm>
            <a:off x="1785918" y="1464455"/>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図形 7"/>
          <p:cNvCxnSpPr>
            <a:stCxn id="4" idx="2"/>
            <a:endCxn id="3" idx="3"/>
          </p:cNvCxnSpPr>
          <p:nvPr/>
        </p:nvCxnSpPr>
        <p:spPr>
          <a:xfrm rot="5400000">
            <a:off x="2053811" y="1660909"/>
            <a:ext cx="892975" cy="1428760"/>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sp>
        <p:nvSpPr>
          <p:cNvPr id="9" name="テキスト ボックス 8"/>
          <p:cNvSpPr txBox="1"/>
          <p:nvPr/>
        </p:nvSpPr>
        <p:spPr>
          <a:xfrm>
            <a:off x="1785918" y="1142984"/>
            <a:ext cx="875561" cy="276999"/>
          </a:xfrm>
          <a:prstGeom prst="rect">
            <a:avLst/>
          </a:prstGeom>
          <a:noFill/>
        </p:spPr>
        <p:txBody>
          <a:bodyPr wrap="none" rtlCol="0">
            <a:spAutoFit/>
          </a:bodyPr>
          <a:lstStyle/>
          <a:p>
            <a:r>
              <a:rPr lang="ja-JP" altLang="en-US" sz="1200" dirty="0" smtClean="0"/>
              <a:t>コンパイル</a:t>
            </a:r>
            <a:endParaRPr kumimoji="1" lang="ja-JP" altLang="en-US" sz="1200" dirty="0"/>
          </a:p>
        </p:txBody>
      </p:sp>
      <p:sp>
        <p:nvSpPr>
          <p:cNvPr id="10" name="テキスト ボックス 9"/>
          <p:cNvSpPr txBox="1"/>
          <p:nvPr/>
        </p:nvSpPr>
        <p:spPr>
          <a:xfrm>
            <a:off x="2000232" y="2580497"/>
            <a:ext cx="990977" cy="276999"/>
          </a:xfrm>
          <a:prstGeom prst="rect">
            <a:avLst/>
          </a:prstGeom>
          <a:noFill/>
        </p:spPr>
        <p:txBody>
          <a:bodyPr wrap="none" rtlCol="0">
            <a:spAutoFit/>
          </a:bodyPr>
          <a:lstStyle/>
          <a:p>
            <a:r>
              <a:rPr kumimoji="1" lang="ja-JP" altLang="en-US" sz="1200" dirty="0" smtClean="0"/>
              <a:t>ローディング</a:t>
            </a:r>
            <a:endParaRPr kumimoji="1" lang="ja-JP" altLang="en-US" sz="1200" dirty="0"/>
          </a:p>
        </p:txBody>
      </p:sp>
      <p:sp>
        <p:nvSpPr>
          <p:cNvPr id="11" name="テキスト ボックス 10"/>
          <p:cNvSpPr txBox="1"/>
          <p:nvPr/>
        </p:nvSpPr>
        <p:spPr>
          <a:xfrm>
            <a:off x="571472" y="714356"/>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
        <p:nvSpPr>
          <p:cNvPr id="12" name="テキスト ボックス 11"/>
          <p:cNvSpPr txBox="1"/>
          <p:nvPr/>
        </p:nvSpPr>
        <p:spPr>
          <a:xfrm>
            <a:off x="571472" y="2071678"/>
            <a:ext cx="413896" cy="276999"/>
          </a:xfrm>
          <a:prstGeom prst="rect">
            <a:avLst/>
          </a:prstGeom>
          <a:noFill/>
        </p:spPr>
        <p:txBody>
          <a:bodyPr wrap="none" rtlCol="0">
            <a:spAutoFit/>
          </a:bodyPr>
          <a:lstStyle/>
          <a:p>
            <a:r>
              <a:rPr kumimoji="1" lang="en-US" altLang="ja-JP" sz="1200" dirty="0" smtClean="0"/>
              <a:t>DSL</a:t>
            </a:r>
            <a:endParaRPr kumimoji="1" lang="ja-JP"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メモ 1"/>
          <p:cNvSpPr/>
          <p:nvPr/>
        </p:nvSpPr>
        <p:spPr>
          <a:xfrm>
            <a:off x="642910" y="1000108"/>
            <a:ext cx="1143008" cy="92869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108000" rIns="72000" bIns="36000" rtlCol="0" anchor="t" anchorCtr="0"/>
          <a:lstStyle/>
          <a:p>
            <a:r>
              <a:rPr lang="en-US" altLang="ja-JP" sz="1200" dirty="0" smtClean="0">
                <a:latin typeface="ＭＳ ゴシック" pitchFamily="49" charset="-128"/>
                <a:ea typeface="ＭＳ ゴシック" pitchFamily="49" charset="-128"/>
              </a:rPr>
              <a:t>while(i &gt; 0)</a:t>
            </a:r>
          </a:p>
          <a:p>
            <a:r>
              <a:rPr lang="en-US" altLang="ja-JP" sz="1200" dirty="0" smtClean="0">
                <a:latin typeface="ＭＳ ゴシック" pitchFamily="49" charset="-128"/>
                <a:ea typeface="ＭＳ ゴシック" pitchFamily="49" charset="-128"/>
              </a:rPr>
              <a:t>  a;</a:t>
            </a:r>
          </a:p>
          <a:p>
            <a:r>
              <a:rPr kumimoji="1" lang="en-US" altLang="ja-JP" sz="1200" dirty="0" smtClean="0">
                <a:latin typeface="ＭＳ ゴシック" pitchFamily="49" charset="-128"/>
                <a:ea typeface="ＭＳ ゴシック" pitchFamily="49" charset="-128"/>
              </a:rPr>
              <a:t>if(x) b;</a:t>
            </a:r>
          </a:p>
          <a:p>
            <a:r>
              <a:rPr lang="en-US" altLang="ja-JP" sz="1200" dirty="0" smtClean="0">
                <a:latin typeface="ＭＳ ゴシック" pitchFamily="49" charset="-128"/>
                <a:ea typeface="ＭＳ ゴシック" pitchFamily="49" charset="-128"/>
              </a:rPr>
              <a:t>else c;</a:t>
            </a:r>
            <a:endParaRPr kumimoji="1" lang="ja-JP" altLang="en-US" sz="1200" dirty="0">
              <a:latin typeface="ＭＳ ゴシック" pitchFamily="49" charset="-128"/>
              <a:ea typeface="ＭＳ ゴシック" pitchFamily="49" charset="-128"/>
            </a:endParaRPr>
          </a:p>
        </p:txBody>
      </p:sp>
      <p:sp>
        <p:nvSpPr>
          <p:cNvPr id="3" name="メモ 2"/>
          <p:cNvSpPr/>
          <p:nvPr/>
        </p:nvSpPr>
        <p:spPr>
          <a:xfrm>
            <a:off x="642910" y="2357430"/>
            <a:ext cx="1143008" cy="928694"/>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108000" rIns="72000" bIns="36000" rtlCol="0" anchor="t" anchorCtr="0"/>
          <a:lstStyle/>
          <a:p>
            <a:r>
              <a:rPr kumimoji="1" lang="en-US" altLang="ja-JP" sz="1200" dirty="0" smtClean="0">
                <a:latin typeface="ＭＳ ゴシック" pitchFamily="49" charset="-128"/>
                <a:ea typeface="ＭＳ ゴシック" pitchFamily="49" charset="-128"/>
              </a:rPr>
              <a:t>&lt;element</a:t>
            </a:r>
          </a:p>
          <a:p>
            <a:r>
              <a:rPr lang="en-US" altLang="ja-JP" sz="1200" dirty="0" smtClean="0">
                <a:latin typeface="ＭＳ ゴシック" pitchFamily="49" charset="-128"/>
                <a:ea typeface="ＭＳ ゴシック" pitchFamily="49" charset="-128"/>
              </a:rPr>
              <a:t> x="1" y="2"&gt;</a:t>
            </a:r>
          </a:p>
          <a:p>
            <a:r>
              <a:rPr lang="en-US" altLang="ja-JP" sz="1200" dirty="0" smtClean="0">
                <a:latin typeface="ＭＳ ゴシック" pitchFamily="49" charset="-128"/>
                <a:ea typeface="ＭＳ ゴシック" pitchFamily="49" charset="-128"/>
              </a:rPr>
              <a:t>  content</a:t>
            </a:r>
          </a:p>
          <a:p>
            <a:r>
              <a:rPr kumimoji="1" lang="en-US" altLang="ja-JP" sz="1200" dirty="0" smtClean="0">
                <a:latin typeface="ＭＳ ゴシック" pitchFamily="49" charset="-128"/>
                <a:ea typeface="ＭＳ ゴシック" pitchFamily="49" charset="-128"/>
              </a:rPr>
              <a:t>&lt;/element&gt;</a:t>
            </a:r>
            <a:endParaRPr kumimoji="1" lang="ja-JP" altLang="en-US" sz="1200" dirty="0">
              <a:latin typeface="ＭＳ ゴシック" pitchFamily="49" charset="-128"/>
              <a:ea typeface="ＭＳ ゴシック" pitchFamily="49" charset="-128"/>
            </a:endParaRPr>
          </a:p>
        </p:txBody>
      </p:sp>
      <p:sp>
        <p:nvSpPr>
          <p:cNvPr id="4" name="正方形/長方形 3"/>
          <p:cNvSpPr/>
          <p:nvPr/>
        </p:nvSpPr>
        <p:spPr>
          <a:xfrm>
            <a:off x="2643174" y="1000108"/>
            <a:ext cx="1143008" cy="928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t>中間言語</a:t>
            </a:r>
            <a:endParaRPr kumimoji="1" lang="ja-JP" altLang="en-US" sz="1400" dirty="0"/>
          </a:p>
        </p:txBody>
      </p:sp>
      <p:cxnSp>
        <p:nvCxnSpPr>
          <p:cNvPr id="6" name="直線矢印コネクタ 5"/>
          <p:cNvCxnSpPr>
            <a:stCxn id="2" idx="3"/>
            <a:endCxn id="4" idx="1"/>
          </p:cNvCxnSpPr>
          <p:nvPr/>
        </p:nvCxnSpPr>
        <p:spPr>
          <a:xfrm>
            <a:off x="1785918" y="1464455"/>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785918" y="1142984"/>
            <a:ext cx="875561" cy="276999"/>
          </a:xfrm>
          <a:prstGeom prst="rect">
            <a:avLst/>
          </a:prstGeom>
          <a:noFill/>
        </p:spPr>
        <p:txBody>
          <a:bodyPr wrap="none" rtlCol="0">
            <a:spAutoFit/>
          </a:bodyPr>
          <a:lstStyle/>
          <a:p>
            <a:r>
              <a:rPr lang="ja-JP" altLang="en-US" sz="1200" dirty="0" smtClean="0"/>
              <a:t>コンパイル</a:t>
            </a:r>
            <a:endParaRPr kumimoji="1" lang="ja-JP" altLang="en-US" sz="1200" dirty="0"/>
          </a:p>
        </p:txBody>
      </p:sp>
      <p:sp>
        <p:nvSpPr>
          <p:cNvPr id="11" name="テキスト ボックス 10"/>
          <p:cNvSpPr txBox="1"/>
          <p:nvPr/>
        </p:nvSpPr>
        <p:spPr>
          <a:xfrm>
            <a:off x="571472" y="714356"/>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
        <p:nvSpPr>
          <p:cNvPr id="12" name="テキスト ボックス 11"/>
          <p:cNvSpPr txBox="1"/>
          <p:nvPr/>
        </p:nvSpPr>
        <p:spPr>
          <a:xfrm>
            <a:off x="571472" y="2071678"/>
            <a:ext cx="413896" cy="276999"/>
          </a:xfrm>
          <a:prstGeom prst="rect">
            <a:avLst/>
          </a:prstGeom>
          <a:noFill/>
        </p:spPr>
        <p:txBody>
          <a:bodyPr wrap="none" rtlCol="0">
            <a:spAutoFit/>
          </a:bodyPr>
          <a:lstStyle/>
          <a:p>
            <a:r>
              <a:rPr kumimoji="1" lang="en-US" altLang="ja-JP" sz="1200" dirty="0" smtClean="0"/>
              <a:t>DSL</a:t>
            </a:r>
            <a:endParaRPr kumimoji="1" lang="ja-JP" altLang="en-US" sz="1200" dirty="0"/>
          </a:p>
        </p:txBody>
      </p:sp>
      <p:sp>
        <p:nvSpPr>
          <p:cNvPr id="13" name="正方形/長方形 12"/>
          <p:cNvSpPr/>
          <p:nvPr/>
        </p:nvSpPr>
        <p:spPr>
          <a:xfrm>
            <a:off x="4357686" y="1714488"/>
            <a:ext cx="1143008" cy="928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t>実行ファイル</a:t>
            </a:r>
            <a:endParaRPr kumimoji="1" lang="ja-JP" altLang="en-US" sz="1400" dirty="0"/>
          </a:p>
        </p:txBody>
      </p:sp>
      <p:sp>
        <p:nvSpPr>
          <p:cNvPr id="15" name="正方形/長方形 14"/>
          <p:cNvSpPr/>
          <p:nvPr/>
        </p:nvSpPr>
        <p:spPr>
          <a:xfrm>
            <a:off x="2643174" y="2357430"/>
            <a:ext cx="1143008" cy="928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t>中間言語</a:t>
            </a:r>
            <a:endParaRPr kumimoji="1" lang="ja-JP" altLang="en-US" sz="1400" dirty="0"/>
          </a:p>
        </p:txBody>
      </p:sp>
      <p:cxnSp>
        <p:nvCxnSpPr>
          <p:cNvPr id="16" name="直線矢印コネクタ 15"/>
          <p:cNvCxnSpPr>
            <a:stCxn id="3" idx="3"/>
            <a:endCxn id="15" idx="1"/>
          </p:cNvCxnSpPr>
          <p:nvPr/>
        </p:nvCxnSpPr>
        <p:spPr>
          <a:xfrm>
            <a:off x="1785918" y="2821777"/>
            <a:ext cx="8572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1785918" y="2509059"/>
            <a:ext cx="875561" cy="276999"/>
          </a:xfrm>
          <a:prstGeom prst="rect">
            <a:avLst/>
          </a:prstGeom>
          <a:noFill/>
        </p:spPr>
        <p:txBody>
          <a:bodyPr wrap="none" rtlCol="0">
            <a:spAutoFit/>
          </a:bodyPr>
          <a:lstStyle/>
          <a:p>
            <a:r>
              <a:rPr lang="ja-JP" altLang="en-US" sz="1200" dirty="0" smtClean="0"/>
              <a:t>コンパイル</a:t>
            </a:r>
            <a:endParaRPr kumimoji="1" lang="ja-JP" altLang="en-US" sz="1200" dirty="0"/>
          </a:p>
        </p:txBody>
      </p:sp>
      <p:cxnSp>
        <p:nvCxnSpPr>
          <p:cNvPr id="27" name="図形 26"/>
          <p:cNvCxnSpPr>
            <a:stCxn id="4" idx="3"/>
            <a:endCxn id="13" idx="0"/>
          </p:cNvCxnSpPr>
          <p:nvPr/>
        </p:nvCxnSpPr>
        <p:spPr>
          <a:xfrm>
            <a:off x="3786182" y="1464455"/>
            <a:ext cx="1143008" cy="25003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図形 27"/>
          <p:cNvCxnSpPr>
            <a:stCxn id="15" idx="3"/>
            <a:endCxn id="13" idx="2"/>
          </p:cNvCxnSpPr>
          <p:nvPr/>
        </p:nvCxnSpPr>
        <p:spPr>
          <a:xfrm flipV="1">
            <a:off x="3786182" y="2643182"/>
            <a:ext cx="1143008" cy="17859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3786182" y="1142984"/>
            <a:ext cx="556563" cy="276999"/>
          </a:xfrm>
          <a:prstGeom prst="rect">
            <a:avLst/>
          </a:prstGeom>
          <a:noFill/>
        </p:spPr>
        <p:txBody>
          <a:bodyPr wrap="none" rtlCol="0">
            <a:spAutoFit/>
          </a:bodyPr>
          <a:lstStyle/>
          <a:p>
            <a:r>
              <a:rPr kumimoji="1" lang="ja-JP" altLang="en-US" sz="1200" dirty="0" smtClean="0"/>
              <a:t>リンク</a:t>
            </a:r>
            <a:endParaRPr kumimoji="1" lang="ja-JP" altLang="en-US" sz="1200" dirty="0"/>
          </a:p>
        </p:txBody>
      </p:sp>
      <p:sp>
        <p:nvSpPr>
          <p:cNvPr id="32" name="テキスト ボックス 31"/>
          <p:cNvSpPr txBox="1"/>
          <p:nvPr/>
        </p:nvSpPr>
        <p:spPr>
          <a:xfrm>
            <a:off x="3786182" y="2571744"/>
            <a:ext cx="556563" cy="276999"/>
          </a:xfrm>
          <a:prstGeom prst="rect">
            <a:avLst/>
          </a:prstGeom>
          <a:noFill/>
        </p:spPr>
        <p:txBody>
          <a:bodyPr wrap="none" rtlCol="0">
            <a:spAutoFit/>
          </a:bodyPr>
          <a:lstStyle/>
          <a:p>
            <a:r>
              <a:rPr kumimoji="1" lang="ja-JP" altLang="en-US" sz="1200" dirty="0" smtClean="0"/>
              <a:t>リンク</a:t>
            </a:r>
            <a:endParaRPr kumimoji="1" lang="ja-JP"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メモ 1"/>
          <p:cNvSpPr/>
          <p:nvPr/>
        </p:nvSpPr>
        <p:spPr>
          <a:xfrm>
            <a:off x="642910" y="1000108"/>
            <a:ext cx="1143008" cy="92869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108000" rIns="72000" bIns="36000" rtlCol="0" anchor="t" anchorCtr="0"/>
          <a:lstStyle/>
          <a:p>
            <a:r>
              <a:rPr lang="en-US" altLang="ja-JP" sz="1200" dirty="0" smtClean="0">
                <a:latin typeface="ＭＳ ゴシック" pitchFamily="49" charset="-128"/>
                <a:ea typeface="ＭＳ ゴシック" pitchFamily="49" charset="-128"/>
              </a:rPr>
              <a:t>while(i &gt; 0)</a:t>
            </a:r>
          </a:p>
          <a:p>
            <a:r>
              <a:rPr lang="en-US" altLang="ja-JP" sz="1200" dirty="0" smtClean="0">
                <a:latin typeface="ＭＳ ゴシック" pitchFamily="49" charset="-128"/>
                <a:ea typeface="ＭＳ ゴシック" pitchFamily="49" charset="-128"/>
              </a:rPr>
              <a:t>  a;</a:t>
            </a:r>
          </a:p>
          <a:p>
            <a:r>
              <a:rPr kumimoji="1" lang="en-US" altLang="ja-JP" sz="1200" dirty="0" smtClean="0">
                <a:latin typeface="ＭＳ ゴシック" pitchFamily="49" charset="-128"/>
                <a:ea typeface="ＭＳ ゴシック" pitchFamily="49" charset="-128"/>
              </a:rPr>
              <a:t>if(x) b;</a:t>
            </a:r>
          </a:p>
          <a:p>
            <a:r>
              <a:rPr lang="en-US" altLang="ja-JP" sz="1200" dirty="0" smtClean="0">
                <a:latin typeface="ＭＳ ゴシック" pitchFamily="49" charset="-128"/>
                <a:ea typeface="ＭＳ ゴシック" pitchFamily="49" charset="-128"/>
              </a:rPr>
              <a:t>else c;</a:t>
            </a:r>
            <a:endParaRPr kumimoji="1" lang="ja-JP" altLang="en-US" sz="1200" dirty="0">
              <a:latin typeface="ＭＳ ゴシック" pitchFamily="49" charset="-128"/>
              <a:ea typeface="ＭＳ ゴシック" pitchFamily="49" charset="-128"/>
            </a:endParaRPr>
          </a:p>
        </p:txBody>
      </p:sp>
      <p:sp>
        <p:nvSpPr>
          <p:cNvPr id="3" name="メモ 2"/>
          <p:cNvSpPr/>
          <p:nvPr/>
        </p:nvSpPr>
        <p:spPr>
          <a:xfrm>
            <a:off x="642910" y="2357430"/>
            <a:ext cx="1143008" cy="928694"/>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108000" rIns="72000" bIns="36000" rtlCol="0" anchor="t" anchorCtr="0"/>
          <a:lstStyle/>
          <a:p>
            <a:r>
              <a:rPr kumimoji="1" lang="en-US" altLang="ja-JP" sz="1200" dirty="0" smtClean="0">
                <a:latin typeface="ＭＳ ゴシック" pitchFamily="49" charset="-128"/>
                <a:ea typeface="ＭＳ ゴシック" pitchFamily="49" charset="-128"/>
              </a:rPr>
              <a:t>&lt;element</a:t>
            </a:r>
          </a:p>
          <a:p>
            <a:r>
              <a:rPr lang="en-US" altLang="ja-JP" sz="1200" dirty="0" smtClean="0">
                <a:latin typeface="ＭＳ ゴシック" pitchFamily="49" charset="-128"/>
                <a:ea typeface="ＭＳ ゴシック" pitchFamily="49" charset="-128"/>
              </a:rPr>
              <a:t> x="1" y="2"&gt;</a:t>
            </a:r>
          </a:p>
          <a:p>
            <a:r>
              <a:rPr lang="en-US" altLang="ja-JP" sz="1200" dirty="0" smtClean="0">
                <a:latin typeface="ＭＳ ゴシック" pitchFamily="49" charset="-128"/>
                <a:ea typeface="ＭＳ ゴシック" pitchFamily="49" charset="-128"/>
              </a:rPr>
              <a:t>  content</a:t>
            </a:r>
          </a:p>
          <a:p>
            <a:r>
              <a:rPr kumimoji="1" lang="en-US" altLang="ja-JP" sz="1200" dirty="0" smtClean="0">
                <a:latin typeface="ＭＳ ゴシック" pitchFamily="49" charset="-128"/>
                <a:ea typeface="ＭＳ ゴシック" pitchFamily="49" charset="-128"/>
              </a:rPr>
              <a:t>&lt;/element&gt;</a:t>
            </a:r>
            <a:endParaRPr kumimoji="1" lang="ja-JP" altLang="en-US" sz="1200" dirty="0">
              <a:latin typeface="ＭＳ ゴシック" pitchFamily="49" charset="-128"/>
              <a:ea typeface="ＭＳ ゴシック" pitchFamily="49" charset="-128"/>
            </a:endParaRPr>
          </a:p>
        </p:txBody>
      </p:sp>
      <p:sp>
        <p:nvSpPr>
          <p:cNvPr id="9" name="テキスト ボックス 8"/>
          <p:cNvSpPr txBox="1"/>
          <p:nvPr/>
        </p:nvSpPr>
        <p:spPr>
          <a:xfrm>
            <a:off x="2767745" y="1142984"/>
            <a:ext cx="875561" cy="276999"/>
          </a:xfrm>
          <a:prstGeom prst="rect">
            <a:avLst/>
          </a:prstGeom>
          <a:noFill/>
        </p:spPr>
        <p:txBody>
          <a:bodyPr wrap="none" rtlCol="0">
            <a:spAutoFit/>
          </a:bodyPr>
          <a:lstStyle/>
          <a:p>
            <a:r>
              <a:rPr lang="ja-JP" altLang="en-US" sz="1200" dirty="0" smtClean="0"/>
              <a:t>コンパイル</a:t>
            </a:r>
            <a:endParaRPr kumimoji="1" lang="ja-JP" altLang="en-US" sz="1200" dirty="0"/>
          </a:p>
        </p:txBody>
      </p:sp>
      <p:sp>
        <p:nvSpPr>
          <p:cNvPr id="11" name="テキスト ボックス 10"/>
          <p:cNvSpPr txBox="1"/>
          <p:nvPr/>
        </p:nvSpPr>
        <p:spPr>
          <a:xfrm>
            <a:off x="571472" y="714356"/>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
        <p:nvSpPr>
          <p:cNvPr id="12" name="テキスト ボックス 11"/>
          <p:cNvSpPr txBox="1"/>
          <p:nvPr/>
        </p:nvSpPr>
        <p:spPr>
          <a:xfrm>
            <a:off x="571472" y="2071678"/>
            <a:ext cx="413896" cy="276999"/>
          </a:xfrm>
          <a:prstGeom prst="rect">
            <a:avLst/>
          </a:prstGeom>
          <a:noFill/>
        </p:spPr>
        <p:txBody>
          <a:bodyPr wrap="none" rtlCol="0">
            <a:spAutoFit/>
          </a:bodyPr>
          <a:lstStyle/>
          <a:p>
            <a:r>
              <a:rPr kumimoji="1" lang="en-US" altLang="ja-JP" sz="1200" dirty="0" smtClean="0"/>
              <a:t>DSL</a:t>
            </a:r>
            <a:endParaRPr kumimoji="1" lang="ja-JP" altLang="en-US" sz="1200" dirty="0"/>
          </a:p>
        </p:txBody>
      </p:sp>
      <p:sp>
        <p:nvSpPr>
          <p:cNvPr id="13" name="正方形/長方形 12"/>
          <p:cNvSpPr/>
          <p:nvPr/>
        </p:nvSpPr>
        <p:spPr>
          <a:xfrm>
            <a:off x="4357686" y="1714488"/>
            <a:ext cx="1143008" cy="9286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t>実行ファイル</a:t>
            </a:r>
            <a:endParaRPr kumimoji="1" lang="ja-JP" altLang="en-US" sz="1400" dirty="0"/>
          </a:p>
        </p:txBody>
      </p:sp>
      <p:cxnSp>
        <p:nvCxnSpPr>
          <p:cNvPr id="16" name="直線矢印コネクタ 15"/>
          <p:cNvCxnSpPr>
            <a:stCxn id="3" idx="3"/>
            <a:endCxn id="18" idx="1"/>
          </p:cNvCxnSpPr>
          <p:nvPr/>
        </p:nvCxnSpPr>
        <p:spPr>
          <a:xfrm>
            <a:off x="1785918" y="2821777"/>
            <a:ext cx="571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1864979" y="2509059"/>
            <a:ext cx="492443" cy="276999"/>
          </a:xfrm>
          <a:prstGeom prst="rect">
            <a:avLst/>
          </a:prstGeom>
          <a:noFill/>
        </p:spPr>
        <p:txBody>
          <a:bodyPr wrap="none" rtlCol="0">
            <a:spAutoFit/>
          </a:bodyPr>
          <a:lstStyle/>
          <a:p>
            <a:r>
              <a:rPr kumimoji="1" lang="ja-JP" altLang="en-US" sz="1200" dirty="0" smtClean="0"/>
              <a:t>変換</a:t>
            </a:r>
            <a:endParaRPr kumimoji="1" lang="ja-JP" altLang="en-US" sz="1200" dirty="0"/>
          </a:p>
        </p:txBody>
      </p:sp>
      <p:cxnSp>
        <p:nvCxnSpPr>
          <p:cNvPr id="27" name="図形 26"/>
          <p:cNvCxnSpPr>
            <a:stCxn id="2" idx="3"/>
            <a:endCxn id="13" idx="0"/>
          </p:cNvCxnSpPr>
          <p:nvPr/>
        </p:nvCxnSpPr>
        <p:spPr>
          <a:xfrm>
            <a:off x="1785918" y="1464455"/>
            <a:ext cx="3143272" cy="25003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図形 27"/>
          <p:cNvCxnSpPr>
            <a:stCxn id="18" idx="3"/>
            <a:endCxn id="13" idx="2"/>
          </p:cNvCxnSpPr>
          <p:nvPr/>
        </p:nvCxnSpPr>
        <p:spPr>
          <a:xfrm flipV="1">
            <a:off x="3500430" y="2643182"/>
            <a:ext cx="1428760" cy="17859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3500430" y="2571744"/>
            <a:ext cx="875561" cy="276999"/>
          </a:xfrm>
          <a:prstGeom prst="rect">
            <a:avLst/>
          </a:prstGeom>
          <a:noFill/>
        </p:spPr>
        <p:txBody>
          <a:bodyPr wrap="none" rtlCol="0">
            <a:spAutoFit/>
          </a:bodyPr>
          <a:lstStyle/>
          <a:p>
            <a:r>
              <a:rPr kumimoji="1" lang="ja-JP" altLang="en-US" sz="1200" dirty="0" smtClean="0"/>
              <a:t>コンパイル</a:t>
            </a:r>
            <a:endParaRPr kumimoji="1" lang="ja-JP" altLang="en-US" sz="1200" dirty="0"/>
          </a:p>
        </p:txBody>
      </p:sp>
      <p:sp>
        <p:nvSpPr>
          <p:cNvPr id="18" name="メモ 17"/>
          <p:cNvSpPr/>
          <p:nvPr/>
        </p:nvSpPr>
        <p:spPr>
          <a:xfrm>
            <a:off x="2357422" y="2357430"/>
            <a:ext cx="1143008" cy="92869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108000" rIns="72000" bIns="36000" rtlCol="0" anchor="t" anchorCtr="0"/>
          <a:lstStyle/>
          <a:p>
            <a:r>
              <a:rPr lang="en-US" altLang="ja-JP" sz="1200" dirty="0" smtClean="0">
                <a:latin typeface="ＭＳ ゴシック" pitchFamily="49" charset="-128"/>
                <a:ea typeface="ＭＳ ゴシック" pitchFamily="49" charset="-128"/>
              </a:rPr>
              <a:t>while(i &gt; 0)</a:t>
            </a:r>
          </a:p>
          <a:p>
            <a:r>
              <a:rPr lang="en-US" altLang="ja-JP" sz="1200" dirty="0" smtClean="0">
                <a:latin typeface="ＭＳ ゴシック" pitchFamily="49" charset="-128"/>
                <a:ea typeface="ＭＳ ゴシック" pitchFamily="49" charset="-128"/>
              </a:rPr>
              <a:t>  a;</a:t>
            </a:r>
          </a:p>
          <a:p>
            <a:r>
              <a:rPr kumimoji="1" lang="en-US" altLang="ja-JP" sz="1200" dirty="0" smtClean="0">
                <a:latin typeface="ＭＳ ゴシック" pitchFamily="49" charset="-128"/>
                <a:ea typeface="ＭＳ ゴシック" pitchFamily="49" charset="-128"/>
              </a:rPr>
              <a:t>if(x) b;</a:t>
            </a:r>
          </a:p>
          <a:p>
            <a:r>
              <a:rPr lang="en-US" altLang="ja-JP" sz="1200" dirty="0" smtClean="0">
                <a:latin typeface="ＭＳ ゴシック" pitchFamily="49" charset="-128"/>
                <a:ea typeface="ＭＳ ゴシック" pitchFamily="49" charset="-128"/>
              </a:rPr>
              <a:t>else c;</a:t>
            </a:r>
            <a:endParaRPr kumimoji="1" lang="ja-JP" altLang="en-US" sz="1200" dirty="0">
              <a:latin typeface="ＭＳ ゴシック" pitchFamily="49" charset="-128"/>
              <a:ea typeface="ＭＳ ゴシック" pitchFamily="49" charset="-128"/>
            </a:endParaRPr>
          </a:p>
        </p:txBody>
      </p:sp>
      <p:sp>
        <p:nvSpPr>
          <p:cNvPr id="23" name="テキスト ボックス 22"/>
          <p:cNvSpPr txBox="1"/>
          <p:nvPr/>
        </p:nvSpPr>
        <p:spPr>
          <a:xfrm>
            <a:off x="2285972" y="2085956"/>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メモ 1"/>
          <p:cNvSpPr/>
          <p:nvPr/>
        </p:nvSpPr>
        <p:spPr>
          <a:xfrm>
            <a:off x="642910" y="1428736"/>
            <a:ext cx="1143008" cy="57150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t" anchorCtr="0"/>
          <a:lstStyle/>
          <a:p>
            <a:r>
              <a:rPr kumimoji="1" lang="en-US" altLang="ja-JP" sz="1400" dirty="0" smtClean="0">
                <a:latin typeface="+mn-ea"/>
              </a:rPr>
              <a:t>C#</a:t>
            </a:r>
          </a:p>
          <a:p>
            <a:r>
              <a:rPr lang="en-US" altLang="ja-JP" sz="1200" dirty="0" smtClean="0">
                <a:latin typeface="ＭＳ ゴシック" pitchFamily="49" charset="-128"/>
                <a:ea typeface="ＭＳ ゴシック" pitchFamily="49" charset="-128"/>
              </a:rPr>
              <a:t>Window1.cs</a:t>
            </a:r>
            <a:endParaRPr kumimoji="1" lang="ja-JP" altLang="en-US" sz="1200" dirty="0">
              <a:latin typeface="ＭＳ ゴシック" pitchFamily="49" charset="-128"/>
              <a:ea typeface="ＭＳ ゴシック" pitchFamily="49" charset="-128"/>
            </a:endParaRPr>
          </a:p>
        </p:txBody>
      </p:sp>
      <p:sp>
        <p:nvSpPr>
          <p:cNvPr id="3" name="メモ 2"/>
          <p:cNvSpPr/>
          <p:nvPr/>
        </p:nvSpPr>
        <p:spPr>
          <a:xfrm>
            <a:off x="642910" y="2357430"/>
            <a:ext cx="1143008" cy="571504"/>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72000" rIns="72000" bIns="36000" rtlCol="0" anchor="t" anchorCtr="0"/>
          <a:lstStyle/>
          <a:p>
            <a:r>
              <a:rPr kumimoji="1" lang="en-US" altLang="ja-JP" sz="1400" dirty="0" smtClean="0">
                <a:latin typeface="+mn-ea"/>
              </a:rPr>
              <a:t>XAML</a:t>
            </a:r>
          </a:p>
          <a:p>
            <a:r>
              <a:rPr lang="en-US" altLang="ja-JP" sz="1200" dirty="0" smtClean="0">
                <a:latin typeface="ＭＳ ゴシック" pitchFamily="49" charset="-128"/>
                <a:ea typeface="ＭＳ ゴシック" pitchFamily="49" charset="-128"/>
              </a:rPr>
              <a:t>Window1.xaml</a:t>
            </a:r>
            <a:endParaRPr kumimoji="1" lang="ja-JP" altLang="en-US" sz="1200" dirty="0">
              <a:latin typeface="ＭＳ ゴシック" pitchFamily="49" charset="-128"/>
              <a:ea typeface="ＭＳ ゴシック" pitchFamily="49" charset="-128"/>
            </a:endParaRPr>
          </a:p>
        </p:txBody>
      </p:sp>
      <p:sp>
        <p:nvSpPr>
          <p:cNvPr id="9" name="テキスト ボックス 8"/>
          <p:cNvSpPr txBox="1"/>
          <p:nvPr/>
        </p:nvSpPr>
        <p:spPr>
          <a:xfrm>
            <a:off x="2767745" y="1437489"/>
            <a:ext cx="875561" cy="276999"/>
          </a:xfrm>
          <a:prstGeom prst="rect">
            <a:avLst/>
          </a:prstGeom>
          <a:noFill/>
        </p:spPr>
        <p:txBody>
          <a:bodyPr wrap="none" rtlCol="0">
            <a:spAutoFit/>
          </a:bodyPr>
          <a:lstStyle/>
          <a:p>
            <a:r>
              <a:rPr lang="ja-JP" altLang="en-US" sz="1200" dirty="0" smtClean="0"/>
              <a:t>コンパイル</a:t>
            </a:r>
            <a:endParaRPr kumimoji="1" lang="ja-JP" altLang="en-US" sz="1200" dirty="0"/>
          </a:p>
        </p:txBody>
      </p:sp>
      <p:sp>
        <p:nvSpPr>
          <p:cNvPr id="11" name="テキスト ボックス 10"/>
          <p:cNvSpPr txBox="1"/>
          <p:nvPr/>
        </p:nvSpPr>
        <p:spPr>
          <a:xfrm>
            <a:off x="571472" y="1151737"/>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
        <p:nvSpPr>
          <p:cNvPr id="12" name="テキスト ボックス 11"/>
          <p:cNvSpPr txBox="1"/>
          <p:nvPr/>
        </p:nvSpPr>
        <p:spPr>
          <a:xfrm>
            <a:off x="571472" y="2071678"/>
            <a:ext cx="413896" cy="276999"/>
          </a:xfrm>
          <a:prstGeom prst="rect">
            <a:avLst/>
          </a:prstGeom>
          <a:noFill/>
        </p:spPr>
        <p:txBody>
          <a:bodyPr wrap="none" rtlCol="0">
            <a:spAutoFit/>
          </a:bodyPr>
          <a:lstStyle/>
          <a:p>
            <a:r>
              <a:rPr kumimoji="1" lang="en-US" altLang="ja-JP" sz="1200" dirty="0" smtClean="0"/>
              <a:t>DSL</a:t>
            </a:r>
            <a:endParaRPr kumimoji="1" lang="ja-JP" altLang="en-US" sz="1200" dirty="0"/>
          </a:p>
        </p:txBody>
      </p:sp>
      <p:sp>
        <p:nvSpPr>
          <p:cNvPr id="13" name="正方形/長方形 12"/>
          <p:cNvSpPr/>
          <p:nvPr/>
        </p:nvSpPr>
        <p:spPr>
          <a:xfrm>
            <a:off x="4357686" y="2357430"/>
            <a:ext cx="1143008" cy="571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smtClean="0"/>
              <a:t>実行ファイル</a:t>
            </a:r>
            <a:endParaRPr kumimoji="1" lang="en-US" altLang="ja-JP" sz="1200" dirty="0" smtClean="0">
              <a:latin typeface="ＭＳ ゴシック" pitchFamily="49" charset="-128"/>
              <a:ea typeface="ＭＳ ゴシック" pitchFamily="49" charset="-128"/>
            </a:endParaRPr>
          </a:p>
          <a:p>
            <a:r>
              <a:rPr lang="en-US" altLang="ja-JP" sz="1200" dirty="0" smtClean="0">
                <a:latin typeface="ＭＳ ゴシック" pitchFamily="49" charset="-128"/>
                <a:ea typeface="ＭＳ ゴシック" pitchFamily="49" charset="-128"/>
              </a:rPr>
              <a:t>Window1.exe</a:t>
            </a:r>
            <a:endParaRPr kumimoji="1" lang="ja-JP" altLang="en-US" sz="1400" dirty="0">
              <a:latin typeface="ＭＳ ゴシック" pitchFamily="49" charset="-128"/>
              <a:ea typeface="ＭＳ ゴシック" pitchFamily="49" charset="-128"/>
            </a:endParaRPr>
          </a:p>
        </p:txBody>
      </p:sp>
      <p:cxnSp>
        <p:nvCxnSpPr>
          <p:cNvPr id="16" name="直線矢印コネクタ 15"/>
          <p:cNvCxnSpPr>
            <a:stCxn id="3" idx="3"/>
            <a:endCxn id="18" idx="1"/>
          </p:cNvCxnSpPr>
          <p:nvPr/>
        </p:nvCxnSpPr>
        <p:spPr>
          <a:xfrm>
            <a:off x="1785918" y="2643182"/>
            <a:ext cx="571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1864979" y="2357430"/>
            <a:ext cx="492443" cy="276999"/>
          </a:xfrm>
          <a:prstGeom prst="rect">
            <a:avLst/>
          </a:prstGeom>
          <a:noFill/>
        </p:spPr>
        <p:txBody>
          <a:bodyPr wrap="none" rtlCol="0">
            <a:spAutoFit/>
          </a:bodyPr>
          <a:lstStyle/>
          <a:p>
            <a:r>
              <a:rPr kumimoji="1" lang="ja-JP" altLang="en-US" sz="1200" dirty="0" smtClean="0"/>
              <a:t>変換</a:t>
            </a:r>
            <a:endParaRPr kumimoji="1" lang="ja-JP" altLang="en-US" sz="1200" dirty="0"/>
          </a:p>
        </p:txBody>
      </p:sp>
      <p:cxnSp>
        <p:nvCxnSpPr>
          <p:cNvPr id="27" name="図形 26"/>
          <p:cNvCxnSpPr>
            <a:stCxn id="2" idx="3"/>
            <a:endCxn id="13" idx="0"/>
          </p:cNvCxnSpPr>
          <p:nvPr/>
        </p:nvCxnSpPr>
        <p:spPr>
          <a:xfrm>
            <a:off x="1785918" y="1714488"/>
            <a:ext cx="3143272" cy="6429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図形 27"/>
          <p:cNvCxnSpPr>
            <a:stCxn id="18" idx="3"/>
            <a:endCxn id="13" idx="1"/>
          </p:cNvCxnSpPr>
          <p:nvPr/>
        </p:nvCxnSpPr>
        <p:spPr>
          <a:xfrm>
            <a:off x="3500430" y="2643182"/>
            <a:ext cx="857256"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3500430" y="2357430"/>
            <a:ext cx="875561" cy="276999"/>
          </a:xfrm>
          <a:prstGeom prst="rect">
            <a:avLst/>
          </a:prstGeom>
          <a:noFill/>
        </p:spPr>
        <p:txBody>
          <a:bodyPr wrap="none" rtlCol="0">
            <a:spAutoFit/>
          </a:bodyPr>
          <a:lstStyle/>
          <a:p>
            <a:r>
              <a:rPr kumimoji="1" lang="ja-JP" altLang="en-US" sz="1200" dirty="0" smtClean="0"/>
              <a:t>コンパイル</a:t>
            </a:r>
            <a:endParaRPr kumimoji="1" lang="ja-JP" altLang="en-US" sz="1200" dirty="0"/>
          </a:p>
        </p:txBody>
      </p:sp>
      <p:sp>
        <p:nvSpPr>
          <p:cNvPr id="18" name="メモ 17"/>
          <p:cNvSpPr/>
          <p:nvPr/>
        </p:nvSpPr>
        <p:spPr>
          <a:xfrm>
            <a:off x="2357422" y="2357430"/>
            <a:ext cx="1143008" cy="571504"/>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t" anchorCtr="0"/>
          <a:lstStyle/>
          <a:p>
            <a:r>
              <a:rPr kumimoji="1" lang="en-US" altLang="ja-JP" sz="1400" dirty="0" smtClean="0">
                <a:latin typeface="+mn-ea"/>
              </a:rPr>
              <a:t>C#</a:t>
            </a:r>
          </a:p>
          <a:p>
            <a:r>
              <a:rPr lang="en-US" altLang="ja-JP" sz="1200" dirty="0" smtClean="0">
                <a:latin typeface="ＭＳ ゴシック" pitchFamily="49" charset="-128"/>
                <a:ea typeface="ＭＳ ゴシック" pitchFamily="49" charset="-128"/>
              </a:rPr>
              <a:t>Window1.g.cs</a:t>
            </a:r>
            <a:endParaRPr kumimoji="1" lang="ja-JP" altLang="en-US" sz="1200" dirty="0">
              <a:latin typeface="ＭＳ ゴシック" pitchFamily="49" charset="-128"/>
              <a:ea typeface="ＭＳ ゴシック" pitchFamily="49" charset="-128"/>
            </a:endParaRPr>
          </a:p>
        </p:txBody>
      </p:sp>
      <p:sp>
        <p:nvSpPr>
          <p:cNvPr id="23" name="テキスト ボックス 22"/>
          <p:cNvSpPr txBox="1"/>
          <p:nvPr/>
        </p:nvSpPr>
        <p:spPr>
          <a:xfrm>
            <a:off x="2285972" y="2085956"/>
            <a:ext cx="800219" cy="276999"/>
          </a:xfrm>
          <a:prstGeom prst="rect">
            <a:avLst/>
          </a:prstGeom>
          <a:noFill/>
        </p:spPr>
        <p:txBody>
          <a:bodyPr wrap="none" rtlCol="0">
            <a:spAutoFit/>
          </a:bodyPr>
          <a:lstStyle/>
          <a:p>
            <a:r>
              <a:rPr kumimoji="1" lang="ja-JP" altLang="en-US" sz="1200" dirty="0" smtClean="0"/>
              <a:t>汎用言語</a:t>
            </a:r>
            <a:endParaRPr kumimoji="1" lang="ja-JP" altLang="en-US" sz="1200" dirty="0"/>
          </a:p>
        </p:txBody>
      </p:sp>
      <p:sp>
        <p:nvSpPr>
          <p:cNvPr id="19" name="メモ 18"/>
          <p:cNvSpPr/>
          <p:nvPr/>
        </p:nvSpPr>
        <p:spPr>
          <a:xfrm>
            <a:off x="2357422" y="3286124"/>
            <a:ext cx="1143008" cy="571504"/>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72000" rIns="72000" bIns="36000" rtlCol="0" anchor="t" anchorCtr="0"/>
          <a:lstStyle/>
          <a:p>
            <a:r>
              <a:rPr kumimoji="1" lang="en-US" altLang="ja-JP" sz="1400" dirty="0" smtClean="0">
                <a:latin typeface="+mn-ea"/>
              </a:rPr>
              <a:t>BAML</a:t>
            </a:r>
          </a:p>
          <a:p>
            <a:r>
              <a:rPr lang="en-US" altLang="ja-JP" sz="1200" dirty="0" smtClean="0">
                <a:latin typeface="ＭＳ ゴシック" pitchFamily="49" charset="-128"/>
                <a:ea typeface="ＭＳ ゴシック" pitchFamily="49" charset="-128"/>
              </a:rPr>
              <a:t>Window1.baml</a:t>
            </a:r>
            <a:endParaRPr kumimoji="1" lang="ja-JP" altLang="en-US" sz="1200" dirty="0">
              <a:latin typeface="ＭＳ ゴシック" pitchFamily="49" charset="-128"/>
              <a:ea typeface="ＭＳ ゴシック" pitchFamily="49" charset="-128"/>
            </a:endParaRPr>
          </a:p>
        </p:txBody>
      </p:sp>
      <p:cxnSp>
        <p:nvCxnSpPr>
          <p:cNvPr id="21" name="図形 20"/>
          <p:cNvCxnSpPr>
            <a:stCxn id="3" idx="3"/>
            <a:endCxn id="19" idx="1"/>
          </p:cNvCxnSpPr>
          <p:nvPr/>
        </p:nvCxnSpPr>
        <p:spPr>
          <a:xfrm>
            <a:off x="1785918" y="2643182"/>
            <a:ext cx="571504" cy="92869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図形 20"/>
          <p:cNvCxnSpPr>
            <a:stCxn id="13" idx="2"/>
            <a:endCxn id="19" idx="3"/>
          </p:cNvCxnSpPr>
          <p:nvPr/>
        </p:nvCxnSpPr>
        <p:spPr>
          <a:xfrm rot="5400000">
            <a:off x="3893339" y="2536025"/>
            <a:ext cx="642942" cy="1428760"/>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sp>
        <p:nvSpPr>
          <p:cNvPr id="30" name="テキスト ボックス 29"/>
          <p:cNvSpPr txBox="1"/>
          <p:nvPr/>
        </p:nvSpPr>
        <p:spPr>
          <a:xfrm>
            <a:off x="3795337" y="3286124"/>
            <a:ext cx="990977" cy="276999"/>
          </a:xfrm>
          <a:prstGeom prst="rect">
            <a:avLst/>
          </a:prstGeom>
          <a:noFill/>
        </p:spPr>
        <p:txBody>
          <a:bodyPr wrap="none" rtlCol="0">
            <a:spAutoFit/>
          </a:bodyPr>
          <a:lstStyle/>
          <a:p>
            <a:r>
              <a:rPr kumimoji="1" lang="ja-JP" altLang="en-US" sz="1200" dirty="0" smtClean="0"/>
              <a:t>ローディング</a:t>
            </a:r>
            <a:endParaRPr kumimoji="1" lang="ja-JP" altLang="en-US" sz="1200" dirty="0"/>
          </a:p>
        </p:txBody>
      </p:sp>
      <p:sp>
        <p:nvSpPr>
          <p:cNvPr id="41" name="テキスト ボックス 40"/>
          <p:cNvSpPr txBox="1"/>
          <p:nvPr/>
        </p:nvSpPr>
        <p:spPr>
          <a:xfrm>
            <a:off x="2285984" y="3000372"/>
            <a:ext cx="1261884" cy="276999"/>
          </a:xfrm>
          <a:prstGeom prst="rect">
            <a:avLst/>
          </a:prstGeom>
          <a:noFill/>
        </p:spPr>
        <p:txBody>
          <a:bodyPr wrap="none" rtlCol="0">
            <a:spAutoFit/>
          </a:bodyPr>
          <a:lstStyle/>
          <a:p>
            <a:r>
              <a:rPr kumimoji="1" lang="en-US" altLang="ja-JP" sz="1200" dirty="0" smtClean="0"/>
              <a:t>DSL</a:t>
            </a:r>
            <a:r>
              <a:rPr kumimoji="1" lang="ja-JP" altLang="en-US" sz="1200" dirty="0" smtClean="0"/>
              <a:t>（バイナリ化）</a:t>
            </a:r>
            <a:endParaRPr kumimoji="1" lang="ja-JP"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p:cNvSpPr/>
          <p:nvPr/>
        </p:nvSpPr>
        <p:spPr>
          <a:xfrm>
            <a:off x="2214546" y="785794"/>
            <a:ext cx="1428760" cy="24288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98" name="正方形/長方形 97"/>
          <p:cNvSpPr/>
          <p:nvPr/>
        </p:nvSpPr>
        <p:spPr>
          <a:xfrm>
            <a:off x="500034" y="2357430"/>
            <a:ext cx="1428760" cy="14287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96" name="正方形/長方形 95"/>
          <p:cNvSpPr/>
          <p:nvPr/>
        </p:nvSpPr>
        <p:spPr>
          <a:xfrm>
            <a:off x="500034" y="785794"/>
            <a:ext cx="1428760" cy="14287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メモ 1"/>
          <p:cNvSpPr/>
          <p:nvPr/>
        </p:nvSpPr>
        <p:spPr>
          <a:xfrm>
            <a:off x="642910" y="3214686"/>
            <a:ext cx="1143008" cy="428628"/>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Window1.cs</a:t>
            </a:r>
            <a:endParaRPr kumimoji="1" lang="ja-JP" altLang="en-US" sz="1200" dirty="0">
              <a:latin typeface="ＭＳ ゴシック" pitchFamily="49" charset="-128"/>
              <a:ea typeface="ＭＳ ゴシック" pitchFamily="49" charset="-128"/>
            </a:endParaRPr>
          </a:p>
        </p:txBody>
      </p:sp>
      <p:sp>
        <p:nvSpPr>
          <p:cNvPr id="3" name="メモ 2"/>
          <p:cNvSpPr/>
          <p:nvPr/>
        </p:nvSpPr>
        <p:spPr>
          <a:xfrm>
            <a:off x="642910" y="2643182"/>
            <a:ext cx="1143008" cy="428628"/>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Window1.xaml</a:t>
            </a:r>
            <a:endParaRPr kumimoji="1" lang="ja-JP" altLang="en-US" sz="1200" dirty="0">
              <a:latin typeface="ＭＳ ゴシック" pitchFamily="49" charset="-128"/>
              <a:ea typeface="ＭＳ ゴシック" pitchFamily="49" charset="-128"/>
            </a:endParaRPr>
          </a:p>
        </p:txBody>
      </p:sp>
      <p:sp>
        <p:nvSpPr>
          <p:cNvPr id="13" name="正方形/長方形 12"/>
          <p:cNvSpPr/>
          <p:nvPr/>
        </p:nvSpPr>
        <p:spPr>
          <a:xfrm>
            <a:off x="3929058" y="785794"/>
            <a:ext cx="1500198" cy="2428892"/>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kumimoji="1" lang="ja-JP" altLang="en-US" sz="1400" dirty="0" smtClean="0"/>
              <a:t>実行ファイル</a:t>
            </a:r>
            <a:endParaRPr kumimoji="1" lang="en-US" altLang="ja-JP" sz="1200" dirty="0" smtClean="0">
              <a:latin typeface="ＭＳ ゴシック" pitchFamily="49" charset="-128"/>
              <a:ea typeface="ＭＳ ゴシック" pitchFamily="49" charset="-128"/>
            </a:endParaRPr>
          </a:p>
        </p:txBody>
      </p:sp>
      <p:cxnSp>
        <p:nvCxnSpPr>
          <p:cNvPr id="27" name="図形 26"/>
          <p:cNvCxnSpPr>
            <a:stCxn id="2" idx="3"/>
            <a:endCxn id="54" idx="2"/>
          </p:cNvCxnSpPr>
          <p:nvPr/>
        </p:nvCxnSpPr>
        <p:spPr>
          <a:xfrm flipV="1">
            <a:off x="1785918" y="3071810"/>
            <a:ext cx="2893239" cy="35719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図形 27"/>
          <p:cNvCxnSpPr>
            <a:stCxn id="18" idx="3"/>
            <a:endCxn id="54" idx="0"/>
          </p:cNvCxnSpPr>
          <p:nvPr/>
        </p:nvCxnSpPr>
        <p:spPr>
          <a:xfrm>
            <a:off x="3500430" y="2357430"/>
            <a:ext cx="1178727" cy="28575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メモ 17"/>
          <p:cNvSpPr/>
          <p:nvPr/>
        </p:nvSpPr>
        <p:spPr>
          <a:xfrm>
            <a:off x="2357422" y="2143116"/>
            <a:ext cx="1143008" cy="428628"/>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Window1.g.cs</a:t>
            </a:r>
            <a:endParaRPr kumimoji="1" lang="ja-JP" altLang="en-US" sz="1200" dirty="0">
              <a:latin typeface="ＭＳ ゴシック" pitchFamily="49" charset="-128"/>
              <a:ea typeface="ＭＳ ゴシック" pitchFamily="49" charset="-128"/>
            </a:endParaRPr>
          </a:p>
        </p:txBody>
      </p:sp>
      <p:sp>
        <p:nvSpPr>
          <p:cNvPr id="19" name="メモ 18"/>
          <p:cNvSpPr/>
          <p:nvPr/>
        </p:nvSpPr>
        <p:spPr>
          <a:xfrm>
            <a:off x="2357422" y="2643182"/>
            <a:ext cx="1143008" cy="428628"/>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Window1.baml</a:t>
            </a:r>
            <a:endParaRPr kumimoji="1" lang="ja-JP" altLang="en-US" sz="1200" dirty="0">
              <a:latin typeface="ＭＳ ゴシック" pitchFamily="49" charset="-128"/>
              <a:ea typeface="ＭＳ ゴシック" pitchFamily="49" charset="-128"/>
            </a:endParaRPr>
          </a:p>
        </p:txBody>
      </p:sp>
      <p:cxnSp>
        <p:nvCxnSpPr>
          <p:cNvPr id="21" name="図形 20"/>
          <p:cNvCxnSpPr>
            <a:stCxn id="3" idx="3"/>
            <a:endCxn id="19" idx="1"/>
          </p:cNvCxnSpPr>
          <p:nvPr/>
        </p:nvCxnSpPr>
        <p:spPr>
          <a:xfrm>
            <a:off x="1785918" y="2857496"/>
            <a:ext cx="571504"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図形 20"/>
          <p:cNvCxnSpPr>
            <a:stCxn id="54" idx="1"/>
            <a:endCxn id="19" idx="3"/>
          </p:cNvCxnSpPr>
          <p:nvPr/>
        </p:nvCxnSpPr>
        <p:spPr>
          <a:xfrm rot="10800000">
            <a:off x="3500430" y="2857496"/>
            <a:ext cx="642942" cy="1588"/>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sp>
        <p:nvSpPr>
          <p:cNvPr id="54" name="正方形/長方形 53"/>
          <p:cNvSpPr/>
          <p:nvPr/>
        </p:nvSpPr>
        <p:spPr>
          <a:xfrm>
            <a:off x="4143372" y="2643182"/>
            <a:ext cx="107157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sz="1400" dirty="0" smtClean="0">
                <a:latin typeface="+mn-ea"/>
              </a:rPr>
              <a:t>GUI</a:t>
            </a:r>
            <a:r>
              <a:rPr lang="ja-JP" altLang="en-US" sz="1400" dirty="0" smtClean="0">
                <a:latin typeface="+mn-ea"/>
              </a:rPr>
              <a:t> </a:t>
            </a:r>
            <a:r>
              <a:rPr lang="en-US" altLang="ja-JP" sz="1400" dirty="0" smtClean="0">
                <a:latin typeface="+mn-ea"/>
              </a:rPr>
              <a:t>Window</a:t>
            </a:r>
            <a:endParaRPr kumimoji="1" lang="en-US" altLang="ja-JP" sz="1200" dirty="0" smtClean="0">
              <a:latin typeface="+mn-ea"/>
            </a:endParaRPr>
          </a:p>
        </p:txBody>
      </p:sp>
      <p:sp>
        <p:nvSpPr>
          <p:cNvPr id="66" name="メモ 65"/>
          <p:cNvSpPr/>
          <p:nvPr/>
        </p:nvSpPr>
        <p:spPr>
          <a:xfrm>
            <a:off x="642910" y="1071546"/>
            <a:ext cx="1143008" cy="428628"/>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Calc.cs</a:t>
            </a:r>
            <a:endParaRPr kumimoji="1" lang="ja-JP" altLang="en-US" sz="1200" dirty="0">
              <a:latin typeface="ＭＳ ゴシック" pitchFamily="49" charset="-128"/>
              <a:ea typeface="ＭＳ ゴシック" pitchFamily="49" charset="-128"/>
            </a:endParaRPr>
          </a:p>
        </p:txBody>
      </p:sp>
      <p:sp>
        <p:nvSpPr>
          <p:cNvPr id="69" name="メモ 68"/>
          <p:cNvSpPr/>
          <p:nvPr/>
        </p:nvSpPr>
        <p:spPr>
          <a:xfrm>
            <a:off x="642910" y="1643050"/>
            <a:ext cx="1143008" cy="428628"/>
          </a:xfrm>
          <a:prstGeom prst="foldedCorner">
            <a:avLst/>
          </a:prstGeom>
        </p:spPr>
        <p:style>
          <a:lnRef idx="1">
            <a:schemeClr val="accent5"/>
          </a:lnRef>
          <a:fillRef idx="2">
            <a:schemeClr val="accent5"/>
          </a:fillRef>
          <a:effectRef idx="1">
            <a:schemeClr val="accent5"/>
          </a:effectRef>
          <a:fontRef idx="minor">
            <a:schemeClr val="dk1"/>
          </a:fontRef>
        </p:style>
        <p:txBody>
          <a:bodyPr lIns="72000" tIns="72000" rIns="72000" bIns="36000" rtlCol="0" anchor="ctr" anchorCtr="0"/>
          <a:lstStyle/>
          <a:p>
            <a:r>
              <a:rPr kumimoji="1" lang="en-US" altLang="ja-JP" sz="1200" dirty="0" smtClean="0">
                <a:latin typeface="ＭＳ ゴシック" pitchFamily="49" charset="-128"/>
                <a:ea typeface="ＭＳ ゴシック" pitchFamily="49" charset="-128"/>
              </a:rPr>
              <a:t>Calc.xml</a:t>
            </a:r>
            <a:endParaRPr kumimoji="1" lang="ja-JP" altLang="en-US" sz="1200" dirty="0">
              <a:latin typeface="ＭＳ ゴシック" pitchFamily="49" charset="-128"/>
              <a:ea typeface="ＭＳ ゴシック" pitchFamily="49" charset="-128"/>
            </a:endParaRPr>
          </a:p>
        </p:txBody>
      </p:sp>
      <p:sp>
        <p:nvSpPr>
          <p:cNvPr id="72" name="正方形/長方形 71"/>
          <p:cNvSpPr/>
          <p:nvPr/>
        </p:nvSpPr>
        <p:spPr>
          <a:xfrm>
            <a:off x="4143372" y="1643050"/>
            <a:ext cx="107157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kumimoji="1" lang="ja-JP" altLang="en-US" sz="1400" dirty="0" smtClean="0">
                <a:latin typeface="+mn-ea"/>
              </a:rPr>
              <a:t>電卓本体</a:t>
            </a:r>
            <a:endParaRPr kumimoji="1" lang="en-US" altLang="ja-JP" sz="1200" dirty="0" smtClean="0">
              <a:latin typeface="+mn-ea"/>
            </a:endParaRPr>
          </a:p>
        </p:txBody>
      </p:sp>
      <p:cxnSp>
        <p:nvCxnSpPr>
          <p:cNvPr id="77" name="図形 26"/>
          <p:cNvCxnSpPr>
            <a:stCxn id="66" idx="3"/>
            <a:endCxn id="72" idx="0"/>
          </p:cNvCxnSpPr>
          <p:nvPr/>
        </p:nvCxnSpPr>
        <p:spPr>
          <a:xfrm>
            <a:off x="1785918" y="1285860"/>
            <a:ext cx="2893239" cy="35719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メモ 88"/>
          <p:cNvSpPr/>
          <p:nvPr/>
        </p:nvSpPr>
        <p:spPr>
          <a:xfrm>
            <a:off x="2357422" y="1643050"/>
            <a:ext cx="1143008" cy="428628"/>
          </a:xfrm>
          <a:prstGeom prst="foldedCorner">
            <a:avLst/>
          </a:prstGeom>
        </p:spPr>
        <p:style>
          <a:lnRef idx="1">
            <a:schemeClr val="accent1"/>
          </a:lnRef>
          <a:fillRef idx="2">
            <a:schemeClr val="accent1"/>
          </a:fillRef>
          <a:effectRef idx="1">
            <a:schemeClr val="accent1"/>
          </a:effectRef>
          <a:fontRef idx="minor">
            <a:schemeClr val="dk1"/>
          </a:fontRef>
        </p:style>
        <p:txBody>
          <a:bodyPr lIns="72000" tIns="72000" rIns="72000" bIns="36000" rtlCol="0" anchor="ctr" anchorCtr="0"/>
          <a:lstStyle/>
          <a:p>
            <a:r>
              <a:rPr lang="en-US" altLang="ja-JP" sz="1200" dirty="0" smtClean="0">
                <a:latin typeface="ＭＳ ゴシック" pitchFamily="49" charset="-128"/>
                <a:ea typeface="ＭＳ ゴシック" pitchFamily="49" charset="-128"/>
              </a:rPr>
              <a:t>Calc.g.cs</a:t>
            </a:r>
            <a:endParaRPr kumimoji="1" lang="ja-JP" altLang="en-US" sz="1200" dirty="0">
              <a:latin typeface="ＭＳ ゴシック" pitchFamily="49" charset="-128"/>
              <a:ea typeface="ＭＳ ゴシック" pitchFamily="49" charset="-128"/>
            </a:endParaRPr>
          </a:p>
        </p:txBody>
      </p:sp>
      <p:cxnSp>
        <p:nvCxnSpPr>
          <p:cNvPr id="90" name="図形 20"/>
          <p:cNvCxnSpPr>
            <a:stCxn id="69" idx="3"/>
            <a:endCxn id="89" idx="1"/>
          </p:cNvCxnSpPr>
          <p:nvPr/>
        </p:nvCxnSpPr>
        <p:spPr>
          <a:xfrm>
            <a:off x="1785918" y="1857364"/>
            <a:ext cx="571504"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3" name="図形 20"/>
          <p:cNvCxnSpPr>
            <a:stCxn id="89" idx="3"/>
            <a:endCxn id="72" idx="1"/>
          </p:cNvCxnSpPr>
          <p:nvPr/>
        </p:nvCxnSpPr>
        <p:spPr>
          <a:xfrm>
            <a:off x="3500430" y="1857364"/>
            <a:ext cx="64294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500034" y="794547"/>
            <a:ext cx="902811" cy="276999"/>
          </a:xfrm>
          <a:prstGeom prst="rect">
            <a:avLst/>
          </a:prstGeom>
          <a:noFill/>
        </p:spPr>
        <p:txBody>
          <a:bodyPr wrap="none" rtlCol="0">
            <a:spAutoFit/>
          </a:bodyPr>
          <a:lstStyle/>
          <a:p>
            <a:r>
              <a:rPr kumimoji="1" lang="ja-JP" altLang="en-US" sz="1200" dirty="0" smtClean="0"/>
              <a:t>電卓ソース</a:t>
            </a:r>
            <a:endParaRPr kumimoji="1" lang="ja-JP" altLang="en-US" sz="1200" dirty="0"/>
          </a:p>
        </p:txBody>
      </p:sp>
      <p:sp>
        <p:nvSpPr>
          <p:cNvPr id="99" name="テキスト ボックス 98"/>
          <p:cNvSpPr txBox="1"/>
          <p:nvPr/>
        </p:nvSpPr>
        <p:spPr>
          <a:xfrm>
            <a:off x="500034" y="2366183"/>
            <a:ext cx="865943" cy="276999"/>
          </a:xfrm>
          <a:prstGeom prst="rect">
            <a:avLst/>
          </a:prstGeom>
          <a:noFill/>
        </p:spPr>
        <p:txBody>
          <a:bodyPr wrap="none" rtlCol="0">
            <a:spAutoFit/>
          </a:bodyPr>
          <a:lstStyle/>
          <a:p>
            <a:r>
              <a:rPr kumimoji="1" lang="en-US" altLang="ja-JP" sz="1200" dirty="0" smtClean="0"/>
              <a:t>GUI</a:t>
            </a:r>
            <a:r>
              <a:rPr kumimoji="1" lang="ja-JP" altLang="en-US" sz="1200" dirty="0" smtClean="0"/>
              <a:t> ソース</a:t>
            </a:r>
            <a:endParaRPr kumimoji="1" lang="ja-JP" altLang="en-US" sz="1200" dirty="0"/>
          </a:p>
        </p:txBody>
      </p:sp>
      <p:cxnSp>
        <p:nvCxnSpPr>
          <p:cNvPr id="106" name="図形 20"/>
          <p:cNvCxnSpPr>
            <a:stCxn id="3" idx="3"/>
            <a:endCxn id="18" idx="1"/>
          </p:cNvCxnSpPr>
          <p:nvPr/>
        </p:nvCxnSpPr>
        <p:spPr>
          <a:xfrm flipV="1">
            <a:off x="1785918" y="2357430"/>
            <a:ext cx="571504" cy="50006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6" name="テキスト ボックス 115"/>
          <p:cNvSpPr txBox="1"/>
          <p:nvPr/>
        </p:nvSpPr>
        <p:spPr>
          <a:xfrm>
            <a:off x="2214546" y="794547"/>
            <a:ext cx="954107" cy="276999"/>
          </a:xfrm>
          <a:prstGeom prst="rect">
            <a:avLst/>
          </a:prstGeom>
          <a:noFill/>
        </p:spPr>
        <p:txBody>
          <a:bodyPr wrap="none" rtlCol="0">
            <a:spAutoFit/>
          </a:bodyPr>
          <a:lstStyle/>
          <a:p>
            <a:r>
              <a:rPr kumimoji="1" lang="ja-JP" altLang="en-US" sz="1200" dirty="0" smtClean="0"/>
              <a:t>自動生成物</a:t>
            </a:r>
            <a:endParaRPr kumimoji="1" lang="ja-JP" altLang="en-US" sz="1200" dirty="0"/>
          </a:p>
        </p:txBody>
      </p:sp>
      <p:cxnSp>
        <p:nvCxnSpPr>
          <p:cNvPr id="127" name="直線矢印コネクタ 126"/>
          <p:cNvCxnSpPr/>
          <p:nvPr/>
        </p:nvCxnSpPr>
        <p:spPr>
          <a:xfrm rot="5400000" flipH="1" flipV="1">
            <a:off x="4786314" y="2357430"/>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3786182" y="1071546"/>
            <a:ext cx="78581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B</a:t>
            </a:r>
            <a:endParaRPr kumimoji="1" lang="ja-JP" altLang="en-US" dirty="0"/>
          </a:p>
        </p:txBody>
      </p:sp>
      <p:sp>
        <p:nvSpPr>
          <p:cNvPr id="3" name="円/楕円 2"/>
          <p:cNvSpPr/>
          <p:nvPr/>
        </p:nvSpPr>
        <p:spPr>
          <a:xfrm>
            <a:off x="2500298" y="2357430"/>
            <a:ext cx="78581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A</a:t>
            </a:r>
            <a:endParaRPr kumimoji="1" lang="ja-JP" altLang="en-US" dirty="0"/>
          </a:p>
        </p:txBody>
      </p:sp>
      <p:sp>
        <p:nvSpPr>
          <p:cNvPr id="4" name="円/楕円 3"/>
          <p:cNvSpPr/>
          <p:nvPr/>
        </p:nvSpPr>
        <p:spPr>
          <a:xfrm>
            <a:off x="5072066" y="2357430"/>
            <a:ext cx="78581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C</a:t>
            </a:r>
            <a:endParaRPr kumimoji="1" lang="ja-JP" altLang="en-US" dirty="0"/>
          </a:p>
        </p:txBody>
      </p:sp>
      <p:cxnSp>
        <p:nvCxnSpPr>
          <p:cNvPr id="6" name="曲線コネクタ 5"/>
          <p:cNvCxnSpPr>
            <a:stCxn id="3" idx="3"/>
            <a:endCxn id="3" idx="5"/>
          </p:cNvCxnSpPr>
          <p:nvPr/>
        </p:nvCxnSpPr>
        <p:spPr>
          <a:xfrm rot="16200000" flipH="1">
            <a:off x="2893207" y="2445458"/>
            <a:ext cx="1588" cy="555658"/>
          </a:xfrm>
          <a:prstGeom prst="curvedConnector3">
            <a:avLst>
              <a:gd name="adj1" fmla="val 183483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線コネクタ 7"/>
          <p:cNvCxnSpPr>
            <a:stCxn id="4" idx="3"/>
            <a:endCxn id="4" idx="5"/>
          </p:cNvCxnSpPr>
          <p:nvPr/>
        </p:nvCxnSpPr>
        <p:spPr>
          <a:xfrm rot="16200000" flipH="1">
            <a:off x="5464975" y="2445458"/>
            <a:ext cx="1588" cy="555658"/>
          </a:xfrm>
          <a:prstGeom prst="curvedConnector3">
            <a:avLst>
              <a:gd name="adj1" fmla="val 183483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線コネクタ 16"/>
          <p:cNvCxnSpPr>
            <a:stCxn id="2" idx="1"/>
            <a:endCxn id="2" idx="7"/>
          </p:cNvCxnSpPr>
          <p:nvPr/>
        </p:nvCxnSpPr>
        <p:spPr>
          <a:xfrm rot="5400000" flipH="1" flipV="1">
            <a:off x="4179091" y="856488"/>
            <a:ext cx="1588" cy="555658"/>
          </a:xfrm>
          <a:prstGeom prst="curvedConnector3">
            <a:avLst>
              <a:gd name="adj1" fmla="val 183483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3" idx="7"/>
            <a:endCxn id="4" idx="1"/>
          </p:cNvCxnSpPr>
          <p:nvPr/>
        </p:nvCxnSpPr>
        <p:spPr>
          <a:xfrm rot="5400000" flipH="1" flipV="1">
            <a:off x="4179091" y="1412146"/>
            <a:ext cx="1588" cy="2016110"/>
          </a:xfrm>
          <a:prstGeom prst="curvedConnector3">
            <a:avLst>
              <a:gd name="adj1" fmla="val 183483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線コネクタ 22"/>
          <p:cNvCxnSpPr>
            <a:stCxn id="3" idx="1"/>
            <a:endCxn id="2" idx="2"/>
          </p:cNvCxnSpPr>
          <p:nvPr/>
        </p:nvCxnSpPr>
        <p:spPr>
          <a:xfrm rot="5400000" flipH="1" flipV="1">
            <a:off x="2633610" y="1267629"/>
            <a:ext cx="1134341" cy="117080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2" idx="3"/>
            <a:endCxn id="3" idx="0"/>
          </p:cNvCxnSpPr>
          <p:nvPr/>
        </p:nvCxnSpPr>
        <p:spPr>
          <a:xfrm rot="5400000">
            <a:off x="2937222" y="1393389"/>
            <a:ext cx="920027" cy="100805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線コネクタ 25"/>
          <p:cNvCxnSpPr>
            <a:stCxn id="2" idx="6"/>
            <a:endCxn id="4" idx="7"/>
          </p:cNvCxnSpPr>
          <p:nvPr/>
        </p:nvCxnSpPr>
        <p:spPr>
          <a:xfrm>
            <a:off x="4572000" y="1285860"/>
            <a:ext cx="1170804" cy="113434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a:stCxn id="4" idx="0"/>
            <a:endCxn id="2" idx="5"/>
          </p:cNvCxnSpPr>
          <p:nvPr/>
        </p:nvCxnSpPr>
        <p:spPr>
          <a:xfrm rot="16200000" flipV="1">
            <a:off x="4500935" y="1393389"/>
            <a:ext cx="920027" cy="100805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4" idx="2"/>
            <a:endCxn id="3" idx="6"/>
          </p:cNvCxnSpPr>
          <p:nvPr/>
        </p:nvCxnSpPr>
        <p:spPr>
          <a:xfrm rot="10800000">
            <a:off x="3286116" y="257174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589186" y="2928934"/>
            <a:ext cx="625492" cy="369332"/>
          </a:xfrm>
          <a:prstGeom prst="rect">
            <a:avLst/>
          </a:prstGeom>
          <a:noFill/>
        </p:spPr>
        <p:txBody>
          <a:bodyPr wrap="none" rtlCol="0">
            <a:spAutoFit/>
          </a:bodyPr>
          <a:lstStyle/>
          <a:p>
            <a:r>
              <a:rPr lang="en-US" altLang="ja-JP" dirty="0" smtClean="0"/>
              <a:t>a</a:t>
            </a:r>
            <a:r>
              <a:rPr kumimoji="1" lang="en-US" altLang="ja-JP" dirty="0" smtClean="0"/>
              <a:t>/x()</a:t>
            </a:r>
            <a:endParaRPr kumimoji="1" lang="ja-JP" altLang="en-US" dirty="0"/>
          </a:p>
        </p:txBody>
      </p:sp>
      <p:sp>
        <p:nvSpPr>
          <p:cNvPr id="120" name="テキスト ボックス 119"/>
          <p:cNvSpPr txBox="1"/>
          <p:nvPr/>
        </p:nvSpPr>
        <p:spPr>
          <a:xfrm>
            <a:off x="2649403" y="1142984"/>
            <a:ext cx="636713" cy="369332"/>
          </a:xfrm>
          <a:prstGeom prst="rect">
            <a:avLst/>
          </a:prstGeom>
          <a:noFill/>
        </p:spPr>
        <p:txBody>
          <a:bodyPr wrap="none" rtlCol="0">
            <a:spAutoFit/>
          </a:bodyPr>
          <a:lstStyle/>
          <a:p>
            <a:r>
              <a:rPr lang="en-US" altLang="ja-JP" dirty="0" smtClean="0"/>
              <a:t>b</a:t>
            </a:r>
            <a:r>
              <a:rPr kumimoji="1" lang="en-US" altLang="ja-JP" dirty="0" smtClean="0"/>
              <a:t>/y()</a:t>
            </a:r>
            <a:endParaRPr kumimoji="1" lang="ja-JP" altLang="en-US" dirty="0"/>
          </a:p>
        </p:txBody>
      </p:sp>
      <p:sp>
        <p:nvSpPr>
          <p:cNvPr id="121" name="テキスト ボックス 120"/>
          <p:cNvSpPr txBox="1"/>
          <p:nvPr/>
        </p:nvSpPr>
        <p:spPr>
          <a:xfrm>
            <a:off x="4643438" y="1500174"/>
            <a:ext cx="659155" cy="369332"/>
          </a:xfrm>
          <a:prstGeom prst="rect">
            <a:avLst/>
          </a:prstGeom>
          <a:noFill/>
        </p:spPr>
        <p:txBody>
          <a:bodyPr wrap="none" rtlCol="0">
            <a:spAutoFit/>
          </a:bodyPr>
          <a:lstStyle/>
          <a:p>
            <a:r>
              <a:rPr lang="en-US" altLang="ja-JP" dirty="0" smtClean="0"/>
              <a:t>d</a:t>
            </a:r>
            <a:r>
              <a:rPr kumimoji="1" lang="en-US" altLang="ja-JP" dirty="0" smtClean="0"/>
              <a:t>/u()</a:t>
            </a:r>
            <a:endParaRPr kumimoji="1" lang="ja-JP" altLang="en-US" dirty="0"/>
          </a:p>
        </p:txBody>
      </p:sp>
      <p:sp>
        <p:nvSpPr>
          <p:cNvPr id="124" name="テキスト ボックス 123"/>
          <p:cNvSpPr txBox="1"/>
          <p:nvPr/>
        </p:nvSpPr>
        <p:spPr>
          <a:xfrm>
            <a:off x="3863849" y="500042"/>
            <a:ext cx="636713" cy="369332"/>
          </a:xfrm>
          <a:prstGeom prst="rect">
            <a:avLst/>
          </a:prstGeom>
          <a:noFill/>
        </p:spPr>
        <p:txBody>
          <a:bodyPr wrap="none" rtlCol="0">
            <a:spAutoFit/>
          </a:bodyPr>
          <a:lstStyle/>
          <a:p>
            <a:r>
              <a:rPr lang="en-US" altLang="ja-JP" dirty="0" smtClean="0"/>
              <a:t>b</a:t>
            </a:r>
            <a:r>
              <a:rPr kumimoji="1" lang="en-US" altLang="ja-JP" dirty="0" smtClean="0"/>
              <a:t>/x()</a:t>
            </a:r>
            <a:endParaRPr kumimoji="1" lang="ja-JP" altLang="en-US" dirty="0"/>
          </a:p>
        </p:txBody>
      </p:sp>
      <p:sp>
        <p:nvSpPr>
          <p:cNvPr id="140" name="テキスト ボックス 139"/>
          <p:cNvSpPr txBox="1"/>
          <p:nvPr/>
        </p:nvSpPr>
        <p:spPr>
          <a:xfrm>
            <a:off x="3023529" y="1500174"/>
            <a:ext cx="691215" cy="369332"/>
          </a:xfrm>
          <a:prstGeom prst="rect">
            <a:avLst/>
          </a:prstGeom>
          <a:noFill/>
        </p:spPr>
        <p:txBody>
          <a:bodyPr wrap="none" rtlCol="0">
            <a:spAutoFit/>
          </a:bodyPr>
          <a:lstStyle/>
          <a:p>
            <a:r>
              <a:rPr lang="en-US" altLang="ja-JP" dirty="0" smtClean="0"/>
              <a:t>a</a:t>
            </a:r>
            <a:r>
              <a:rPr kumimoji="1" lang="en-US" altLang="ja-JP" dirty="0" smtClean="0"/>
              <a:t>/w()</a:t>
            </a:r>
            <a:endParaRPr kumimoji="1" lang="ja-JP" altLang="en-US" dirty="0"/>
          </a:p>
        </p:txBody>
      </p:sp>
      <p:sp>
        <p:nvSpPr>
          <p:cNvPr id="141" name="テキスト ボックス 140"/>
          <p:cNvSpPr txBox="1"/>
          <p:nvPr/>
        </p:nvSpPr>
        <p:spPr>
          <a:xfrm>
            <a:off x="3809347" y="2571744"/>
            <a:ext cx="702436" cy="369332"/>
          </a:xfrm>
          <a:prstGeom prst="rect">
            <a:avLst/>
          </a:prstGeom>
          <a:noFill/>
        </p:spPr>
        <p:txBody>
          <a:bodyPr wrap="none" rtlCol="0">
            <a:spAutoFit/>
          </a:bodyPr>
          <a:lstStyle/>
          <a:p>
            <a:r>
              <a:rPr lang="en-US" altLang="ja-JP" dirty="0" smtClean="0"/>
              <a:t>b</a:t>
            </a:r>
            <a:r>
              <a:rPr kumimoji="1" lang="en-US" altLang="ja-JP" dirty="0" smtClean="0"/>
              <a:t>/w()</a:t>
            </a:r>
            <a:endParaRPr kumimoji="1" lang="ja-JP" altLang="en-US" dirty="0"/>
          </a:p>
        </p:txBody>
      </p:sp>
      <p:sp>
        <p:nvSpPr>
          <p:cNvPr id="142" name="テキスト ボックス 141"/>
          <p:cNvSpPr txBox="1"/>
          <p:nvPr/>
        </p:nvSpPr>
        <p:spPr>
          <a:xfrm>
            <a:off x="3824471" y="1785926"/>
            <a:ext cx="628698" cy="369332"/>
          </a:xfrm>
          <a:prstGeom prst="rect">
            <a:avLst/>
          </a:prstGeom>
          <a:noFill/>
        </p:spPr>
        <p:txBody>
          <a:bodyPr wrap="none" rtlCol="0">
            <a:spAutoFit/>
          </a:bodyPr>
          <a:lstStyle/>
          <a:p>
            <a:r>
              <a:rPr lang="en-US" altLang="ja-JP" dirty="0" smtClean="0"/>
              <a:t>d</a:t>
            </a:r>
            <a:r>
              <a:rPr kumimoji="1" lang="en-US" altLang="ja-JP" dirty="0" smtClean="0"/>
              <a:t>/z()</a:t>
            </a:r>
            <a:endParaRPr kumimoji="1" lang="ja-JP" altLang="en-US" dirty="0"/>
          </a:p>
        </p:txBody>
      </p:sp>
      <p:sp>
        <p:nvSpPr>
          <p:cNvPr id="143" name="テキスト ボックス 142"/>
          <p:cNvSpPr txBox="1"/>
          <p:nvPr/>
        </p:nvSpPr>
        <p:spPr>
          <a:xfrm>
            <a:off x="5072066" y="1142984"/>
            <a:ext cx="604653" cy="369332"/>
          </a:xfrm>
          <a:prstGeom prst="rect">
            <a:avLst/>
          </a:prstGeom>
          <a:noFill/>
        </p:spPr>
        <p:txBody>
          <a:bodyPr wrap="none" rtlCol="0">
            <a:spAutoFit/>
          </a:bodyPr>
          <a:lstStyle/>
          <a:p>
            <a:r>
              <a:rPr lang="en-US" altLang="ja-JP" dirty="0" smtClean="0"/>
              <a:t>c</a:t>
            </a:r>
            <a:r>
              <a:rPr kumimoji="1" lang="en-US" altLang="ja-JP" dirty="0" smtClean="0"/>
              <a:t>/z()</a:t>
            </a:r>
            <a:endParaRPr kumimoji="1" lang="ja-JP" altLang="en-US" dirty="0"/>
          </a:p>
        </p:txBody>
      </p:sp>
      <p:sp>
        <p:nvSpPr>
          <p:cNvPr id="144" name="テキスト ボックス 143"/>
          <p:cNvSpPr txBox="1"/>
          <p:nvPr/>
        </p:nvSpPr>
        <p:spPr>
          <a:xfrm>
            <a:off x="5214942" y="2928934"/>
            <a:ext cx="604653" cy="369332"/>
          </a:xfrm>
          <a:prstGeom prst="rect">
            <a:avLst/>
          </a:prstGeom>
          <a:noFill/>
        </p:spPr>
        <p:txBody>
          <a:bodyPr wrap="none" rtlCol="0">
            <a:spAutoFit/>
          </a:bodyPr>
          <a:lstStyle/>
          <a:p>
            <a:r>
              <a:rPr lang="en-US" altLang="ja-JP" dirty="0" smtClean="0"/>
              <a:t>c</a:t>
            </a:r>
            <a:r>
              <a:rPr kumimoji="1" lang="en-US" altLang="ja-JP" dirty="0" smtClean="0"/>
              <a:t>/z()</a:t>
            </a:r>
            <a:endParaRPr kumimoji="1" lang="ja-JP" altLang="en-US" dirty="0"/>
          </a:p>
        </p:txBody>
      </p:sp>
      <p:graphicFrame>
        <p:nvGraphicFramePr>
          <p:cNvPr id="145" name="表 144"/>
          <p:cNvGraphicFramePr>
            <a:graphicFrameLocks noGrp="1"/>
          </p:cNvGraphicFramePr>
          <p:nvPr/>
        </p:nvGraphicFramePr>
        <p:xfrm>
          <a:off x="571472" y="4143380"/>
          <a:ext cx="3214710" cy="1539240"/>
        </p:xfrm>
        <a:graphic>
          <a:graphicData uri="http://schemas.openxmlformats.org/drawingml/2006/table">
            <a:tbl>
              <a:tblPr firstRow="1" bandRow="1">
                <a:tableStyleId>{3B4B98B0-60AC-42C2-AFA5-B58CD77FA1E5}</a:tableStyleId>
              </a:tblPr>
              <a:tblGrid>
                <a:gridCol w="928694"/>
                <a:gridCol w="571504"/>
                <a:gridCol w="571504"/>
                <a:gridCol w="571504"/>
                <a:gridCol w="571504"/>
              </a:tblGrid>
              <a:tr h="370840">
                <a:tc>
                  <a:txBody>
                    <a:bodyPr/>
                    <a:lstStyle/>
                    <a:p>
                      <a:pPr algn="l"/>
                      <a:r>
                        <a:rPr kumimoji="1" lang="ja-JP" altLang="en-US" sz="1100" b="0" dirty="0" smtClean="0"/>
                        <a:t>　　　イベント</a:t>
                      </a:r>
                      <a:endParaRPr kumimoji="1" lang="en-US" altLang="ja-JP" sz="1100" b="0" dirty="0" smtClean="0"/>
                    </a:p>
                    <a:p>
                      <a:pPr algn="l"/>
                      <a:r>
                        <a:rPr kumimoji="1" lang="ja-JP" altLang="en-US" sz="1100" b="0" dirty="0" smtClean="0"/>
                        <a:t>現状態</a:t>
                      </a:r>
                      <a:endParaRPr kumimoji="1" lang="ja-JP" altLang="en-US" sz="1400" b="0" dirty="0"/>
                    </a:p>
                  </a:txBody>
                  <a:tcPr>
                    <a:lnR w="12700" cap="flat" cmpd="sng" algn="ctr">
                      <a:solidFill>
                        <a:schemeClr val="tx1"/>
                      </a:solidFill>
                      <a:prstDash val="solid"/>
                      <a:round/>
                      <a:headEnd type="none" w="med" len="med"/>
                      <a:tailEnd type="none" w="med" len="med"/>
                    </a:lnR>
                  </a:tcPr>
                </a:tc>
                <a:tc>
                  <a:txBody>
                    <a:bodyPr/>
                    <a:lstStyle/>
                    <a:p>
                      <a:pPr algn="ctr"/>
                      <a:r>
                        <a:rPr kumimoji="1" lang="en-US" altLang="ja-JP" b="0" dirty="0" smtClean="0"/>
                        <a:t>a</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b</a:t>
                      </a:r>
                      <a:endParaRPr kumimoji="1" lang="ja-JP" altLang="en-US"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c</a:t>
                      </a:r>
                      <a:endParaRPr kumimoji="1" lang="ja-JP" altLang="en-US"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d</a:t>
                      </a:r>
                      <a:endParaRPr kumimoji="1" lang="ja-JP" altLang="en-US" b="0"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A</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B</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C</a:t>
                      </a:r>
                      <a:endParaRPr kumimoji="1" lang="ja-JP" altLang="en-US"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B</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B</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C</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C</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A</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C</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B</a:t>
                      </a:r>
                      <a:endParaRPr kumimoji="1" lang="ja-JP" altLang="en-US" dirty="0"/>
                    </a:p>
                  </a:txBody>
                  <a:tcPr>
                    <a:lnL w="12700" cap="flat" cmpd="sng" algn="ctr">
                      <a:solidFill>
                        <a:schemeClr val="bg2">
                          <a:lumMod val="75000"/>
                        </a:schemeClr>
                      </a:solidFill>
                      <a:prstDash val="solid"/>
                      <a:round/>
                      <a:headEnd type="none" w="med" len="med"/>
                      <a:tailEnd type="none" w="med" len="med"/>
                    </a:lnL>
                  </a:tcPr>
                </a:tc>
              </a:tr>
            </a:tbl>
          </a:graphicData>
        </a:graphic>
      </p:graphicFrame>
      <p:graphicFrame>
        <p:nvGraphicFramePr>
          <p:cNvPr id="147" name="表 146"/>
          <p:cNvGraphicFramePr>
            <a:graphicFrameLocks noGrp="1"/>
          </p:cNvGraphicFramePr>
          <p:nvPr/>
        </p:nvGraphicFramePr>
        <p:xfrm>
          <a:off x="4000496" y="4143380"/>
          <a:ext cx="3214710" cy="1539240"/>
        </p:xfrm>
        <a:graphic>
          <a:graphicData uri="http://schemas.openxmlformats.org/drawingml/2006/table">
            <a:tbl>
              <a:tblPr firstRow="1" bandRow="1">
                <a:tableStyleId>{3B4B98B0-60AC-42C2-AFA5-B58CD77FA1E5}</a:tableStyleId>
              </a:tblPr>
              <a:tblGrid>
                <a:gridCol w="928694"/>
                <a:gridCol w="571504"/>
                <a:gridCol w="571504"/>
                <a:gridCol w="571504"/>
                <a:gridCol w="571504"/>
              </a:tblGrid>
              <a:tr h="370840">
                <a:tc>
                  <a:txBody>
                    <a:bodyPr/>
                    <a:lstStyle/>
                    <a:p>
                      <a:pPr algn="l"/>
                      <a:r>
                        <a:rPr kumimoji="1" lang="ja-JP" altLang="en-US" sz="1100" b="0" dirty="0" smtClean="0"/>
                        <a:t>　　　イベント</a:t>
                      </a:r>
                      <a:endParaRPr kumimoji="1" lang="en-US" altLang="ja-JP" sz="1100" b="0" dirty="0" smtClean="0"/>
                    </a:p>
                    <a:p>
                      <a:pPr algn="l"/>
                      <a:r>
                        <a:rPr kumimoji="1" lang="ja-JP" altLang="en-US" sz="1100" b="0" dirty="0" smtClean="0"/>
                        <a:t>現状態</a:t>
                      </a:r>
                      <a:endParaRPr kumimoji="1" lang="ja-JP" altLang="en-US" sz="1400" b="0" dirty="0"/>
                    </a:p>
                  </a:txBody>
                  <a:tcPr>
                    <a:lnR w="12700" cap="flat" cmpd="sng" algn="ctr">
                      <a:solidFill>
                        <a:schemeClr val="tx1"/>
                      </a:solidFill>
                      <a:prstDash val="solid"/>
                      <a:round/>
                      <a:headEnd type="none" w="med" len="med"/>
                      <a:tailEnd type="none" w="med" len="med"/>
                    </a:lnR>
                  </a:tcPr>
                </a:tc>
                <a:tc>
                  <a:txBody>
                    <a:bodyPr/>
                    <a:lstStyle/>
                    <a:p>
                      <a:pPr algn="ctr"/>
                      <a:r>
                        <a:rPr kumimoji="1" lang="en-US" altLang="ja-JP" b="0" dirty="0" smtClean="0"/>
                        <a:t>a</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b</a:t>
                      </a:r>
                      <a:endParaRPr kumimoji="1" lang="ja-JP" altLang="en-US"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c</a:t>
                      </a:r>
                      <a:endParaRPr kumimoji="1" lang="ja-JP" altLang="en-US" b="0"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pPr algn="ctr"/>
                      <a:r>
                        <a:rPr kumimoji="1" lang="en-US" altLang="ja-JP" b="0" dirty="0" smtClean="0"/>
                        <a:t>d</a:t>
                      </a:r>
                      <a:endParaRPr kumimoji="1" lang="ja-JP" altLang="en-US" b="0"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A</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y()</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u()</a:t>
                      </a:r>
                      <a:endParaRPr kumimoji="1" lang="ja-JP" altLang="en-US"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B</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w()</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x()</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z()</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endParaRPr kumimoji="1" lang="ja-JP" altLang="en-US" dirty="0"/>
                    </a:p>
                  </a:txBody>
                  <a:tcPr>
                    <a:lnL w="12700" cap="flat" cmpd="sng" algn="ctr">
                      <a:solidFill>
                        <a:schemeClr val="bg2">
                          <a:lumMod val="75000"/>
                        </a:schemeClr>
                      </a:solidFill>
                      <a:prstDash val="solid"/>
                      <a:round/>
                      <a:headEnd type="none" w="med" len="med"/>
                      <a:tailEnd type="none" w="med" len="med"/>
                    </a:lnL>
                  </a:tcPr>
                </a:tc>
              </a:tr>
              <a:tr h="370840">
                <a:tc>
                  <a:txBody>
                    <a:bodyPr/>
                    <a:lstStyle/>
                    <a:p>
                      <a:pPr algn="ctr"/>
                      <a:r>
                        <a:rPr kumimoji="1" lang="en-US" altLang="ja-JP" dirty="0" smtClean="0"/>
                        <a:t>C</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u()</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z()</a:t>
                      </a:r>
                      <a:endParaRPr kumimoji="1" lang="ja-JP" altLang="en-US" dirty="0"/>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tcPr>
                </a:tc>
                <a:tc>
                  <a:txBody>
                    <a:bodyPr/>
                    <a:lstStyle/>
                    <a:p>
                      <a:r>
                        <a:rPr kumimoji="1" lang="en-US" altLang="ja-JP" dirty="0" smtClean="0"/>
                        <a:t>u()</a:t>
                      </a:r>
                      <a:endParaRPr kumimoji="1" lang="ja-JP" altLang="en-US" dirty="0"/>
                    </a:p>
                  </a:txBody>
                  <a:tcPr>
                    <a:lnL w="12700" cap="flat" cmpd="sng" algn="ctr">
                      <a:solidFill>
                        <a:schemeClr val="bg2">
                          <a:lumMod val="75000"/>
                        </a:schemeClr>
                      </a:solidFill>
                      <a:prstDash val="solid"/>
                      <a:round/>
                      <a:headEnd type="none" w="med" len="med"/>
                      <a:tailEnd type="none" w="med" len="med"/>
                    </a:lnL>
                  </a:tcPr>
                </a:tc>
              </a:tr>
            </a:tbl>
          </a:graphicData>
        </a:graphic>
      </p:graphicFrame>
      <p:sp>
        <p:nvSpPr>
          <p:cNvPr id="148" name="テキスト ボックス 147"/>
          <p:cNvSpPr txBox="1"/>
          <p:nvPr/>
        </p:nvSpPr>
        <p:spPr>
          <a:xfrm>
            <a:off x="571472" y="3786190"/>
            <a:ext cx="800219" cy="338554"/>
          </a:xfrm>
          <a:prstGeom prst="rect">
            <a:avLst/>
          </a:prstGeom>
          <a:noFill/>
        </p:spPr>
        <p:txBody>
          <a:bodyPr wrap="none" rtlCol="0">
            <a:spAutoFit/>
          </a:bodyPr>
          <a:lstStyle/>
          <a:p>
            <a:r>
              <a:rPr lang="ja-JP" altLang="en-US" sz="1600" dirty="0" smtClean="0"/>
              <a:t>次状態</a:t>
            </a:r>
            <a:endParaRPr kumimoji="1" lang="ja-JP" altLang="en-US" sz="1600" dirty="0"/>
          </a:p>
        </p:txBody>
      </p:sp>
      <p:sp>
        <p:nvSpPr>
          <p:cNvPr id="149" name="テキスト ボックス 148"/>
          <p:cNvSpPr txBox="1"/>
          <p:nvPr/>
        </p:nvSpPr>
        <p:spPr>
          <a:xfrm>
            <a:off x="4000496" y="3786190"/>
            <a:ext cx="1026243" cy="338554"/>
          </a:xfrm>
          <a:prstGeom prst="rect">
            <a:avLst/>
          </a:prstGeom>
          <a:noFill/>
        </p:spPr>
        <p:txBody>
          <a:bodyPr wrap="none" rtlCol="0">
            <a:spAutoFit/>
          </a:bodyPr>
          <a:lstStyle/>
          <a:p>
            <a:r>
              <a:rPr kumimoji="1" lang="ja-JP" altLang="en-US" sz="1600" dirty="0" smtClean="0"/>
              <a:t>アクション</a:t>
            </a:r>
            <a:endParaRPr kumimoji="1" lang="ja-JP" altLang="en-US" sz="1600" dirty="0"/>
          </a:p>
        </p:txBody>
      </p:sp>
    </p:spTree>
  </p:cSld>
  <p:clrMapOvr>
    <a:masterClrMapping/>
  </p:clrMapOvr>
</p:sld>
</file>

<file path=ppt/theme/theme1.xml><?xml version="1.0" encoding="utf-8"?>
<a:theme xmlns:a="http://schemas.openxmlformats.org/drawingml/2006/main" name="Office テーマ">
  <a:themeElements>
    <a:clrScheme name="ユーザー定義 3">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690</Words>
  <Application>Microsoft Office PowerPoint</Application>
  <PresentationFormat>画面に合わせる (4:3)</PresentationFormat>
  <Paragraphs>233</Paragraphs>
  <Slides>14</Slides>
  <Notes>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いろんなモデル</vt:lpstr>
      <vt:lpstr>命令型の度合</vt:lpstr>
      <vt:lpstr>宣言型の度合</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iwanaga</dc:creator>
  <cp:lastModifiedBy>Iwanaga</cp:lastModifiedBy>
  <cp:revision>95</cp:revision>
  <dcterms:created xsi:type="dcterms:W3CDTF">2007-08-31T05:45:14Z</dcterms:created>
  <dcterms:modified xsi:type="dcterms:W3CDTF">2010-08-14T06:32:06Z</dcterms:modified>
</cp:coreProperties>
</file>