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2010/8/14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apsctrl.que.jp/kdmsnr/wiki/bliki/?LanguageWorkben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ツールのサポート前提</a:t>
            </a:r>
            <a:endParaRPr kumimoji="1" lang="ja-JP" altLang="en-US" dirty="0"/>
          </a:p>
        </p:txBody>
      </p:sp>
      <p:pic>
        <p:nvPicPr>
          <p:cNvPr id="1027" name="Picture 3" descr="D:\Users\Iwanaga\Desktop\temp\DslIdea\Dsl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8818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148064" y="6309320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画像は合成して作ったものです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12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テキストベースの</a:t>
            </a:r>
            <a:r>
              <a:rPr kumimoji="1" lang="en-US" altLang="ja-JP" dirty="0" smtClean="0"/>
              <a:t>DSL</a:t>
            </a:r>
            <a:endParaRPr kumimoji="1" lang="ja-JP" altLang="en-US" dirty="0"/>
          </a:p>
        </p:txBody>
      </p:sp>
      <p:pic>
        <p:nvPicPr>
          <p:cNvPr id="1027" name="Picture 3" descr="D:\Users\Iwanaga\Desktop\temp\DslIdea\Dsl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8818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1619672" y="2780928"/>
            <a:ext cx="5688632" cy="1728192"/>
          </a:xfrm>
          <a:prstGeom prst="wedgeRectCallout">
            <a:avLst>
              <a:gd name="adj1" fmla="val -34094"/>
              <a:gd name="adj2" fmla="val 744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/>
              <a:t>テキストベース</a:t>
            </a:r>
            <a:endParaRPr kumimoji="1"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/>
              <a:t>構文ハイライト付き</a:t>
            </a:r>
            <a:endParaRPr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/>
              <a:t>リアルタイムに構文</a:t>
            </a:r>
            <a:r>
              <a:rPr lang="ja-JP" altLang="en-US" sz="2400" dirty="0" smtClean="0"/>
              <a:t>チェック</a:t>
            </a:r>
            <a:endParaRPr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/>
              <a:t>コードスニペット対応、</a:t>
            </a:r>
            <a:r>
              <a:rPr kumimoji="1" lang="en-US" altLang="ja-JP" sz="2400" dirty="0" smtClean="0"/>
              <a:t>IntelliSense</a:t>
            </a:r>
            <a:r>
              <a:rPr kumimoji="1" lang="ja-JP" altLang="en-US" sz="2400" dirty="0" smtClean="0"/>
              <a:t>も効く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40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視覚化</a:t>
            </a:r>
            <a:endParaRPr kumimoji="1" lang="ja-JP" altLang="en-US" dirty="0"/>
          </a:p>
        </p:txBody>
      </p:sp>
      <p:pic>
        <p:nvPicPr>
          <p:cNvPr id="1027" name="Picture 3" descr="D:\Users\Iwanaga\Desktop\temp\DslIdea\Dsl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8818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303530" y="5877272"/>
            <a:ext cx="7292806" cy="630195"/>
          </a:xfrm>
          <a:prstGeom prst="wedgeRectCallout">
            <a:avLst>
              <a:gd name="adj1" fmla="val -38813"/>
              <a:gd name="adj2" fmla="val -1119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/>
              <a:t>テキスト側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視覚化した側の変更を即座に他方に反映</a:t>
            </a:r>
            <a:endParaRPr kumimoji="1" lang="en-US" altLang="ja-JP" sz="2400" dirty="0" smtClean="0"/>
          </a:p>
        </p:txBody>
      </p:sp>
      <p:sp>
        <p:nvSpPr>
          <p:cNvPr id="9" name="円弧 8"/>
          <p:cNvSpPr/>
          <p:nvPr/>
        </p:nvSpPr>
        <p:spPr>
          <a:xfrm>
            <a:off x="467544" y="2708921"/>
            <a:ext cx="1440160" cy="2664296"/>
          </a:xfrm>
          <a:prstGeom prst="arc">
            <a:avLst>
              <a:gd name="adj1" fmla="val 5438744"/>
              <a:gd name="adj2" fmla="val 1618232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076056" y="2734905"/>
            <a:ext cx="2304256" cy="630195"/>
          </a:xfrm>
          <a:prstGeom prst="wedgeRectCallout">
            <a:avLst>
              <a:gd name="adj1" fmla="val -70275"/>
              <a:gd name="adj2" fmla="val 33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2400" dirty="0" smtClean="0"/>
              <a:t>DSL</a:t>
            </a:r>
            <a:r>
              <a:rPr kumimoji="1" lang="ja-JP" altLang="en-US" sz="2400" dirty="0" smtClean="0"/>
              <a:t>を視覚化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18356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対応するコード</a:t>
            </a:r>
            <a:endParaRPr kumimoji="1" lang="ja-JP" altLang="en-US" dirty="0"/>
          </a:p>
        </p:txBody>
      </p:sp>
      <p:pic>
        <p:nvPicPr>
          <p:cNvPr id="1027" name="Picture 3" descr="D:\Users\Iwanaga\Desktop\temp\DslIdea\Dsl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8818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2123728" y="4149080"/>
            <a:ext cx="5400600" cy="1008112"/>
          </a:xfrm>
          <a:prstGeom prst="wedgeRectCallout">
            <a:avLst>
              <a:gd name="adj1" fmla="val 30810"/>
              <a:gd name="adj2" fmla="val -1167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/>
              <a:t>必要に応じて</a:t>
            </a:r>
            <a:r>
              <a:rPr kumimoji="1" lang="ja-JP" altLang="en-US" sz="2400" dirty="0" err="1" smtClean="0"/>
              <a:t>で</a:t>
            </a:r>
            <a:r>
              <a:rPr kumimoji="1" lang="ja-JP" altLang="en-US" sz="2400" dirty="0" smtClean="0"/>
              <a:t>いいけど、</a:t>
            </a:r>
            <a:r>
              <a:rPr kumimoji="1" lang="en-US" altLang="ja-JP" sz="2400" dirty="0" smtClean="0"/>
              <a:t>DSL</a:t>
            </a:r>
            <a:r>
              <a:rPr kumimoji="1" lang="ja-JP" altLang="en-US" sz="2400" dirty="0" smtClean="0"/>
              <a:t>に対応する</a:t>
            </a:r>
            <a:r>
              <a:rPr kumimoji="1" lang="en-US" altLang="ja-JP" sz="2400" dirty="0" smtClean="0"/>
              <a:t>C#</a:t>
            </a:r>
            <a:r>
              <a:rPr kumimoji="1" lang="ja-JP" altLang="en-US" sz="2400" dirty="0" smtClean="0"/>
              <a:t>コードを見たかったりすることも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616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作成・利用フロー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43608" y="2204864"/>
            <a:ext cx="122413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文法定義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43608" y="3135106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MSIL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3356012"/>
            <a:ext cx="1656184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Visual Studio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3" idx="2"/>
            <a:endCxn id="4" idx="0"/>
          </p:cNvCxnSpPr>
          <p:nvPr/>
        </p:nvCxnSpPr>
        <p:spPr>
          <a:xfrm>
            <a:off x="1655676" y="2708920"/>
            <a:ext cx="0" cy="426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5" idx="1"/>
          </p:cNvCxnSpPr>
          <p:nvPr/>
        </p:nvCxnSpPr>
        <p:spPr>
          <a:xfrm rot="16200000" flipH="1">
            <a:off x="1905263" y="3389575"/>
            <a:ext cx="328918" cy="828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11916" y="40050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MEF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9592" y="27716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ビルド</a:t>
            </a:r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6946903" y="3501008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式ツリー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876256" y="2317222"/>
            <a:ext cx="136543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テキストベース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224700" y="2317222"/>
            <a:ext cx="1379621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視覚化した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860032" y="3614119"/>
            <a:ext cx="1224136" cy="707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視覚化ツール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4" idx="1"/>
            <a:endCxn id="5" idx="3"/>
          </p:cNvCxnSpPr>
          <p:nvPr/>
        </p:nvCxnSpPr>
        <p:spPr>
          <a:xfrm flipH="1">
            <a:off x="4139952" y="3968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11960" y="40050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MEF</a:t>
            </a:r>
          </a:p>
        </p:txBody>
      </p:sp>
      <p:cxnSp>
        <p:nvCxnSpPr>
          <p:cNvPr id="29" name="直線矢印コネクタ 28"/>
          <p:cNvCxnSpPr>
            <a:stCxn id="21" idx="2"/>
            <a:endCxn id="19" idx="0"/>
          </p:cNvCxnSpPr>
          <p:nvPr/>
        </p:nvCxnSpPr>
        <p:spPr>
          <a:xfrm>
            <a:off x="7558971" y="3181318"/>
            <a:ext cx="0" cy="319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2" idx="2"/>
            <a:endCxn id="19" idx="1"/>
          </p:cNvCxnSpPr>
          <p:nvPr/>
        </p:nvCxnSpPr>
        <p:spPr>
          <a:xfrm rot="16200000" flipH="1">
            <a:off x="6144848" y="2950981"/>
            <a:ext cx="571718" cy="10323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946903" y="5107051"/>
            <a:ext cx="1224136" cy="626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実行可能形式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19" idx="2"/>
            <a:endCxn id="37" idx="0"/>
          </p:cNvCxnSpPr>
          <p:nvPr/>
        </p:nvCxnSpPr>
        <p:spPr>
          <a:xfrm>
            <a:off x="7558971" y="4005064"/>
            <a:ext cx="0" cy="1101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380185" y="5107051"/>
            <a:ext cx="1224136" cy="626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コード</a:t>
            </a:r>
            <a:endParaRPr lang="en-US" altLang="ja-JP" dirty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など）</a:t>
            </a:r>
            <a:endParaRPr kumimoji="1" lang="ja-JP" altLang="en-US" dirty="0"/>
          </a:p>
        </p:txBody>
      </p:sp>
      <p:cxnSp>
        <p:nvCxnSpPr>
          <p:cNvPr id="44" name="カギ線コネクタ 43"/>
          <p:cNvCxnSpPr>
            <a:stCxn id="19" idx="2"/>
            <a:endCxn id="42" idx="0"/>
          </p:cNvCxnSpPr>
          <p:nvPr/>
        </p:nvCxnSpPr>
        <p:spPr>
          <a:xfrm rot="5400000">
            <a:off x="6224619" y="3772698"/>
            <a:ext cx="1101987" cy="15667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23528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凡例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39552" y="5445224"/>
            <a:ext cx="28803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9074" y="542015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作成者の成果物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39552" y="5827749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9074" y="580267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利用者の成果物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539552" y="6205954"/>
            <a:ext cx="28803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69074" y="6180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中間生成物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3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43608" y="2204864"/>
            <a:ext cx="122413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文法定義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43608" y="3135106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MSIL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3356012"/>
            <a:ext cx="1656184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Visual Studio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3" idx="2"/>
            <a:endCxn id="4" idx="0"/>
          </p:cNvCxnSpPr>
          <p:nvPr/>
        </p:nvCxnSpPr>
        <p:spPr>
          <a:xfrm>
            <a:off x="1655676" y="2708920"/>
            <a:ext cx="0" cy="426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5" idx="1"/>
          </p:cNvCxnSpPr>
          <p:nvPr/>
        </p:nvCxnSpPr>
        <p:spPr>
          <a:xfrm rot="16200000" flipH="1">
            <a:off x="1905263" y="3389575"/>
            <a:ext cx="328918" cy="828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11916" y="40050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MEF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9592" y="27716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ビルド</a:t>
            </a:r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6946903" y="3501008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式ツリー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876256" y="2317222"/>
            <a:ext cx="136543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テキストベース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224700" y="2317222"/>
            <a:ext cx="1379621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視覚化した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860032" y="3614119"/>
            <a:ext cx="1224136" cy="707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視覚化ツール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4" idx="1"/>
            <a:endCxn id="5" idx="3"/>
          </p:cNvCxnSpPr>
          <p:nvPr/>
        </p:nvCxnSpPr>
        <p:spPr>
          <a:xfrm flipH="1">
            <a:off x="4139952" y="3968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11960" y="40050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MEF</a:t>
            </a:r>
          </a:p>
        </p:txBody>
      </p:sp>
      <p:cxnSp>
        <p:nvCxnSpPr>
          <p:cNvPr id="29" name="直線矢印コネクタ 28"/>
          <p:cNvCxnSpPr>
            <a:stCxn id="21" idx="2"/>
            <a:endCxn id="19" idx="0"/>
          </p:cNvCxnSpPr>
          <p:nvPr/>
        </p:nvCxnSpPr>
        <p:spPr>
          <a:xfrm>
            <a:off x="7558971" y="3181318"/>
            <a:ext cx="0" cy="319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2" idx="2"/>
            <a:endCxn id="19" idx="1"/>
          </p:cNvCxnSpPr>
          <p:nvPr/>
        </p:nvCxnSpPr>
        <p:spPr>
          <a:xfrm rot="16200000" flipH="1">
            <a:off x="6144848" y="2950981"/>
            <a:ext cx="571718" cy="10323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946903" y="5107051"/>
            <a:ext cx="1224136" cy="626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実行可能形式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19" idx="2"/>
            <a:endCxn id="37" idx="0"/>
          </p:cNvCxnSpPr>
          <p:nvPr/>
        </p:nvCxnSpPr>
        <p:spPr>
          <a:xfrm>
            <a:off x="7558971" y="4005064"/>
            <a:ext cx="0" cy="1101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380185" y="5107051"/>
            <a:ext cx="1224136" cy="626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コード</a:t>
            </a:r>
            <a:endParaRPr lang="en-US" altLang="ja-JP" dirty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など）</a:t>
            </a:r>
            <a:endParaRPr kumimoji="1" lang="ja-JP" altLang="en-US" dirty="0"/>
          </a:p>
        </p:txBody>
      </p:sp>
      <p:cxnSp>
        <p:nvCxnSpPr>
          <p:cNvPr id="44" name="カギ線コネクタ 43"/>
          <p:cNvCxnSpPr>
            <a:stCxn id="19" idx="2"/>
            <a:endCxn id="42" idx="0"/>
          </p:cNvCxnSpPr>
          <p:nvPr/>
        </p:nvCxnSpPr>
        <p:spPr>
          <a:xfrm rot="5400000">
            <a:off x="6224619" y="3772698"/>
            <a:ext cx="1101987" cy="15667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23528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凡例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39552" y="5445224"/>
            <a:ext cx="28803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9074" y="542015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作成者の成果物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39552" y="5827749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9074" y="580267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利用者の成果物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539552" y="6205954"/>
            <a:ext cx="28803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69074" y="6180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中間生成物</a:t>
            </a:r>
            <a:endParaRPr kumimoji="1" lang="ja-JP" altLang="en-US" dirty="0"/>
          </a:p>
        </p:txBody>
      </p:sp>
      <p:sp>
        <p:nvSpPr>
          <p:cNvPr id="30" name="四角形吹き出し 29"/>
          <p:cNvSpPr/>
          <p:nvPr/>
        </p:nvSpPr>
        <p:spPr>
          <a:xfrm>
            <a:off x="2627784" y="1622938"/>
            <a:ext cx="5688632" cy="2016224"/>
          </a:xfrm>
          <a:prstGeom prst="wedgeRectCallout">
            <a:avLst>
              <a:gd name="adj1" fmla="val -58205"/>
              <a:gd name="adj2" fmla="val 86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2400" dirty="0" smtClean="0"/>
              <a:t>M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Grammar</a:t>
            </a:r>
            <a:r>
              <a:rPr kumimoji="1" lang="ja-JP" altLang="en-US" sz="2400" dirty="0" smtClean="0"/>
              <a:t>みたいな専用言語でも、</a:t>
            </a:r>
            <a:r>
              <a:rPr kumimoji="1" lang="en-US" altLang="ja-JP" sz="2400" dirty="0" smtClean="0"/>
              <a:t>C#</a:t>
            </a:r>
            <a:r>
              <a:rPr kumimoji="1" lang="ja-JP" altLang="en-US" sz="2400" dirty="0" smtClean="0"/>
              <a:t>に</a:t>
            </a:r>
            <a:r>
              <a:rPr kumimoji="1" lang="en-US" altLang="ja-JP" sz="2400" dirty="0" smtClean="0"/>
              <a:t>Perl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6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grammar</a:t>
            </a:r>
            <a:r>
              <a:rPr kumimoji="1" lang="ja-JP" altLang="en-US" sz="2400" dirty="0" smtClean="0"/>
              <a:t>構文みたいなのを足すのでもいいけど</a:t>
            </a:r>
            <a:endParaRPr kumimoji="1"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/>
              <a:t>とにかく一度</a:t>
            </a:r>
            <a:r>
              <a:rPr lang="en-US" altLang="ja-JP" sz="2400" dirty="0" smtClean="0"/>
              <a:t>MSIL</a:t>
            </a:r>
            <a:r>
              <a:rPr lang="ja-JP" altLang="en-US" sz="2400" dirty="0" smtClean="0"/>
              <a:t>化して、</a:t>
            </a:r>
            <a:r>
              <a:rPr lang="en-US" altLang="ja-JP" sz="2400" dirty="0" smtClean="0"/>
              <a:t>MEF</a:t>
            </a:r>
            <a:r>
              <a:rPr lang="ja-JP" altLang="en-US" sz="2400" dirty="0" smtClean="0"/>
              <a:t>などで</a:t>
            </a:r>
            <a:r>
              <a:rPr lang="en-US" altLang="ja-JP" sz="2400" dirty="0" smtClean="0"/>
              <a:t>Visual Studio</a:t>
            </a:r>
            <a:r>
              <a:rPr lang="ja-JP" altLang="en-US" sz="2400" dirty="0" smtClean="0"/>
              <a:t>に取り込み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05778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利用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43608" y="2204864"/>
            <a:ext cx="122413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文法定義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43608" y="3135106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MSIL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3356012"/>
            <a:ext cx="1656184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Visual Studio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3" idx="2"/>
            <a:endCxn id="4" idx="0"/>
          </p:cNvCxnSpPr>
          <p:nvPr/>
        </p:nvCxnSpPr>
        <p:spPr>
          <a:xfrm>
            <a:off x="1655676" y="2708920"/>
            <a:ext cx="0" cy="426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5" idx="1"/>
          </p:cNvCxnSpPr>
          <p:nvPr/>
        </p:nvCxnSpPr>
        <p:spPr>
          <a:xfrm rot="16200000" flipH="1">
            <a:off x="1905263" y="3389575"/>
            <a:ext cx="328918" cy="828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11916" y="40050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MEF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9592" y="27716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ビルド</a:t>
            </a:r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6946903" y="3501008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式ツリー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876256" y="2317222"/>
            <a:ext cx="136543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テキストベース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224700" y="2317222"/>
            <a:ext cx="1379621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視覚化した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860032" y="3614119"/>
            <a:ext cx="1224136" cy="707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視覚化ツール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4" idx="1"/>
            <a:endCxn id="5" idx="3"/>
          </p:cNvCxnSpPr>
          <p:nvPr/>
        </p:nvCxnSpPr>
        <p:spPr>
          <a:xfrm flipH="1">
            <a:off x="4139952" y="3968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11960" y="40050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MEF</a:t>
            </a:r>
          </a:p>
        </p:txBody>
      </p:sp>
      <p:cxnSp>
        <p:nvCxnSpPr>
          <p:cNvPr id="29" name="直線矢印コネクタ 28"/>
          <p:cNvCxnSpPr>
            <a:stCxn id="21" idx="2"/>
            <a:endCxn id="19" idx="0"/>
          </p:cNvCxnSpPr>
          <p:nvPr/>
        </p:nvCxnSpPr>
        <p:spPr>
          <a:xfrm>
            <a:off x="7558971" y="3181318"/>
            <a:ext cx="0" cy="319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2" idx="2"/>
            <a:endCxn id="19" idx="1"/>
          </p:cNvCxnSpPr>
          <p:nvPr/>
        </p:nvCxnSpPr>
        <p:spPr>
          <a:xfrm rot="16200000" flipH="1">
            <a:off x="6144848" y="2950981"/>
            <a:ext cx="571718" cy="10323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946903" y="5107051"/>
            <a:ext cx="1224136" cy="626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実行可能形式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19" idx="2"/>
            <a:endCxn id="37" idx="0"/>
          </p:cNvCxnSpPr>
          <p:nvPr/>
        </p:nvCxnSpPr>
        <p:spPr>
          <a:xfrm>
            <a:off x="7558971" y="4005064"/>
            <a:ext cx="0" cy="1101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380185" y="5107051"/>
            <a:ext cx="1224136" cy="626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コード</a:t>
            </a:r>
            <a:endParaRPr lang="en-US" altLang="ja-JP" dirty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など）</a:t>
            </a:r>
            <a:endParaRPr kumimoji="1" lang="ja-JP" altLang="en-US" dirty="0"/>
          </a:p>
        </p:txBody>
      </p:sp>
      <p:cxnSp>
        <p:nvCxnSpPr>
          <p:cNvPr id="44" name="カギ線コネクタ 43"/>
          <p:cNvCxnSpPr>
            <a:stCxn id="19" idx="2"/>
            <a:endCxn id="42" idx="0"/>
          </p:cNvCxnSpPr>
          <p:nvPr/>
        </p:nvCxnSpPr>
        <p:spPr>
          <a:xfrm rot="5400000">
            <a:off x="6224619" y="3772698"/>
            <a:ext cx="1101987" cy="15667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23528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凡例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39552" y="5445224"/>
            <a:ext cx="28803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9074" y="542015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作成者の成果物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39552" y="5827749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9074" y="580267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利用者の成果物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539552" y="6205954"/>
            <a:ext cx="28803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69074" y="6180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中間生成物</a:t>
            </a:r>
            <a:endParaRPr kumimoji="1" lang="ja-JP" altLang="en-US" dirty="0"/>
          </a:p>
        </p:txBody>
      </p:sp>
      <p:sp>
        <p:nvSpPr>
          <p:cNvPr id="30" name="四角形吹き出し 29"/>
          <p:cNvSpPr/>
          <p:nvPr/>
        </p:nvSpPr>
        <p:spPr>
          <a:xfrm>
            <a:off x="927670" y="2317222"/>
            <a:ext cx="3708412" cy="1296897"/>
          </a:xfrm>
          <a:prstGeom prst="wedgeRectCallout">
            <a:avLst>
              <a:gd name="adj1" fmla="val 82729"/>
              <a:gd name="adj2" fmla="val 342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/>
              <a:t>式ツリーを</a:t>
            </a:r>
            <a:r>
              <a:rPr kumimoji="1" lang="en-US" altLang="ja-JP" sz="2400" dirty="0" err="1" smtClean="0"/>
              <a:t>CodeDOM</a:t>
            </a:r>
            <a:r>
              <a:rPr kumimoji="1" lang="ja-JP" altLang="en-US" sz="2400" dirty="0" smtClean="0"/>
              <a:t>的に使って</a:t>
            </a:r>
            <a:r>
              <a:rPr lang="ja-JP" altLang="en-US" sz="2400" dirty="0" smtClean="0"/>
              <a:t>テキスト形式・視覚化形式を橋渡し</a:t>
            </a:r>
            <a:endParaRPr kumimoji="1" lang="en-US" altLang="ja-JP" sz="2400" dirty="0" smtClean="0"/>
          </a:p>
        </p:txBody>
      </p:sp>
      <p:sp>
        <p:nvSpPr>
          <p:cNvPr id="31" name="四角形吹き出し 30"/>
          <p:cNvSpPr/>
          <p:nvPr/>
        </p:nvSpPr>
        <p:spPr>
          <a:xfrm>
            <a:off x="1187624" y="4123256"/>
            <a:ext cx="3312367" cy="1481563"/>
          </a:xfrm>
          <a:prstGeom prst="wedgeRectCallout">
            <a:avLst>
              <a:gd name="adj1" fmla="val 70821"/>
              <a:gd name="adj2" fmla="val 312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/>
              <a:t>必要に応じて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も</a:t>
            </a:r>
            <a:r>
              <a:rPr lang="ja-JP" altLang="en-US" sz="2400" dirty="0" smtClean="0"/>
              <a:t>したり</a:t>
            </a:r>
            <a:endParaRPr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2400" dirty="0" smtClean="0"/>
              <a:t>partial</a:t>
            </a:r>
            <a:r>
              <a:rPr kumimoji="1" lang="ja-JP" altLang="en-US" sz="2400" dirty="0" smtClean="0"/>
              <a:t>クラスと合わせての利用も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9957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この考え方、</a:t>
            </a:r>
            <a:r>
              <a:rPr kumimoji="1" lang="en-US" altLang="ja-JP" dirty="0" smtClean="0"/>
              <a:t>Martin Fowler</a:t>
            </a:r>
            <a:r>
              <a:rPr lang="ja-JP" altLang="en-US" dirty="0" smtClean="0"/>
              <a:t>の言う「言語ワークベンチ」</a:t>
            </a:r>
            <a:r>
              <a:rPr lang="en-US" altLang="ja-JP" dirty="0" smtClean="0"/>
              <a:t>†</a:t>
            </a:r>
            <a:r>
              <a:rPr lang="ja-JP" altLang="en-US" dirty="0" smtClean="0"/>
              <a:t> 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要</a:t>
            </a:r>
            <a:r>
              <a:rPr kumimoji="1" lang="ja-JP" altLang="en-US" dirty="0" smtClean="0"/>
              <a:t>は今に始まった話ではないけれども、今なら、</a:t>
            </a:r>
            <a:r>
              <a:rPr lang="ja-JP" altLang="en-US" dirty="0" smtClean="0"/>
              <a:t>ツールやフレームワークが言語ワークベンチに対応できる能力備えてきたんじゃないかと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411760" y="6356521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†</a:t>
            </a:r>
            <a:r>
              <a:rPr lang="ja-JP" altLang="en-US" dirty="0" smtClean="0"/>
              <a:t> 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://capsctrl.que.jp/kdmsnr/wiki/bliki/?</a:t>
            </a:r>
            <a:r>
              <a:rPr lang="en-US" altLang="ja-JP" dirty="0" smtClean="0">
                <a:hlinkClick r:id="rId2"/>
              </a:rPr>
              <a:t>LanguageWorkbench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70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306</Words>
  <Application>Microsoft Office PowerPoint</Application>
  <PresentationFormat>画面に合わせる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DSLはVisualツールのサポート前提</vt:lpstr>
      <vt:lpstr>テキストベースのDSL</vt:lpstr>
      <vt:lpstr>視覚化</vt:lpstr>
      <vt:lpstr>対応するコード</vt:lpstr>
      <vt:lpstr>DSL作成・利用フロー</vt:lpstr>
      <vt:lpstr>DSL作成</vt:lpstr>
      <vt:lpstr>DSL利用</vt:lpstr>
      <vt:lpstr>補足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DSLはVisualツールのサポート前提</dc:title>
  <dc:creator>Iwanaga</dc:creator>
  <cp:lastModifiedBy>Iwanaga</cp:lastModifiedBy>
  <cp:revision>19</cp:revision>
  <dcterms:created xsi:type="dcterms:W3CDTF">2010-08-08T05:06:26Z</dcterms:created>
  <dcterms:modified xsi:type="dcterms:W3CDTF">2010-08-14T08:33:18Z</dcterms:modified>
</cp:coreProperties>
</file>