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5" r:id="rId2"/>
    <p:sldId id="316" r:id="rId3"/>
    <p:sldId id="302" r:id="rId4"/>
    <p:sldId id="304" r:id="rId5"/>
    <p:sldId id="282" r:id="rId6"/>
    <p:sldId id="333" r:id="rId7"/>
    <p:sldId id="306" r:id="rId8"/>
    <p:sldId id="284" r:id="rId9"/>
    <p:sldId id="285" r:id="rId10"/>
    <p:sldId id="286" r:id="rId11"/>
    <p:sldId id="334" r:id="rId12"/>
    <p:sldId id="308" r:id="rId13"/>
    <p:sldId id="309" r:id="rId14"/>
    <p:sldId id="335" r:id="rId15"/>
    <p:sldId id="310" r:id="rId16"/>
    <p:sldId id="336" r:id="rId17"/>
    <p:sldId id="321" r:id="rId18"/>
    <p:sldId id="325" r:id="rId19"/>
    <p:sldId id="322" r:id="rId20"/>
    <p:sldId id="326" r:id="rId21"/>
    <p:sldId id="323" r:id="rId22"/>
    <p:sldId id="324" r:id="rId23"/>
    <p:sldId id="328" r:id="rId24"/>
    <p:sldId id="329" r:id="rId25"/>
    <p:sldId id="330" r:id="rId26"/>
    <p:sldId id="332" r:id="rId27"/>
    <p:sldId id="331"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9" d="100"/>
          <a:sy n="69" d="100"/>
        </p:scale>
        <p:origin x="84" y="6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5/12/2023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5/12/2023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irashahidd26@yahoo.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predict-bank-term-depositsubscription.onrender.com/"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13854"/>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899070" cy="2539157"/>
          </a:xfrm>
          <a:prstGeom prst="rect">
            <a:avLst/>
          </a:prstGeom>
          <a:solidFill>
            <a:schemeClr val="bg2">
              <a:lumMod val="25000"/>
            </a:schemeClr>
          </a:solidFill>
        </p:spPr>
        <p:txBody>
          <a:bodyPr wrap="square" rtlCol="0">
            <a:spAutoFit/>
          </a:bodyPr>
          <a:lstStyle/>
          <a:p>
            <a:r>
              <a:rPr lang="en-US" sz="5400" dirty="0">
                <a:solidFill>
                  <a:srgbClr val="FF6600"/>
                </a:solidFill>
              </a:rPr>
              <a:t>Bank Marketing(Campaign)</a:t>
            </a:r>
            <a:r>
              <a:rPr lang="en-US" sz="6600" dirty="0">
                <a:solidFill>
                  <a:srgbClr val="FF6600"/>
                </a:solidFill>
              </a:rPr>
              <a:t> </a:t>
            </a:r>
          </a:p>
          <a:p>
            <a:r>
              <a:rPr lang="en-GB" sz="2800" b="1" dirty="0">
                <a:solidFill>
                  <a:schemeClr val="accent2">
                    <a:lumMod val="75000"/>
                  </a:schemeClr>
                </a:solidFill>
                <a:latin typeface="Lato Extended"/>
              </a:rPr>
              <a:t>Prediction for Term Deposit subscription</a:t>
            </a:r>
            <a:endParaRPr lang="en-US" sz="2500" b="1" dirty="0">
              <a:solidFill>
                <a:schemeClr val="accent2">
                  <a:lumMod val="75000"/>
                </a:schemeClr>
              </a:solidFill>
            </a:endParaRPr>
          </a:p>
          <a:p>
            <a:endParaRPr lang="en-US" sz="4000" dirty="0"/>
          </a:p>
          <a:p>
            <a:r>
              <a:rPr lang="en-US" sz="2500" dirty="0">
                <a:solidFill>
                  <a:srgbClr val="FF6600"/>
                </a:solidFill>
              </a:rPr>
              <a:t>12</a:t>
            </a:r>
            <a:r>
              <a:rPr lang="en-US" sz="2500" baseline="30000" dirty="0">
                <a:solidFill>
                  <a:srgbClr val="FF6600"/>
                </a:solidFill>
              </a:rPr>
              <a:t>th</a:t>
            </a:r>
            <a:r>
              <a:rPr lang="en-US" sz="2500" dirty="0">
                <a:solidFill>
                  <a:srgbClr val="FF6600"/>
                </a:solidFill>
              </a:rPr>
              <a:t> May 2023</a:t>
            </a:r>
          </a:p>
        </p:txBody>
      </p:sp>
    </p:spTree>
    <p:extLst>
      <p:ext uri="{BB962C8B-B14F-4D97-AF65-F5344CB8AC3E}">
        <p14:creationId xmlns:p14="http://schemas.microsoft.com/office/powerpoint/2010/main" val="286974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Correlation Analysis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pic>
        <p:nvPicPr>
          <p:cNvPr id="9" name="Picture 8" descr="Graphical user interface, text, application, table, Excel&#10;&#10;Description automatically generated">
            <a:extLst>
              <a:ext uri="{FF2B5EF4-FFF2-40B4-BE49-F238E27FC236}">
                <a16:creationId xmlns:a16="http://schemas.microsoft.com/office/drawing/2014/main" id="{591B92BA-802A-9687-2E75-DAE6EDCD0D06}"/>
              </a:ext>
            </a:extLst>
          </p:cNvPr>
          <p:cNvPicPr>
            <a:picLocks noChangeAspect="1"/>
          </p:cNvPicPr>
          <p:nvPr/>
        </p:nvPicPr>
        <p:blipFill>
          <a:blip r:embed="rId2"/>
          <a:stretch>
            <a:fillRect/>
          </a:stretch>
        </p:blipFill>
        <p:spPr>
          <a:xfrm>
            <a:off x="667096" y="2037638"/>
            <a:ext cx="3539836" cy="1652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98C41CD7-D796-D653-3162-79A3F22E975B}"/>
              </a:ext>
            </a:extLst>
          </p:cNvPr>
          <p:cNvSpPr txBox="1"/>
          <p:nvPr/>
        </p:nvSpPr>
        <p:spPr>
          <a:xfrm>
            <a:off x="142700" y="1332152"/>
            <a:ext cx="4279324" cy="671915"/>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Correlation between numerical input and Output  variables</a:t>
            </a:r>
          </a:p>
        </p:txBody>
      </p:sp>
      <p:pic>
        <p:nvPicPr>
          <p:cNvPr id="11" name="Picture 10" descr="Calendar&#10;&#10;Description automatically generated">
            <a:extLst>
              <a:ext uri="{FF2B5EF4-FFF2-40B4-BE49-F238E27FC236}">
                <a16:creationId xmlns:a16="http://schemas.microsoft.com/office/drawing/2014/main" id="{A920E8E9-71ED-3A85-9D5B-F2BF3AA07664}"/>
              </a:ext>
            </a:extLst>
          </p:cNvPr>
          <p:cNvPicPr>
            <a:picLocks noChangeAspect="1"/>
          </p:cNvPicPr>
          <p:nvPr/>
        </p:nvPicPr>
        <p:blipFill>
          <a:blip r:embed="rId3"/>
          <a:stretch>
            <a:fillRect/>
          </a:stretch>
        </p:blipFill>
        <p:spPr>
          <a:xfrm>
            <a:off x="4576330" y="2064002"/>
            <a:ext cx="4279323" cy="4561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CC84DC08-1157-3752-844E-7F961880E0C5}"/>
              </a:ext>
            </a:extLst>
          </p:cNvPr>
          <p:cNvSpPr txBox="1"/>
          <p:nvPr/>
        </p:nvSpPr>
        <p:spPr>
          <a:xfrm>
            <a:off x="6022113" y="1628515"/>
            <a:ext cx="138775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Pairplot</a:t>
            </a:r>
          </a:p>
        </p:txBody>
      </p:sp>
      <p:pic>
        <p:nvPicPr>
          <p:cNvPr id="14" name="Picture 13" descr="Chart&#10;&#10;Description automatically generated with low confidence">
            <a:extLst>
              <a:ext uri="{FF2B5EF4-FFF2-40B4-BE49-F238E27FC236}">
                <a16:creationId xmlns:a16="http://schemas.microsoft.com/office/drawing/2014/main" id="{0787EE6E-1CB0-9ED7-A998-C72E4D97874B}"/>
              </a:ext>
            </a:extLst>
          </p:cNvPr>
          <p:cNvPicPr>
            <a:picLocks noChangeAspect="1"/>
          </p:cNvPicPr>
          <p:nvPr/>
        </p:nvPicPr>
        <p:blipFill>
          <a:blip r:embed="rId4"/>
          <a:stretch>
            <a:fillRect/>
          </a:stretch>
        </p:blipFill>
        <p:spPr>
          <a:xfrm>
            <a:off x="1191491" y="4275128"/>
            <a:ext cx="2632710"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8E5FAA11-D5B2-A54A-A299-C13137FC8D50}"/>
              </a:ext>
            </a:extLst>
          </p:cNvPr>
          <p:cNvSpPr txBox="1"/>
          <p:nvPr/>
        </p:nvSpPr>
        <p:spPr>
          <a:xfrm>
            <a:off x="1588373" y="3849151"/>
            <a:ext cx="1387756"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Heat Map</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37C63BC-7D1E-4BA7-06C6-BEFF417A63D4}"/>
              </a:ext>
            </a:extLst>
          </p:cNvPr>
          <p:cNvSpPr txBox="1"/>
          <p:nvPr/>
        </p:nvSpPr>
        <p:spPr>
          <a:xfrm>
            <a:off x="9035763" y="3624538"/>
            <a:ext cx="3059255" cy="1200329"/>
          </a:xfrm>
          <a:prstGeom prst="rect">
            <a:avLst/>
          </a:prstGeom>
          <a:noFill/>
          <a:ln>
            <a:solidFill>
              <a:schemeClr val="accent2"/>
            </a:solidFill>
          </a:ln>
        </p:spPr>
        <p:txBody>
          <a:bodyPr wrap="square" rtlCol="0">
            <a:spAutoFit/>
          </a:bodyPr>
          <a:lstStyle/>
          <a:p>
            <a:r>
              <a:rPr lang="en-GB" dirty="0"/>
              <a:t>From Correlation Analysis, we see there is less correlation between numerical attribute and output variable</a:t>
            </a:r>
          </a:p>
        </p:txBody>
      </p:sp>
    </p:spTree>
    <p:extLst>
      <p:ext uri="{BB962C8B-B14F-4D97-AF65-F5344CB8AC3E}">
        <p14:creationId xmlns:p14="http://schemas.microsoft.com/office/powerpoint/2010/main" val="371381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70CC5C18-63EC-9A8F-BC16-EBA2929A6AFD}"/>
              </a:ext>
            </a:extLst>
          </p:cNvPr>
          <p:cNvSpPr txBox="1"/>
          <p:nvPr/>
        </p:nvSpPr>
        <p:spPr>
          <a:xfrm>
            <a:off x="929122" y="5199893"/>
            <a:ext cx="2812471" cy="923330"/>
          </a:xfrm>
          <a:prstGeom prst="rect">
            <a:avLst/>
          </a:prstGeom>
          <a:noFill/>
          <a:ln>
            <a:solidFill>
              <a:schemeClr val="accent2"/>
            </a:solidFill>
          </a:ln>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Clients between age 30-40 are more responsive towards term deposit</a:t>
            </a:r>
            <a:endParaRPr lang="en-GB" dirty="0"/>
          </a:p>
        </p:txBody>
      </p:sp>
      <p:pic>
        <p:nvPicPr>
          <p:cNvPr id="5" name="Picture 4" descr="Chart, histogram&#10;&#10;Description automatically generated">
            <a:extLst>
              <a:ext uri="{FF2B5EF4-FFF2-40B4-BE49-F238E27FC236}">
                <a16:creationId xmlns:a16="http://schemas.microsoft.com/office/drawing/2014/main" id="{F15C0A64-EA0A-83F5-6108-53F1E95AE8C8}"/>
              </a:ext>
            </a:extLst>
          </p:cNvPr>
          <p:cNvPicPr>
            <a:picLocks noChangeAspect="1"/>
          </p:cNvPicPr>
          <p:nvPr/>
        </p:nvPicPr>
        <p:blipFill>
          <a:blip r:embed="rId2"/>
          <a:stretch>
            <a:fillRect/>
          </a:stretch>
        </p:blipFill>
        <p:spPr>
          <a:xfrm>
            <a:off x="782783" y="1927222"/>
            <a:ext cx="3105150" cy="297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 bar chart&#10;&#10;Description automatically generated">
            <a:extLst>
              <a:ext uri="{FF2B5EF4-FFF2-40B4-BE49-F238E27FC236}">
                <a16:creationId xmlns:a16="http://schemas.microsoft.com/office/drawing/2014/main" id="{9D00B4B2-3BE0-0B2B-DD42-5B69AB00CD4F}"/>
              </a:ext>
            </a:extLst>
          </p:cNvPr>
          <p:cNvPicPr>
            <a:picLocks noChangeAspect="1"/>
          </p:cNvPicPr>
          <p:nvPr/>
        </p:nvPicPr>
        <p:blipFill>
          <a:blip r:embed="rId3"/>
          <a:stretch>
            <a:fillRect/>
          </a:stretch>
        </p:blipFill>
        <p:spPr>
          <a:xfrm>
            <a:off x="4867709" y="1931847"/>
            <a:ext cx="2753157" cy="2994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 waterfall chart&#10;&#10;Description automatically generated">
            <a:extLst>
              <a:ext uri="{FF2B5EF4-FFF2-40B4-BE49-F238E27FC236}">
                <a16:creationId xmlns:a16="http://schemas.microsoft.com/office/drawing/2014/main" id="{0F090E83-9F80-3B23-E54C-8826DD57C3CC}"/>
              </a:ext>
            </a:extLst>
          </p:cNvPr>
          <p:cNvPicPr>
            <a:picLocks noChangeAspect="1"/>
          </p:cNvPicPr>
          <p:nvPr/>
        </p:nvPicPr>
        <p:blipFill>
          <a:blip r:embed="rId4"/>
          <a:stretch>
            <a:fillRect/>
          </a:stretch>
        </p:blipFill>
        <p:spPr>
          <a:xfrm>
            <a:off x="8600643" y="1908972"/>
            <a:ext cx="2753157" cy="3059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3C083C05-60F4-CAD3-27D7-F9676E77CBEC}"/>
              </a:ext>
            </a:extLst>
          </p:cNvPr>
          <p:cNvSpPr txBox="1"/>
          <p:nvPr/>
        </p:nvSpPr>
        <p:spPr>
          <a:xfrm>
            <a:off x="570116" y="1452510"/>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Age</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57E610F-04C1-5139-B31E-C9D3F178E8CF}"/>
              </a:ext>
            </a:extLst>
          </p:cNvPr>
          <p:cNvSpPr txBox="1"/>
          <p:nvPr/>
        </p:nvSpPr>
        <p:spPr>
          <a:xfrm>
            <a:off x="4499654" y="1463947"/>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Job</a:t>
            </a:r>
          </a:p>
        </p:txBody>
      </p:sp>
      <p:sp>
        <p:nvSpPr>
          <p:cNvPr id="11" name="TextBox 10">
            <a:extLst>
              <a:ext uri="{FF2B5EF4-FFF2-40B4-BE49-F238E27FC236}">
                <a16:creationId xmlns:a16="http://schemas.microsoft.com/office/drawing/2014/main" id="{C4DF9E3E-56C9-34F2-DA92-3BA59F51016A}"/>
              </a:ext>
            </a:extLst>
          </p:cNvPr>
          <p:cNvSpPr txBox="1"/>
          <p:nvPr/>
        </p:nvSpPr>
        <p:spPr>
          <a:xfrm>
            <a:off x="8098546" y="1463947"/>
            <a:ext cx="3757350"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Marital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status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Arrow: Down 11">
            <a:extLst>
              <a:ext uri="{FF2B5EF4-FFF2-40B4-BE49-F238E27FC236}">
                <a16:creationId xmlns:a16="http://schemas.microsoft.com/office/drawing/2014/main" id="{A22E4DF9-5855-882B-5956-1EDDF715B5F2}"/>
              </a:ext>
            </a:extLst>
          </p:cNvPr>
          <p:cNvSpPr/>
          <p:nvPr/>
        </p:nvSpPr>
        <p:spPr>
          <a:xfrm>
            <a:off x="2120069" y="4946073"/>
            <a:ext cx="430575" cy="245012"/>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6CE2AA53-C101-412E-69C9-A81032DCFBCB}"/>
              </a:ext>
            </a:extLst>
          </p:cNvPr>
          <p:cNvSpPr txBox="1"/>
          <p:nvPr/>
        </p:nvSpPr>
        <p:spPr>
          <a:xfrm>
            <a:off x="4867709" y="5253090"/>
            <a:ext cx="2812471" cy="1200329"/>
          </a:xfrm>
          <a:prstGeom prst="rect">
            <a:avLst/>
          </a:prstGeom>
          <a:noFill/>
          <a:ln>
            <a:solidFill>
              <a:schemeClr val="accent2"/>
            </a:solidFill>
          </a:ln>
        </p:spPr>
        <p:txBody>
          <a:bodyPr wrap="square" rtlCol="0">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Clients</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 job related to 'management, blue-collar and technician' have subscribed for deposit.</a:t>
            </a:r>
            <a:endParaRPr lang="en-GB" dirty="0"/>
          </a:p>
        </p:txBody>
      </p:sp>
      <p:sp>
        <p:nvSpPr>
          <p:cNvPr id="14" name="Arrow: Down 13">
            <a:extLst>
              <a:ext uri="{FF2B5EF4-FFF2-40B4-BE49-F238E27FC236}">
                <a16:creationId xmlns:a16="http://schemas.microsoft.com/office/drawing/2014/main" id="{40EE1DE3-2CD1-0B55-9DB2-F5027D7A232B}"/>
              </a:ext>
            </a:extLst>
          </p:cNvPr>
          <p:cNvSpPr/>
          <p:nvPr/>
        </p:nvSpPr>
        <p:spPr>
          <a:xfrm>
            <a:off x="6028999" y="4960113"/>
            <a:ext cx="430575" cy="2929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76E7A265-7BD7-530A-E667-F98F5FCDD969}"/>
              </a:ext>
            </a:extLst>
          </p:cNvPr>
          <p:cNvSpPr txBox="1"/>
          <p:nvPr/>
        </p:nvSpPr>
        <p:spPr>
          <a:xfrm>
            <a:off x="8600643" y="5253090"/>
            <a:ext cx="2812471" cy="923330"/>
          </a:xfrm>
          <a:prstGeom prst="rect">
            <a:avLst/>
          </a:prstGeom>
          <a:noFill/>
          <a:ln>
            <a:solidFill>
              <a:schemeClr val="accent2"/>
            </a:solidFill>
          </a:ln>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Married Clients are main contributor of deposit scheme.</a:t>
            </a:r>
            <a:endParaRPr lang="en-GB" dirty="0"/>
          </a:p>
        </p:txBody>
      </p:sp>
      <p:sp>
        <p:nvSpPr>
          <p:cNvPr id="16" name="Arrow: Down 15">
            <a:extLst>
              <a:ext uri="{FF2B5EF4-FFF2-40B4-BE49-F238E27FC236}">
                <a16:creationId xmlns:a16="http://schemas.microsoft.com/office/drawing/2014/main" id="{0C669E3C-6F4B-F4E9-096F-A0682541782B}"/>
              </a:ext>
            </a:extLst>
          </p:cNvPr>
          <p:cNvSpPr/>
          <p:nvPr/>
        </p:nvSpPr>
        <p:spPr>
          <a:xfrm>
            <a:off x="9791590" y="4988423"/>
            <a:ext cx="430575" cy="245012"/>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10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70CC5C18-63EC-9A8F-BC16-EBA2929A6AFD}"/>
              </a:ext>
            </a:extLst>
          </p:cNvPr>
          <p:cNvSpPr txBox="1"/>
          <p:nvPr/>
        </p:nvSpPr>
        <p:spPr>
          <a:xfrm>
            <a:off x="776485" y="5348735"/>
            <a:ext cx="3255817" cy="968278"/>
          </a:xfrm>
          <a:prstGeom prst="rect">
            <a:avLst/>
          </a:prstGeom>
          <a:noFill/>
          <a:ln>
            <a:solidFill>
              <a:schemeClr val="accent2"/>
            </a:solidFill>
          </a:ln>
        </p:spPr>
        <p:txBody>
          <a:bodyPr wrap="square" rtlCol="0">
            <a:spAutoFit/>
          </a:bodyPr>
          <a:lstStyle/>
          <a:p>
            <a:pPr>
              <a:lnSpc>
                <a:spcPct val="107000"/>
              </a:lnSpc>
              <a:spcAft>
                <a:spcPts val="800"/>
              </a:spcAft>
            </a:pPr>
            <a:r>
              <a:rPr lang="en-GB" kern="100" dirty="0">
                <a:latin typeface="Calibri" panose="020F0502020204030204" pitchFamily="34" charset="0"/>
                <a:ea typeface="Calibri" panose="020F0502020204030204" pitchFamily="34" charset="0"/>
                <a:cs typeface="Times New Roman" panose="02020603050405020304" pitchFamily="18" charset="0"/>
              </a:rPr>
              <a:t>Clients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with secondary and tertiary educational background are main contributors.</a:t>
            </a:r>
          </a:p>
        </p:txBody>
      </p:sp>
      <p:pic>
        <p:nvPicPr>
          <p:cNvPr id="5" name="Picture 4" descr="Chart, bar chart&#10;&#10;Description automatically generated">
            <a:extLst>
              <a:ext uri="{FF2B5EF4-FFF2-40B4-BE49-F238E27FC236}">
                <a16:creationId xmlns:a16="http://schemas.microsoft.com/office/drawing/2014/main" id="{E4092AFD-61DE-260F-D904-3584773F3EFA}"/>
              </a:ext>
            </a:extLst>
          </p:cNvPr>
          <p:cNvPicPr>
            <a:picLocks noChangeAspect="1"/>
          </p:cNvPicPr>
          <p:nvPr/>
        </p:nvPicPr>
        <p:blipFill>
          <a:blip r:embed="rId2"/>
          <a:stretch>
            <a:fillRect/>
          </a:stretch>
        </p:blipFill>
        <p:spPr>
          <a:xfrm>
            <a:off x="906954" y="1989662"/>
            <a:ext cx="2750646" cy="3044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10;&#10;Description automatically generated">
            <a:extLst>
              <a:ext uri="{FF2B5EF4-FFF2-40B4-BE49-F238E27FC236}">
                <a16:creationId xmlns:a16="http://schemas.microsoft.com/office/drawing/2014/main" id="{4823DDB2-6F0E-BC84-F57E-8167C12E8332}"/>
              </a:ext>
            </a:extLst>
          </p:cNvPr>
          <p:cNvPicPr>
            <a:picLocks noChangeAspect="1"/>
          </p:cNvPicPr>
          <p:nvPr/>
        </p:nvPicPr>
        <p:blipFill>
          <a:blip r:embed="rId3"/>
          <a:stretch>
            <a:fillRect/>
          </a:stretch>
        </p:blipFill>
        <p:spPr>
          <a:xfrm>
            <a:off x="4794264" y="1989662"/>
            <a:ext cx="2750646" cy="3024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 bar chart&#10;&#10;Description automatically generated">
            <a:extLst>
              <a:ext uri="{FF2B5EF4-FFF2-40B4-BE49-F238E27FC236}">
                <a16:creationId xmlns:a16="http://schemas.microsoft.com/office/drawing/2014/main" id="{D5040B3E-F3A4-5DBA-0D31-6023A38DE95C}"/>
              </a:ext>
            </a:extLst>
          </p:cNvPr>
          <p:cNvPicPr>
            <a:picLocks noChangeAspect="1"/>
          </p:cNvPicPr>
          <p:nvPr/>
        </p:nvPicPr>
        <p:blipFill>
          <a:blip r:embed="rId4"/>
          <a:stretch>
            <a:fillRect/>
          </a:stretch>
        </p:blipFill>
        <p:spPr>
          <a:xfrm>
            <a:off x="8681574" y="1959958"/>
            <a:ext cx="2750646" cy="3074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A941E656-5A0B-6F7D-A793-D5DE028C7F52}"/>
              </a:ext>
            </a:extLst>
          </p:cNvPr>
          <p:cNvSpPr txBox="1"/>
          <p:nvPr/>
        </p:nvSpPr>
        <p:spPr>
          <a:xfrm>
            <a:off x="546185" y="1547984"/>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Education</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61E3169-6897-8598-76AC-FBA0C2CD0185}"/>
              </a:ext>
            </a:extLst>
          </p:cNvPr>
          <p:cNvSpPr txBox="1"/>
          <p:nvPr/>
        </p:nvSpPr>
        <p:spPr>
          <a:xfrm>
            <a:off x="8156549" y="1503773"/>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Month</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3FF9DB0-318F-6852-4597-5798FE10E564}"/>
              </a:ext>
            </a:extLst>
          </p:cNvPr>
          <p:cNvSpPr txBox="1"/>
          <p:nvPr/>
        </p:nvSpPr>
        <p:spPr>
          <a:xfrm>
            <a:off x="4324902" y="1551420"/>
            <a:ext cx="3831647"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Credit default</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1548D3C-E42D-3716-EBEC-FC9B12D09A65}"/>
              </a:ext>
            </a:extLst>
          </p:cNvPr>
          <p:cNvSpPr txBox="1"/>
          <p:nvPr/>
        </p:nvSpPr>
        <p:spPr>
          <a:xfrm>
            <a:off x="8486924" y="5355157"/>
            <a:ext cx="3255817" cy="1264642"/>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Investment in term deposit is fluctuating throughout the year but in the month of ‘May’ we have highest success rate.</a:t>
            </a:r>
          </a:p>
        </p:txBody>
      </p:sp>
      <p:sp>
        <p:nvSpPr>
          <p:cNvPr id="13" name="TextBox 12">
            <a:extLst>
              <a:ext uri="{FF2B5EF4-FFF2-40B4-BE49-F238E27FC236}">
                <a16:creationId xmlns:a16="http://schemas.microsoft.com/office/drawing/2014/main" id="{F73F94CC-916C-6851-C931-CDF88ED9D3ED}"/>
              </a:ext>
            </a:extLst>
          </p:cNvPr>
          <p:cNvSpPr txBox="1"/>
          <p:nvPr/>
        </p:nvSpPr>
        <p:spPr>
          <a:xfrm>
            <a:off x="4602736" y="5355451"/>
            <a:ext cx="3255817" cy="968278"/>
          </a:xfrm>
          <a:prstGeom prst="rect">
            <a:avLst/>
          </a:prstGeom>
          <a:noFill/>
          <a:ln>
            <a:solidFill>
              <a:schemeClr val="accent2"/>
            </a:solidFill>
          </a:ln>
        </p:spPr>
        <p:txBody>
          <a:bodyPr wrap="square" rtlCol="0">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Clients</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 good credit history are more interested in term deposit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Arrow: Down 13">
            <a:extLst>
              <a:ext uri="{FF2B5EF4-FFF2-40B4-BE49-F238E27FC236}">
                <a16:creationId xmlns:a16="http://schemas.microsoft.com/office/drawing/2014/main" id="{F136B67F-0D5C-52C7-7B1F-9158024624AD}"/>
              </a:ext>
            </a:extLst>
          </p:cNvPr>
          <p:cNvSpPr/>
          <p:nvPr/>
        </p:nvSpPr>
        <p:spPr>
          <a:xfrm>
            <a:off x="2075530" y="5054904"/>
            <a:ext cx="430575" cy="2929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0680E754-0202-2485-A05D-42215E133E8C}"/>
              </a:ext>
            </a:extLst>
          </p:cNvPr>
          <p:cNvSpPr/>
          <p:nvPr/>
        </p:nvSpPr>
        <p:spPr>
          <a:xfrm>
            <a:off x="5954299" y="5054904"/>
            <a:ext cx="430575" cy="2929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54938694-F1BA-EAD0-A8E2-00373BB735E6}"/>
              </a:ext>
            </a:extLst>
          </p:cNvPr>
          <p:cNvSpPr/>
          <p:nvPr/>
        </p:nvSpPr>
        <p:spPr>
          <a:xfrm>
            <a:off x="9853101" y="5055758"/>
            <a:ext cx="430575" cy="2929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626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70CC5C18-63EC-9A8F-BC16-EBA2929A6AFD}"/>
              </a:ext>
            </a:extLst>
          </p:cNvPr>
          <p:cNvSpPr txBox="1"/>
          <p:nvPr/>
        </p:nvSpPr>
        <p:spPr>
          <a:xfrm>
            <a:off x="600874" y="5409356"/>
            <a:ext cx="3255817" cy="923330"/>
          </a:xfrm>
          <a:prstGeom prst="rect">
            <a:avLst/>
          </a:prstGeom>
          <a:noFill/>
          <a:ln>
            <a:solidFill>
              <a:schemeClr val="accent2"/>
            </a:solidFill>
          </a:ln>
        </p:spPr>
        <p:txBody>
          <a:bodyPr wrap="square" rtlCol="0">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Client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 balance up to 20,000 are more interested in term deposit</a:t>
            </a:r>
            <a:endParaRPr lang="en-GB" dirty="0"/>
          </a:p>
        </p:txBody>
      </p:sp>
      <p:pic>
        <p:nvPicPr>
          <p:cNvPr id="5" name="Picture 4" descr="Chart, scatter chart&#10;&#10;Description automatically generated">
            <a:extLst>
              <a:ext uri="{FF2B5EF4-FFF2-40B4-BE49-F238E27FC236}">
                <a16:creationId xmlns:a16="http://schemas.microsoft.com/office/drawing/2014/main" id="{81F5326D-1A80-D235-E5E4-7878A9F19745}"/>
              </a:ext>
            </a:extLst>
          </p:cNvPr>
          <p:cNvPicPr>
            <a:picLocks noChangeAspect="1"/>
          </p:cNvPicPr>
          <p:nvPr/>
        </p:nvPicPr>
        <p:blipFill>
          <a:blip r:embed="rId2"/>
          <a:stretch>
            <a:fillRect/>
          </a:stretch>
        </p:blipFill>
        <p:spPr>
          <a:xfrm>
            <a:off x="791992" y="1863251"/>
            <a:ext cx="2873582" cy="31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 bar chart, waterfall chart&#10;&#10;Description automatically generated">
            <a:extLst>
              <a:ext uri="{FF2B5EF4-FFF2-40B4-BE49-F238E27FC236}">
                <a16:creationId xmlns:a16="http://schemas.microsoft.com/office/drawing/2014/main" id="{C50CCCB2-BB14-392C-7BA8-0771D6798087}"/>
              </a:ext>
            </a:extLst>
          </p:cNvPr>
          <p:cNvPicPr>
            <a:picLocks noChangeAspect="1"/>
          </p:cNvPicPr>
          <p:nvPr/>
        </p:nvPicPr>
        <p:blipFill>
          <a:blip r:embed="rId3"/>
          <a:stretch>
            <a:fillRect/>
          </a:stretch>
        </p:blipFill>
        <p:spPr>
          <a:xfrm>
            <a:off x="4490859" y="1841644"/>
            <a:ext cx="2856230" cy="3133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10;&#10;Description automatically generated">
            <a:extLst>
              <a:ext uri="{FF2B5EF4-FFF2-40B4-BE49-F238E27FC236}">
                <a16:creationId xmlns:a16="http://schemas.microsoft.com/office/drawing/2014/main" id="{7B6419D3-EE91-5E32-E9CE-C049B3B6E3DD}"/>
              </a:ext>
            </a:extLst>
          </p:cNvPr>
          <p:cNvPicPr>
            <a:picLocks noChangeAspect="1"/>
          </p:cNvPicPr>
          <p:nvPr/>
        </p:nvPicPr>
        <p:blipFill>
          <a:blip r:embed="rId4"/>
          <a:stretch>
            <a:fillRect/>
          </a:stretch>
        </p:blipFill>
        <p:spPr>
          <a:xfrm>
            <a:off x="8389099" y="1851663"/>
            <a:ext cx="2809647" cy="3123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4D353309-3F0B-39F1-61FD-A4EA866561DE}"/>
              </a:ext>
            </a:extLst>
          </p:cNvPr>
          <p:cNvSpPr txBox="1"/>
          <p:nvPr/>
        </p:nvSpPr>
        <p:spPr>
          <a:xfrm>
            <a:off x="7698279" y="1450947"/>
            <a:ext cx="4161211"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Personal Loan</a:t>
            </a:r>
          </a:p>
        </p:txBody>
      </p:sp>
      <p:sp>
        <p:nvSpPr>
          <p:cNvPr id="10" name="TextBox 9">
            <a:extLst>
              <a:ext uri="{FF2B5EF4-FFF2-40B4-BE49-F238E27FC236}">
                <a16:creationId xmlns:a16="http://schemas.microsoft.com/office/drawing/2014/main" id="{90CB4045-93EB-1FCC-61BA-FB9A9D3EB71A}"/>
              </a:ext>
            </a:extLst>
          </p:cNvPr>
          <p:cNvSpPr txBox="1"/>
          <p:nvPr/>
        </p:nvSpPr>
        <p:spPr>
          <a:xfrm>
            <a:off x="3973416" y="1442047"/>
            <a:ext cx="3891117"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Housing Loan</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F1CCB6A0-51E5-0520-100C-25F840E11BEB}"/>
              </a:ext>
            </a:extLst>
          </p:cNvPr>
          <p:cNvSpPr txBox="1"/>
          <p:nvPr/>
        </p:nvSpPr>
        <p:spPr>
          <a:xfrm>
            <a:off x="484150" y="1448644"/>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Balan</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ce</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BB627AD-1BC3-605C-2B27-A9CFC1BBDE20}"/>
              </a:ext>
            </a:extLst>
          </p:cNvPr>
          <p:cNvSpPr txBox="1"/>
          <p:nvPr/>
        </p:nvSpPr>
        <p:spPr>
          <a:xfrm>
            <a:off x="4291065" y="5409356"/>
            <a:ext cx="3255817" cy="646331"/>
          </a:xfrm>
          <a:prstGeom prst="rect">
            <a:avLst/>
          </a:prstGeom>
          <a:noFill/>
          <a:ln>
            <a:solidFill>
              <a:schemeClr val="accent2"/>
            </a:solidFill>
          </a:ln>
        </p:spPr>
        <p:txBody>
          <a:bodyPr wrap="square" rtlCol="0">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Client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 no housing loan have subscribed for the term deposit</a:t>
            </a:r>
            <a:endParaRPr lang="en-GB" dirty="0"/>
          </a:p>
        </p:txBody>
      </p:sp>
      <p:sp>
        <p:nvSpPr>
          <p:cNvPr id="13" name="TextBox 12">
            <a:extLst>
              <a:ext uri="{FF2B5EF4-FFF2-40B4-BE49-F238E27FC236}">
                <a16:creationId xmlns:a16="http://schemas.microsoft.com/office/drawing/2014/main" id="{DAE8EA40-4596-AA59-6047-314A762A2801}"/>
              </a:ext>
            </a:extLst>
          </p:cNvPr>
          <p:cNvSpPr txBox="1"/>
          <p:nvPr/>
        </p:nvSpPr>
        <p:spPr>
          <a:xfrm>
            <a:off x="8150975" y="5407053"/>
            <a:ext cx="3255817" cy="671915"/>
          </a:xfrm>
          <a:prstGeom prst="rect">
            <a:avLst/>
          </a:prstGeom>
          <a:noFill/>
          <a:ln>
            <a:solidFill>
              <a:schemeClr val="accent2"/>
            </a:solidFill>
          </a:ln>
        </p:spPr>
        <p:txBody>
          <a:bodyPr wrap="square" rtlCol="0">
            <a:spAutoFit/>
          </a:bodyPr>
          <a:lstStyle/>
          <a:p>
            <a:pPr>
              <a:lnSpc>
                <a:spcPct val="107000"/>
              </a:lnSpc>
              <a:spcAft>
                <a:spcPts val="800"/>
              </a:spcAft>
            </a:pPr>
            <a:r>
              <a:rPr lang="en-GB" kern="100" dirty="0">
                <a:latin typeface="Calibri" panose="020F0502020204030204" pitchFamily="34" charset="0"/>
                <a:ea typeface="Calibri" panose="020F0502020204030204" pitchFamily="34" charset="0"/>
                <a:cs typeface="Times New Roman" panose="02020603050405020304" pitchFamily="18" charset="0"/>
              </a:rPr>
              <a:t>Client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with no personal loan are more interested in term deposit.</a:t>
            </a:r>
          </a:p>
        </p:txBody>
      </p:sp>
      <p:sp>
        <p:nvSpPr>
          <p:cNvPr id="14" name="Arrow: Down 13">
            <a:extLst>
              <a:ext uri="{FF2B5EF4-FFF2-40B4-BE49-F238E27FC236}">
                <a16:creationId xmlns:a16="http://schemas.microsoft.com/office/drawing/2014/main" id="{F1AAA21A-D527-7698-2C6E-2C798341E061}"/>
              </a:ext>
            </a:extLst>
          </p:cNvPr>
          <p:cNvSpPr/>
          <p:nvPr/>
        </p:nvSpPr>
        <p:spPr>
          <a:xfrm>
            <a:off x="9578634" y="5000533"/>
            <a:ext cx="430575" cy="406520"/>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30650A9C-9CCE-AF1C-D617-77DC06B9644B}"/>
              </a:ext>
            </a:extLst>
          </p:cNvPr>
          <p:cNvSpPr/>
          <p:nvPr/>
        </p:nvSpPr>
        <p:spPr>
          <a:xfrm>
            <a:off x="5703685" y="5005376"/>
            <a:ext cx="430575" cy="4016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09CEB43-6817-B902-7D2F-304A63328535}"/>
              </a:ext>
            </a:extLst>
          </p:cNvPr>
          <p:cNvSpPr/>
          <p:nvPr/>
        </p:nvSpPr>
        <p:spPr>
          <a:xfrm>
            <a:off x="2075530" y="5044431"/>
            <a:ext cx="430575" cy="362622"/>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709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1" name="TextBox 10">
            <a:extLst>
              <a:ext uri="{FF2B5EF4-FFF2-40B4-BE49-F238E27FC236}">
                <a16:creationId xmlns:a16="http://schemas.microsoft.com/office/drawing/2014/main" id="{F1CCB6A0-51E5-0520-100C-25F840E11BEB}"/>
              </a:ext>
            </a:extLst>
          </p:cNvPr>
          <p:cNvSpPr txBox="1"/>
          <p:nvPr/>
        </p:nvSpPr>
        <p:spPr>
          <a:xfrm>
            <a:off x="182144" y="1513048"/>
            <a:ext cx="594436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Outcome of Previous Campaign </a:t>
            </a:r>
            <a:endPar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AE8EA40-4596-AA59-6047-314A762A2801}"/>
              </a:ext>
            </a:extLst>
          </p:cNvPr>
          <p:cNvSpPr txBox="1"/>
          <p:nvPr/>
        </p:nvSpPr>
        <p:spPr>
          <a:xfrm>
            <a:off x="6294465" y="2584506"/>
            <a:ext cx="3255817" cy="2746457"/>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From the Outcome of previous Campaign, if the outcome is Failure, then there is a less chance that client will subscribe to the term deposit. whereas if the outcome of previous Campaign is Success, then it is more likely that Client will subscribe to the term deposit.</a:t>
            </a:r>
          </a:p>
        </p:txBody>
      </p:sp>
      <p:pic>
        <p:nvPicPr>
          <p:cNvPr id="14" name="Picture 13" descr="Chart, timeline&#10;&#10;Description automatically generated">
            <a:extLst>
              <a:ext uri="{FF2B5EF4-FFF2-40B4-BE49-F238E27FC236}">
                <a16:creationId xmlns:a16="http://schemas.microsoft.com/office/drawing/2014/main" id="{F39D91EA-E79B-1ECE-EC33-2C0DF3681C3B}"/>
              </a:ext>
            </a:extLst>
          </p:cNvPr>
          <p:cNvPicPr>
            <a:picLocks noChangeAspect="1"/>
          </p:cNvPicPr>
          <p:nvPr/>
        </p:nvPicPr>
        <p:blipFill>
          <a:blip r:embed="rId2"/>
          <a:stretch>
            <a:fillRect/>
          </a:stretch>
        </p:blipFill>
        <p:spPr>
          <a:xfrm>
            <a:off x="1191491" y="1947916"/>
            <a:ext cx="3925667" cy="4378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9354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Feature Engineering</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1" name="TextBox 10">
            <a:extLst>
              <a:ext uri="{FF2B5EF4-FFF2-40B4-BE49-F238E27FC236}">
                <a16:creationId xmlns:a16="http://schemas.microsoft.com/office/drawing/2014/main" id="{F1CCB6A0-51E5-0520-100C-25F840E11BEB}"/>
              </a:ext>
            </a:extLst>
          </p:cNvPr>
          <p:cNvSpPr txBox="1"/>
          <p:nvPr/>
        </p:nvSpPr>
        <p:spPr>
          <a:xfrm>
            <a:off x="235545" y="1778896"/>
            <a:ext cx="488862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Step 1: Change datatype of Categorical Features </a:t>
            </a:r>
          </a:p>
        </p:txBody>
      </p:sp>
      <p:sp>
        <p:nvSpPr>
          <p:cNvPr id="5" name="TextBox 4">
            <a:extLst>
              <a:ext uri="{FF2B5EF4-FFF2-40B4-BE49-F238E27FC236}">
                <a16:creationId xmlns:a16="http://schemas.microsoft.com/office/drawing/2014/main" id="{0E2656FF-2E3C-BD81-BC99-6DD74D24382E}"/>
              </a:ext>
            </a:extLst>
          </p:cNvPr>
          <p:cNvSpPr txBox="1"/>
          <p:nvPr/>
        </p:nvSpPr>
        <p:spPr>
          <a:xfrm>
            <a:off x="5863372" y="1685819"/>
            <a:ext cx="5303391" cy="671915"/>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 2: Encode</a:t>
            </a: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Categorical Columns into Numerical using Label encoding</a:t>
            </a:r>
          </a:p>
        </p:txBody>
      </p:sp>
      <p:pic>
        <p:nvPicPr>
          <p:cNvPr id="8" name="Picture 7" descr="Text, letter&#10;&#10;Description automatically generated">
            <a:extLst>
              <a:ext uri="{FF2B5EF4-FFF2-40B4-BE49-F238E27FC236}">
                <a16:creationId xmlns:a16="http://schemas.microsoft.com/office/drawing/2014/main" id="{FC27E296-B915-5E59-ED9D-5000A7C61919}"/>
              </a:ext>
            </a:extLst>
          </p:cNvPr>
          <p:cNvPicPr>
            <a:picLocks noChangeAspect="1"/>
          </p:cNvPicPr>
          <p:nvPr/>
        </p:nvPicPr>
        <p:blipFill>
          <a:blip r:embed="rId2"/>
          <a:stretch>
            <a:fillRect/>
          </a:stretch>
        </p:blipFill>
        <p:spPr>
          <a:xfrm>
            <a:off x="486987" y="2566679"/>
            <a:ext cx="4385736" cy="20334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Text&#10;&#10;Description automatically generated">
            <a:extLst>
              <a:ext uri="{FF2B5EF4-FFF2-40B4-BE49-F238E27FC236}">
                <a16:creationId xmlns:a16="http://schemas.microsoft.com/office/drawing/2014/main" id="{3AF15642-33B7-ADCB-9EFF-0020BD8252BF}"/>
              </a:ext>
            </a:extLst>
          </p:cNvPr>
          <p:cNvPicPr>
            <a:picLocks noChangeAspect="1"/>
          </p:cNvPicPr>
          <p:nvPr/>
        </p:nvPicPr>
        <p:blipFill>
          <a:blip r:embed="rId3"/>
          <a:stretch>
            <a:fillRect/>
          </a:stretch>
        </p:blipFill>
        <p:spPr>
          <a:xfrm>
            <a:off x="6232964" y="2433342"/>
            <a:ext cx="4532018" cy="2858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26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Feature Engineering</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0" name="TextBox 9">
            <a:extLst>
              <a:ext uri="{FF2B5EF4-FFF2-40B4-BE49-F238E27FC236}">
                <a16:creationId xmlns:a16="http://schemas.microsoft.com/office/drawing/2014/main" id="{D8F5935D-9A92-9267-BCC4-44F8A104A390}"/>
              </a:ext>
            </a:extLst>
          </p:cNvPr>
          <p:cNvSpPr txBox="1"/>
          <p:nvPr/>
        </p:nvSpPr>
        <p:spPr>
          <a:xfrm>
            <a:off x="1747707" y="1432110"/>
            <a:ext cx="5816875"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Last step: Feature Scaling using Normalization technique</a:t>
            </a: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Picture 2" descr="Table&#10;&#10;Description automatically generated with medium confidence">
            <a:extLst>
              <a:ext uri="{FF2B5EF4-FFF2-40B4-BE49-F238E27FC236}">
                <a16:creationId xmlns:a16="http://schemas.microsoft.com/office/drawing/2014/main" id="{B6C56A22-DDB7-C1AA-6847-B472CD42557A}"/>
              </a:ext>
            </a:extLst>
          </p:cNvPr>
          <p:cNvPicPr>
            <a:picLocks noChangeAspect="1"/>
          </p:cNvPicPr>
          <p:nvPr/>
        </p:nvPicPr>
        <p:blipFill>
          <a:blip r:embed="rId2"/>
          <a:stretch>
            <a:fillRect/>
          </a:stretch>
        </p:blipFill>
        <p:spPr>
          <a:xfrm>
            <a:off x="1930305" y="1868172"/>
            <a:ext cx="3692562" cy="19136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ext&#10;&#10;Description automatically generated">
            <a:extLst>
              <a:ext uri="{FF2B5EF4-FFF2-40B4-BE49-F238E27FC236}">
                <a16:creationId xmlns:a16="http://schemas.microsoft.com/office/drawing/2014/main" id="{E532E553-2A11-B84F-588D-03216BCDA473}"/>
              </a:ext>
            </a:extLst>
          </p:cNvPr>
          <p:cNvPicPr>
            <a:picLocks noChangeAspect="1"/>
          </p:cNvPicPr>
          <p:nvPr/>
        </p:nvPicPr>
        <p:blipFill>
          <a:blip r:embed="rId3"/>
          <a:stretch>
            <a:fillRect/>
          </a:stretch>
        </p:blipFill>
        <p:spPr>
          <a:xfrm>
            <a:off x="6358084" y="1868172"/>
            <a:ext cx="3592642" cy="1853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descr="Table&#10;&#10;Description automatically generated">
            <a:extLst>
              <a:ext uri="{FF2B5EF4-FFF2-40B4-BE49-F238E27FC236}">
                <a16:creationId xmlns:a16="http://schemas.microsoft.com/office/drawing/2014/main" id="{F6FFE9D7-728B-8D7D-19FD-124A10C0A234}"/>
              </a:ext>
            </a:extLst>
          </p:cNvPr>
          <p:cNvPicPr>
            <a:picLocks noChangeAspect="1"/>
          </p:cNvPicPr>
          <p:nvPr/>
        </p:nvPicPr>
        <p:blipFill>
          <a:blip r:embed="rId4"/>
          <a:stretch>
            <a:fillRect/>
          </a:stretch>
        </p:blipFill>
        <p:spPr>
          <a:xfrm>
            <a:off x="3024506" y="4351194"/>
            <a:ext cx="5731510" cy="2252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943EDB28-B20A-3ACC-B7A5-0EBD59D70DF2}"/>
              </a:ext>
            </a:extLst>
          </p:cNvPr>
          <p:cNvSpPr txBox="1"/>
          <p:nvPr/>
        </p:nvSpPr>
        <p:spPr>
          <a:xfrm>
            <a:off x="2693670" y="3975642"/>
            <a:ext cx="3576551"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Final Dataset for Model building </a:t>
            </a:r>
          </a:p>
        </p:txBody>
      </p:sp>
      <p:sp>
        <p:nvSpPr>
          <p:cNvPr id="14" name="Arrow: Right 13">
            <a:extLst>
              <a:ext uri="{FF2B5EF4-FFF2-40B4-BE49-F238E27FC236}">
                <a16:creationId xmlns:a16="http://schemas.microsoft.com/office/drawing/2014/main" id="{C2D4E3B5-FF61-AA5D-101B-16A5D78E873A}"/>
              </a:ext>
            </a:extLst>
          </p:cNvPr>
          <p:cNvSpPr/>
          <p:nvPr/>
        </p:nvSpPr>
        <p:spPr>
          <a:xfrm>
            <a:off x="5700106" y="2528657"/>
            <a:ext cx="570115" cy="375552"/>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5642C7DF-989B-BE2D-D5E2-450F8CB7BBD9}"/>
              </a:ext>
            </a:extLst>
          </p:cNvPr>
          <p:cNvSpPr/>
          <p:nvPr/>
        </p:nvSpPr>
        <p:spPr>
          <a:xfrm>
            <a:off x="7907714" y="3761629"/>
            <a:ext cx="415636" cy="516030"/>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290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Building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5" name="TextBox 4">
            <a:extLst>
              <a:ext uri="{FF2B5EF4-FFF2-40B4-BE49-F238E27FC236}">
                <a16:creationId xmlns:a16="http://schemas.microsoft.com/office/drawing/2014/main" id="{0E2656FF-2E3C-BD81-BC99-6DD74D24382E}"/>
              </a:ext>
            </a:extLst>
          </p:cNvPr>
          <p:cNvSpPr txBox="1"/>
          <p:nvPr/>
        </p:nvSpPr>
        <p:spPr>
          <a:xfrm>
            <a:off x="279126" y="2095654"/>
            <a:ext cx="11538801" cy="2666692"/>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dataset is imbalance, so we will balance the dataset using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SMOTE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GB"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GB" kern="100" dirty="0">
                <a:latin typeface="Calibri" panose="020F0502020204030204" pitchFamily="34" charset="0"/>
                <a:ea typeface="Calibri" panose="020F0502020204030204" pitchFamily="34" charset="0"/>
                <a:cs typeface="Times New Roman" panose="02020603050405020304" pitchFamily="18" charset="0"/>
              </a:rPr>
              <a:t>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ivide the dataset into input variables and output variable then split the input and output into train and test sets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(30% test and 70% train).</a:t>
            </a:r>
          </a:p>
          <a:p>
            <a:pPr marL="342900" indent="-342900">
              <a:lnSpc>
                <a:spcPct val="107000"/>
              </a:lnSpc>
              <a:spcAft>
                <a:spcPts val="800"/>
              </a:spcAft>
              <a:buFont typeface="+mj-lt"/>
              <a:buAutoNum type="arabicPeriod"/>
            </a:pPr>
            <a:r>
              <a:rPr lang="en-GB" kern="100" dirty="0">
                <a:latin typeface="Calibri" panose="020F0502020204030204" pitchFamily="34" charset="0"/>
                <a:ea typeface="Calibri" panose="020F0502020204030204" pitchFamily="34" charset="0"/>
                <a:cs typeface="Times New Roman" panose="02020603050405020304" pitchFamily="18" charset="0"/>
              </a:rPr>
              <a:t>Different Machine Learning models to predict the term deposit subscription :</a:t>
            </a:r>
          </a:p>
          <a:p>
            <a:pPr marL="1200150" lvl="2" indent="-285750">
              <a:lnSpc>
                <a:spcPct val="107000"/>
              </a:lnSpc>
              <a:spcAft>
                <a:spcPts val="800"/>
              </a:spcAft>
              <a:buFont typeface="Wingdings" panose="05000000000000000000" pitchFamily="2" charset="2"/>
              <a:buChar char="Ø"/>
            </a:pPr>
            <a:r>
              <a:rPr lang="en-GB" kern="100" dirty="0">
                <a:effectLst/>
                <a:latin typeface="Calibri" panose="020F0502020204030204" pitchFamily="34" charset="0"/>
                <a:ea typeface="Calibri" panose="020F0502020204030204" pitchFamily="34" charset="0"/>
                <a:cs typeface="Times New Roman" panose="02020603050405020304" pitchFamily="18" charset="0"/>
              </a:rPr>
              <a:t>Logistic Regression </a:t>
            </a:r>
          </a:p>
          <a:p>
            <a:pPr marL="1200150" lvl="2" indent="-285750">
              <a:lnSpc>
                <a:spcPct val="107000"/>
              </a:lnSpc>
              <a:spcAft>
                <a:spcPts val="800"/>
              </a:spcAft>
              <a:buFont typeface="Wingdings" panose="05000000000000000000" pitchFamily="2" charset="2"/>
              <a:buChar char="Ø"/>
            </a:pPr>
            <a:r>
              <a:rPr lang="en-GB" kern="100" dirty="0">
                <a:effectLst/>
                <a:latin typeface="Calibri" panose="020F0502020204030204" pitchFamily="34" charset="0"/>
                <a:ea typeface="Calibri" panose="020F0502020204030204" pitchFamily="34" charset="0"/>
                <a:cs typeface="Times New Roman" panose="02020603050405020304" pitchFamily="18" charset="0"/>
              </a:rPr>
              <a:t>Random Forest </a:t>
            </a:r>
          </a:p>
          <a:p>
            <a:pPr marL="1200150" lvl="2" indent="-285750">
              <a:lnSpc>
                <a:spcPct val="107000"/>
              </a:lnSpc>
              <a:spcAft>
                <a:spcPts val="800"/>
              </a:spcAft>
              <a:buFont typeface="Wingdings" panose="05000000000000000000" pitchFamily="2" charset="2"/>
              <a:buChar char="Ø"/>
            </a:pPr>
            <a:r>
              <a:rPr lang="en-GB" kern="100" dirty="0">
                <a:effectLst/>
                <a:latin typeface="Calibri" panose="020F0502020204030204" pitchFamily="34" charset="0"/>
                <a:ea typeface="Calibri" panose="020F0502020204030204" pitchFamily="34" charset="0"/>
                <a:cs typeface="Times New Roman" panose="02020603050405020304" pitchFamily="18" charset="0"/>
              </a:rPr>
              <a:t>Gradient Boosting	</a:t>
            </a:r>
          </a:p>
        </p:txBody>
      </p:sp>
    </p:spTree>
    <p:extLst>
      <p:ext uri="{BB962C8B-B14F-4D97-AF65-F5344CB8AC3E}">
        <p14:creationId xmlns:p14="http://schemas.microsoft.com/office/powerpoint/2010/main" val="286720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Evaluation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5" name="TextBox 4">
            <a:extLst>
              <a:ext uri="{FF2B5EF4-FFF2-40B4-BE49-F238E27FC236}">
                <a16:creationId xmlns:a16="http://schemas.microsoft.com/office/drawing/2014/main" id="{0E2656FF-2E3C-BD81-BC99-6DD74D24382E}"/>
              </a:ext>
            </a:extLst>
          </p:cNvPr>
          <p:cNvSpPr txBox="1"/>
          <p:nvPr/>
        </p:nvSpPr>
        <p:spPr>
          <a:xfrm>
            <a:off x="0" y="1957333"/>
            <a:ext cx="10979727" cy="470000"/>
          </a:xfrm>
          <a:prstGeom prst="rect">
            <a:avLst/>
          </a:prstGeom>
          <a:noFill/>
        </p:spPr>
        <p:txBody>
          <a:bodyPr wrap="square" rtlCol="0">
            <a:spAutoFit/>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b="1"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Metrics of Evaluation</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946330C-D043-B765-C363-A6FB459C9A45}"/>
              </a:ext>
            </a:extLst>
          </p:cNvPr>
          <p:cNvSpPr txBox="1"/>
          <p:nvPr/>
        </p:nvSpPr>
        <p:spPr>
          <a:xfrm>
            <a:off x="838200" y="2551837"/>
            <a:ext cx="10515600" cy="1754326"/>
          </a:xfrm>
          <a:prstGeom prst="rect">
            <a:avLst/>
          </a:prstGeom>
          <a:noFill/>
        </p:spPr>
        <p:txBody>
          <a:bodyPr wrap="square" rtlCol="0">
            <a:spAutoFit/>
          </a:bodyPr>
          <a:lstStyle/>
          <a:p>
            <a:endParaRPr lang="en-GB" sz="1800" b="1"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Accuracy, Precision, Recall and F1-Score</a:t>
            </a: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Scores of </a:t>
            </a:r>
            <a:r>
              <a:rPr lang="en-GB" kern="100" dirty="0">
                <a:solidFill>
                  <a:srgbClr val="0D0D0D"/>
                </a:solidFill>
                <a:latin typeface="Calibri" panose="020F0502020204030204" pitchFamily="34" charset="0"/>
                <a:ea typeface="Times New Roman" panose="02020603050405020304" pitchFamily="18" charset="0"/>
                <a:cs typeface="Calibri" panose="020F0502020204030204" pitchFamily="34" charset="0"/>
              </a:rPr>
              <a:t>Test, Train and Complete dataset</a:t>
            </a: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Confusion Matrix</a:t>
            </a:r>
            <a:endParaRPr lang="en-GB" kern="100"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Lift and Gain</a:t>
            </a:r>
            <a:endParaRPr lang="en-GB" kern="100"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KS Statistics and ROC-AUC Score</a:t>
            </a:r>
            <a:endParaRPr lang="en-GB" kern="100"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320475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1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Selection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graphicFrame>
        <p:nvGraphicFramePr>
          <p:cNvPr id="3" name="Table 2">
            <a:extLst>
              <a:ext uri="{FF2B5EF4-FFF2-40B4-BE49-F238E27FC236}">
                <a16:creationId xmlns:a16="http://schemas.microsoft.com/office/drawing/2014/main" id="{524494FA-052D-AB9C-8CAE-3B909D93EA0B}"/>
              </a:ext>
            </a:extLst>
          </p:cNvPr>
          <p:cNvGraphicFramePr>
            <a:graphicFrameLocks noGrp="1"/>
          </p:cNvGraphicFramePr>
          <p:nvPr>
            <p:extLst>
              <p:ext uri="{D42A27DB-BD31-4B8C-83A1-F6EECF244321}">
                <p14:modId xmlns:p14="http://schemas.microsoft.com/office/powerpoint/2010/main" val="3613940863"/>
              </p:ext>
            </p:extLst>
          </p:nvPr>
        </p:nvGraphicFramePr>
        <p:xfrm>
          <a:off x="1537852" y="1999992"/>
          <a:ext cx="9684325" cy="3224775"/>
        </p:xfrm>
        <a:graphic>
          <a:graphicData uri="http://schemas.openxmlformats.org/drawingml/2006/table">
            <a:tbl>
              <a:tblPr firstRow="1" firstCol="1" bandRow="1">
                <a:tableStyleId>{21E4AEA4-8DFA-4A89-87EB-49C32662AFE0}</a:tableStyleId>
              </a:tblPr>
              <a:tblGrid>
                <a:gridCol w="2265727">
                  <a:extLst>
                    <a:ext uri="{9D8B030D-6E8A-4147-A177-3AD203B41FA5}">
                      <a16:colId xmlns:a16="http://schemas.microsoft.com/office/drawing/2014/main" val="1408604816"/>
                    </a:ext>
                  </a:extLst>
                </a:gridCol>
                <a:gridCol w="969501">
                  <a:extLst>
                    <a:ext uri="{9D8B030D-6E8A-4147-A177-3AD203B41FA5}">
                      <a16:colId xmlns:a16="http://schemas.microsoft.com/office/drawing/2014/main" val="106760576"/>
                    </a:ext>
                  </a:extLst>
                </a:gridCol>
                <a:gridCol w="1470267">
                  <a:extLst>
                    <a:ext uri="{9D8B030D-6E8A-4147-A177-3AD203B41FA5}">
                      <a16:colId xmlns:a16="http://schemas.microsoft.com/office/drawing/2014/main" val="1125289896"/>
                    </a:ext>
                  </a:extLst>
                </a:gridCol>
                <a:gridCol w="1271668">
                  <a:extLst>
                    <a:ext uri="{9D8B030D-6E8A-4147-A177-3AD203B41FA5}">
                      <a16:colId xmlns:a16="http://schemas.microsoft.com/office/drawing/2014/main" val="459461703"/>
                    </a:ext>
                  </a:extLst>
                </a:gridCol>
                <a:gridCol w="975906">
                  <a:extLst>
                    <a:ext uri="{9D8B030D-6E8A-4147-A177-3AD203B41FA5}">
                      <a16:colId xmlns:a16="http://schemas.microsoft.com/office/drawing/2014/main" val="105232484"/>
                    </a:ext>
                  </a:extLst>
                </a:gridCol>
                <a:gridCol w="779444">
                  <a:extLst>
                    <a:ext uri="{9D8B030D-6E8A-4147-A177-3AD203B41FA5}">
                      <a16:colId xmlns:a16="http://schemas.microsoft.com/office/drawing/2014/main" val="2874720795"/>
                    </a:ext>
                  </a:extLst>
                </a:gridCol>
                <a:gridCol w="975906">
                  <a:extLst>
                    <a:ext uri="{9D8B030D-6E8A-4147-A177-3AD203B41FA5}">
                      <a16:colId xmlns:a16="http://schemas.microsoft.com/office/drawing/2014/main" val="2500482613"/>
                    </a:ext>
                  </a:extLst>
                </a:gridCol>
                <a:gridCol w="975906">
                  <a:extLst>
                    <a:ext uri="{9D8B030D-6E8A-4147-A177-3AD203B41FA5}">
                      <a16:colId xmlns:a16="http://schemas.microsoft.com/office/drawing/2014/main" val="2962074101"/>
                    </a:ext>
                  </a:extLst>
                </a:gridCol>
              </a:tblGrid>
              <a:tr h="487385">
                <a:tc>
                  <a:txBody>
                    <a:bodyPr/>
                    <a:lstStyle/>
                    <a:p>
                      <a:pPr algn="ctr">
                        <a:lnSpc>
                          <a:spcPct val="107000"/>
                        </a:lnSpc>
                        <a:spcAft>
                          <a:spcPts val="800"/>
                        </a:spcAft>
                      </a:pPr>
                      <a:r>
                        <a:rPr lang="en-GB" sz="1400" b="1" kern="100" dirty="0">
                          <a:effectLst/>
                        </a:rPr>
                        <a:t>Model</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Score</a:t>
                      </a:r>
                    </a:p>
                    <a:p>
                      <a:pPr algn="ctr">
                        <a:lnSpc>
                          <a:spcPct val="107000"/>
                        </a:lnSpc>
                        <a:spcAft>
                          <a:spcPts val="800"/>
                        </a:spcAft>
                      </a:pPr>
                      <a:r>
                        <a:rPr lang="en-GB" sz="1400" b="1" kern="100">
                          <a:effectLst/>
                        </a:rPr>
                        <a:t>All Dataset</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Score</a:t>
                      </a:r>
                    </a:p>
                    <a:p>
                      <a:pPr algn="ctr">
                        <a:lnSpc>
                          <a:spcPct val="107000"/>
                        </a:lnSpc>
                        <a:spcAft>
                          <a:spcPts val="800"/>
                        </a:spcAft>
                      </a:pPr>
                      <a:r>
                        <a:rPr lang="en-GB" sz="1400" b="1" kern="100">
                          <a:effectLst/>
                        </a:rPr>
                        <a:t>Train Dataset</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Score</a:t>
                      </a:r>
                    </a:p>
                    <a:p>
                      <a:pPr algn="ctr">
                        <a:lnSpc>
                          <a:spcPct val="107000"/>
                        </a:lnSpc>
                        <a:spcAft>
                          <a:spcPts val="800"/>
                        </a:spcAft>
                      </a:pPr>
                      <a:r>
                        <a:rPr lang="en-GB" sz="1400" b="1" kern="100">
                          <a:effectLst/>
                        </a:rPr>
                        <a:t>Test Dataset</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TN</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FP</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FN</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TP</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1805168"/>
                  </a:ext>
                </a:extLst>
              </a:tr>
              <a:tr h="513794">
                <a:tc>
                  <a:txBody>
                    <a:bodyPr/>
                    <a:lstStyle/>
                    <a:p>
                      <a:pPr algn="ctr">
                        <a:lnSpc>
                          <a:spcPct val="107000"/>
                        </a:lnSpc>
                        <a:spcAft>
                          <a:spcPts val="800"/>
                        </a:spcAft>
                      </a:pPr>
                      <a:r>
                        <a:rPr lang="en-GB" sz="1400" b="1" kern="100">
                          <a:effectLst/>
                        </a:rPr>
                        <a:t>Logistic Regression</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0.63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7288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3572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4501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8593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9845552"/>
                  </a:ext>
                </a:extLst>
              </a:tr>
              <a:tr h="407009">
                <a:tc>
                  <a:txBody>
                    <a:bodyPr/>
                    <a:lstStyle/>
                    <a:p>
                      <a:pPr algn="ctr">
                        <a:lnSpc>
                          <a:spcPct val="107000"/>
                        </a:lnSpc>
                        <a:spcAft>
                          <a:spcPts val="800"/>
                        </a:spcAft>
                      </a:pPr>
                      <a:r>
                        <a:rPr lang="en-GB" sz="1400" b="1" kern="100">
                          <a:effectLst/>
                        </a:rPr>
                        <a:t>Random Forest</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0.72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9245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2544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4207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7958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9383939"/>
                  </a:ext>
                </a:extLst>
              </a:tr>
              <a:tr h="38375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GB" sz="1400" b="1" kern="100" dirty="0">
                          <a:effectLst/>
                        </a:rPr>
                        <a:t>Gradient Boosting</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0.898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11442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347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1242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10923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103281"/>
                  </a:ext>
                </a:extLst>
              </a:tr>
              <a:tr h="312664">
                <a:tc>
                  <a:txBody>
                    <a:bodyPr/>
                    <a:lstStyle/>
                    <a:p>
                      <a:pPr algn="ctr">
                        <a:lnSpc>
                          <a:spcPct val="107000"/>
                        </a:lnSpc>
                        <a:spcAft>
                          <a:spcPts val="800"/>
                        </a:spcAft>
                      </a:pPr>
                      <a:r>
                        <a:rPr lang="en-GB" sz="1400" b="1" kern="100" dirty="0">
                          <a:effectLst/>
                        </a:rPr>
                        <a:t>Gradient Boosting +</a:t>
                      </a:r>
                    </a:p>
                    <a:p>
                      <a:pPr algn="ctr">
                        <a:lnSpc>
                          <a:spcPct val="107000"/>
                        </a:lnSpc>
                        <a:spcAft>
                          <a:spcPts val="800"/>
                        </a:spcAft>
                      </a:pPr>
                      <a:r>
                        <a:rPr lang="en-GB" sz="1400" b="1" kern="100" dirty="0">
                          <a:effectLst/>
                        </a:rPr>
                        <a:t>Hyperparameter</a:t>
                      </a:r>
                    </a:p>
                    <a:p>
                      <a:pPr algn="ctr">
                        <a:lnSpc>
                          <a:spcPct val="107000"/>
                        </a:lnSpc>
                        <a:spcAft>
                          <a:spcPts val="800"/>
                        </a:spcAft>
                      </a:pPr>
                      <a:r>
                        <a:rPr lang="en-GB" sz="1400" b="1" kern="100" dirty="0">
                          <a:effectLst/>
                        </a:rPr>
                        <a:t>Tuning</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0.895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11385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404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1276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10886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6843129"/>
                  </a:ext>
                </a:extLst>
              </a:tr>
            </a:tbl>
          </a:graphicData>
        </a:graphic>
      </p:graphicFrame>
      <p:sp>
        <p:nvSpPr>
          <p:cNvPr id="9" name="TextBox 8">
            <a:extLst>
              <a:ext uri="{FF2B5EF4-FFF2-40B4-BE49-F238E27FC236}">
                <a16:creationId xmlns:a16="http://schemas.microsoft.com/office/drawing/2014/main" id="{53ADE4AA-B310-39CD-98F8-35C20B2FF315}"/>
              </a:ext>
            </a:extLst>
          </p:cNvPr>
          <p:cNvSpPr txBox="1"/>
          <p:nvPr/>
        </p:nvSpPr>
        <p:spPr>
          <a:xfrm flipH="1">
            <a:off x="2575557" y="5457036"/>
            <a:ext cx="8161716" cy="312650"/>
          </a:xfrm>
          <a:prstGeom prst="rect">
            <a:avLst/>
          </a:prstGeom>
          <a:noFill/>
          <a:ln>
            <a:solidFill>
              <a:schemeClr val="accent2"/>
            </a:solidFill>
          </a:ln>
        </p:spPr>
        <p:txBody>
          <a:bodyPr wrap="square" rtlCol="0">
            <a:spAutoFit/>
          </a:bodyPr>
          <a:lstStyle/>
          <a:p>
            <a:pP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Based on scores and confusion matrix Gradient Boosting without hyperparameter tuning is th</a:t>
            </a:r>
            <a:r>
              <a:rPr lang="en-GB" sz="1400" b="1" kern="100" dirty="0">
                <a:latin typeface="Calibri" panose="020F0502020204030204" pitchFamily="34" charset="0"/>
                <a:ea typeface="Calibri" panose="020F0502020204030204" pitchFamily="34" charset="0"/>
                <a:cs typeface="Times New Roman" panose="02020603050405020304" pitchFamily="18" charset="0"/>
              </a:rPr>
              <a:t>e best model</a:t>
            </a:r>
            <a:r>
              <a:rPr lang="en-GB" sz="1400" kern="100" dirty="0">
                <a:latin typeface="Calibri" panose="020F0502020204030204" pitchFamily="34" charset="0"/>
                <a:ea typeface="Calibri" panose="020F0502020204030204" pitchFamily="34" charset="0"/>
                <a:cs typeface="Times New Roman" panose="02020603050405020304" pitchFamily="18" charset="0"/>
              </a:rPr>
              <a:t>.</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 name="Rectangle 9">
            <a:extLst>
              <a:ext uri="{FF2B5EF4-FFF2-40B4-BE49-F238E27FC236}">
                <a16:creationId xmlns:a16="http://schemas.microsoft.com/office/drawing/2014/main" id="{A156A499-17DE-655C-0283-8558851DCB7F}"/>
              </a:ext>
            </a:extLst>
          </p:cNvPr>
          <p:cNvSpPr/>
          <p:nvPr/>
        </p:nvSpPr>
        <p:spPr>
          <a:xfrm>
            <a:off x="1406233" y="3446966"/>
            <a:ext cx="9947567" cy="55006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F83AE58-D947-6C0C-B64E-AB7806C7F668}"/>
              </a:ext>
            </a:extLst>
          </p:cNvPr>
          <p:cNvSpPr txBox="1"/>
          <p:nvPr/>
        </p:nvSpPr>
        <p:spPr>
          <a:xfrm>
            <a:off x="1787234" y="1501130"/>
            <a:ext cx="9171709" cy="369332"/>
          </a:xfrm>
          <a:prstGeom prst="rect">
            <a:avLst/>
          </a:prstGeom>
          <a:noFill/>
        </p:spPr>
        <p:txBody>
          <a:bodyPr wrap="square" rtlCol="0">
            <a:spAutoFit/>
          </a:bodyPr>
          <a:lstStyle/>
          <a:p>
            <a:pPr algn="ctr"/>
            <a:r>
              <a:rPr lang="en-US" sz="1800" b="1" dirty="0">
                <a:solidFill>
                  <a:schemeClr val="accent2"/>
                </a:solidFill>
                <a:latin typeface="Calibri" panose="020F0502020204030204" pitchFamily="34" charset="0"/>
                <a:cs typeface="Calibri" panose="020F0502020204030204" pitchFamily="34" charset="0"/>
              </a:rPr>
              <a:t>Model selection based on Scores and Confusion Matrix</a:t>
            </a:r>
            <a:endParaRPr lang="en-GB" dirty="0"/>
          </a:p>
        </p:txBody>
      </p:sp>
    </p:spTree>
    <p:extLst>
      <p:ext uri="{BB962C8B-B14F-4D97-AF65-F5344CB8AC3E}">
        <p14:creationId xmlns:p14="http://schemas.microsoft.com/office/powerpoint/2010/main" val="136635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3" name="TextBox 2">
            <a:extLst>
              <a:ext uri="{FF2B5EF4-FFF2-40B4-BE49-F238E27FC236}">
                <a16:creationId xmlns:a16="http://schemas.microsoft.com/office/drawing/2014/main" id="{84851CDE-8894-4316-E133-22C4B26058CB}"/>
              </a:ext>
            </a:extLst>
          </p:cNvPr>
          <p:cNvSpPr txBox="1"/>
          <p:nvPr/>
        </p:nvSpPr>
        <p:spPr>
          <a:xfrm>
            <a:off x="914400" y="2462821"/>
            <a:ext cx="6096000" cy="3567195"/>
          </a:xfrm>
          <a:prstGeom prst="rect">
            <a:avLst/>
          </a:prstGeom>
          <a:noFill/>
        </p:spPr>
        <p:txBody>
          <a:bodyPr wrap="square">
            <a:spAutoFit/>
          </a:bodyPr>
          <a:lstStyle/>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Group Name: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One</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Name: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Hira Fahim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Email: </a:t>
            </a:r>
            <a:r>
              <a:rPr lang="en-GB" sz="1800" b="1" u="sng"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hlinkClick r:id="rId3"/>
              </a:rPr>
              <a:t>hirashahidd26@yahoo.com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Country: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United Kingdom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Company: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Unemployed</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Specialization: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Data Science</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Batch Code: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LISUM19</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Submission Date: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12</a:t>
            </a:r>
            <a:r>
              <a:rPr lang="en-GB" sz="1800" b="1" kern="100" baseline="300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th</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 May 2023</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Submitted to: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Data Glacier</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47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1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Selection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9" name="TextBox 8">
            <a:extLst>
              <a:ext uri="{FF2B5EF4-FFF2-40B4-BE49-F238E27FC236}">
                <a16:creationId xmlns:a16="http://schemas.microsoft.com/office/drawing/2014/main" id="{53ADE4AA-B310-39CD-98F8-35C20B2FF315}"/>
              </a:ext>
            </a:extLst>
          </p:cNvPr>
          <p:cNvSpPr txBox="1"/>
          <p:nvPr/>
        </p:nvSpPr>
        <p:spPr>
          <a:xfrm flipH="1">
            <a:off x="1752597" y="2555508"/>
            <a:ext cx="8465128" cy="968278"/>
          </a:xfrm>
          <a:prstGeom prst="rect">
            <a:avLst/>
          </a:prstGeom>
          <a:noFill/>
          <a:ln>
            <a:solidFill>
              <a:schemeClr val="accent2"/>
            </a:solidFill>
          </a:ln>
        </p:spPr>
        <p:txBody>
          <a:bodyPr wrap="square" rtlCol="0">
            <a:spAutoFit/>
          </a:bodyPr>
          <a:lstStyle/>
          <a:p>
            <a:pPr marL="457200">
              <a:lnSpc>
                <a:spcPct val="107000"/>
              </a:lnSpc>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Cumulative gains and lift charts are visual aids for measuring model performance.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The Greater the area between the Lift / Gain and Baseline, the Better the model.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By analysing Gain and Lift Curve, Gradient Boosting Classifier is the best model.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F83AE58-D947-6C0C-B64E-AB7806C7F668}"/>
              </a:ext>
            </a:extLst>
          </p:cNvPr>
          <p:cNvSpPr txBox="1"/>
          <p:nvPr/>
        </p:nvSpPr>
        <p:spPr>
          <a:xfrm>
            <a:off x="1399307" y="2084734"/>
            <a:ext cx="9171709" cy="461665"/>
          </a:xfrm>
          <a:prstGeom prst="rect">
            <a:avLst/>
          </a:prstGeom>
          <a:noFill/>
        </p:spPr>
        <p:txBody>
          <a:bodyPr wrap="square" rtlCol="0">
            <a:spAutoFit/>
          </a:bodyPr>
          <a:lstStyle/>
          <a:p>
            <a:pPr algn="ctr"/>
            <a:r>
              <a:rPr lang="en-US" sz="2400" b="1" dirty="0">
                <a:solidFill>
                  <a:schemeClr val="accent2"/>
                </a:solidFill>
                <a:latin typeface="Calibri" panose="020F0502020204030204" pitchFamily="34" charset="0"/>
                <a:cs typeface="Calibri" panose="020F0502020204030204" pitchFamily="34" charset="0"/>
              </a:rPr>
              <a:t>Model selection based on Lift and Gain Curve</a:t>
            </a:r>
            <a:endParaRPr lang="en-GB" sz="2400" dirty="0"/>
          </a:p>
        </p:txBody>
      </p:sp>
      <p:pic>
        <p:nvPicPr>
          <p:cNvPr id="7" name="Picture 6">
            <a:extLst>
              <a:ext uri="{FF2B5EF4-FFF2-40B4-BE49-F238E27FC236}">
                <a16:creationId xmlns:a16="http://schemas.microsoft.com/office/drawing/2014/main" id="{F7BEA36D-5184-ABDA-B8F2-80DD8704B504}"/>
              </a:ext>
            </a:extLst>
          </p:cNvPr>
          <p:cNvPicPr>
            <a:picLocks noChangeAspect="1"/>
          </p:cNvPicPr>
          <p:nvPr/>
        </p:nvPicPr>
        <p:blipFill>
          <a:blip r:embed="rId2"/>
          <a:stretch>
            <a:fillRect/>
          </a:stretch>
        </p:blipFill>
        <p:spPr>
          <a:xfrm>
            <a:off x="6259654" y="4203852"/>
            <a:ext cx="3152597" cy="2340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551536C0-9A01-72DF-7561-C620D87D4453}"/>
              </a:ext>
            </a:extLst>
          </p:cNvPr>
          <p:cNvPicPr>
            <a:picLocks noChangeAspect="1"/>
          </p:cNvPicPr>
          <p:nvPr/>
        </p:nvPicPr>
        <p:blipFill>
          <a:blip r:embed="rId3"/>
          <a:stretch>
            <a:fillRect/>
          </a:stretch>
        </p:blipFill>
        <p:spPr>
          <a:xfrm>
            <a:off x="2533821" y="4203852"/>
            <a:ext cx="3257379" cy="2395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A32535FC-1893-1D70-9A96-D242A6532CE1}"/>
              </a:ext>
            </a:extLst>
          </p:cNvPr>
          <p:cNvSpPr txBox="1"/>
          <p:nvPr/>
        </p:nvSpPr>
        <p:spPr>
          <a:xfrm>
            <a:off x="3692233" y="3726899"/>
            <a:ext cx="4585855" cy="369332"/>
          </a:xfrm>
          <a:prstGeom prst="rect">
            <a:avLst/>
          </a:prstGeom>
          <a:noFill/>
        </p:spPr>
        <p:txBody>
          <a:bodyPr wrap="square" rtlCol="0">
            <a:spAutoFit/>
          </a:bodyPr>
          <a:lstStyle/>
          <a:p>
            <a:pPr algn="ctr"/>
            <a:r>
              <a:rPr lang="en-US" b="1" dirty="0">
                <a:solidFill>
                  <a:schemeClr val="accent2"/>
                </a:solidFill>
                <a:latin typeface="Calibri" panose="020F0502020204030204" pitchFamily="34" charset="0"/>
                <a:cs typeface="Calibri" panose="020F0502020204030204" pitchFamily="34" charset="0"/>
              </a:rPr>
              <a:t>Gradient Boosting Classification Model</a:t>
            </a:r>
            <a:endParaRPr lang="en-GB" dirty="0"/>
          </a:p>
        </p:txBody>
      </p:sp>
    </p:spTree>
    <p:extLst>
      <p:ext uri="{BB962C8B-B14F-4D97-AF65-F5344CB8AC3E}">
        <p14:creationId xmlns:p14="http://schemas.microsoft.com/office/powerpoint/2010/main" val="1778368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Selection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9" name="TextBox 8">
            <a:extLst>
              <a:ext uri="{FF2B5EF4-FFF2-40B4-BE49-F238E27FC236}">
                <a16:creationId xmlns:a16="http://schemas.microsoft.com/office/drawing/2014/main" id="{53ADE4AA-B310-39CD-98F8-35C20B2FF315}"/>
              </a:ext>
            </a:extLst>
          </p:cNvPr>
          <p:cNvSpPr txBox="1"/>
          <p:nvPr/>
        </p:nvSpPr>
        <p:spPr>
          <a:xfrm flipH="1">
            <a:off x="1115291" y="5548126"/>
            <a:ext cx="9961418" cy="671915"/>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F1- Score, KS statistics and AUC-ROC metrics of KNNC model are the best. Therefore,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The best model for deployment is Gradient Boosting Classification model.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F3843CF6-E05B-B38A-210A-ECB0FB3DEF81}"/>
              </a:ext>
            </a:extLst>
          </p:cNvPr>
          <p:cNvGraphicFramePr>
            <a:graphicFrameLocks noGrp="1"/>
          </p:cNvGraphicFramePr>
          <p:nvPr>
            <p:extLst>
              <p:ext uri="{D42A27DB-BD31-4B8C-83A1-F6EECF244321}">
                <p14:modId xmlns:p14="http://schemas.microsoft.com/office/powerpoint/2010/main" val="1585442577"/>
              </p:ext>
            </p:extLst>
          </p:nvPr>
        </p:nvGraphicFramePr>
        <p:xfrm>
          <a:off x="1191491" y="2082188"/>
          <a:ext cx="9601199" cy="3107051"/>
        </p:xfrm>
        <a:graphic>
          <a:graphicData uri="http://schemas.openxmlformats.org/drawingml/2006/table">
            <a:tbl>
              <a:tblPr firstRow="1" firstCol="1" bandRow="1">
                <a:tableStyleId>{21E4AEA4-8DFA-4A89-87EB-49C32662AFE0}</a:tableStyleId>
              </a:tblPr>
              <a:tblGrid>
                <a:gridCol w="2563091">
                  <a:extLst>
                    <a:ext uri="{9D8B030D-6E8A-4147-A177-3AD203B41FA5}">
                      <a16:colId xmlns:a16="http://schemas.microsoft.com/office/drawing/2014/main" val="3427395807"/>
                    </a:ext>
                  </a:extLst>
                </a:gridCol>
                <a:gridCol w="957733">
                  <a:extLst>
                    <a:ext uri="{9D8B030D-6E8A-4147-A177-3AD203B41FA5}">
                      <a16:colId xmlns:a16="http://schemas.microsoft.com/office/drawing/2014/main" val="195109442"/>
                    </a:ext>
                  </a:extLst>
                </a:gridCol>
                <a:gridCol w="1256163">
                  <a:extLst>
                    <a:ext uri="{9D8B030D-6E8A-4147-A177-3AD203B41FA5}">
                      <a16:colId xmlns:a16="http://schemas.microsoft.com/office/drawing/2014/main" val="1107731778"/>
                    </a:ext>
                  </a:extLst>
                </a:gridCol>
                <a:gridCol w="1178506">
                  <a:extLst>
                    <a:ext uri="{9D8B030D-6E8A-4147-A177-3AD203B41FA5}">
                      <a16:colId xmlns:a16="http://schemas.microsoft.com/office/drawing/2014/main" val="3961953803"/>
                    </a:ext>
                  </a:extLst>
                </a:gridCol>
                <a:gridCol w="1202642">
                  <a:extLst>
                    <a:ext uri="{9D8B030D-6E8A-4147-A177-3AD203B41FA5}">
                      <a16:colId xmlns:a16="http://schemas.microsoft.com/office/drawing/2014/main" val="1492882952"/>
                    </a:ext>
                  </a:extLst>
                </a:gridCol>
                <a:gridCol w="1222581">
                  <a:extLst>
                    <a:ext uri="{9D8B030D-6E8A-4147-A177-3AD203B41FA5}">
                      <a16:colId xmlns:a16="http://schemas.microsoft.com/office/drawing/2014/main" val="2752079677"/>
                    </a:ext>
                  </a:extLst>
                </a:gridCol>
                <a:gridCol w="1220483">
                  <a:extLst>
                    <a:ext uri="{9D8B030D-6E8A-4147-A177-3AD203B41FA5}">
                      <a16:colId xmlns:a16="http://schemas.microsoft.com/office/drawing/2014/main" val="1961120116"/>
                    </a:ext>
                  </a:extLst>
                </a:gridCol>
              </a:tblGrid>
              <a:tr h="524455">
                <a:tc>
                  <a:txBody>
                    <a:bodyPr/>
                    <a:lstStyle/>
                    <a:p>
                      <a:pPr algn="ctr">
                        <a:lnSpc>
                          <a:spcPct val="107000"/>
                        </a:lnSpc>
                        <a:spcAft>
                          <a:spcPts val="800"/>
                        </a:spcAft>
                      </a:pPr>
                      <a:r>
                        <a:rPr lang="en-GB" sz="1400" b="1" kern="100">
                          <a:effectLst/>
                        </a:rPr>
                        <a:t>Model</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Precision</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Recall</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F1</a:t>
                      </a:r>
                    </a:p>
                    <a:p>
                      <a:pPr algn="ctr">
                        <a:lnSpc>
                          <a:spcPct val="107000"/>
                        </a:lnSpc>
                        <a:spcAft>
                          <a:spcPts val="800"/>
                        </a:spcAft>
                      </a:pPr>
                      <a:r>
                        <a:rPr lang="en-GB" sz="1400" b="1" kern="100">
                          <a:effectLst/>
                        </a:rPr>
                        <a:t>score</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Accuracy</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KS Statics</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AUC- ROC</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636484"/>
                  </a:ext>
                </a:extLst>
              </a:tr>
              <a:tr h="482078">
                <a:tc>
                  <a:txBody>
                    <a:bodyPr/>
                    <a:lstStyle/>
                    <a:p>
                      <a:pPr algn="ctr">
                        <a:lnSpc>
                          <a:spcPct val="107000"/>
                        </a:lnSpc>
                        <a:spcAft>
                          <a:spcPts val="800"/>
                        </a:spcAft>
                      </a:pPr>
                      <a:r>
                        <a:rPr lang="en-GB" sz="1400" b="1" kern="100">
                          <a:effectLst/>
                        </a:rPr>
                        <a:t>Logistic Regression</a:t>
                      </a:r>
                    </a:p>
                    <a:p>
                      <a:pPr algn="ctr">
                        <a:lnSpc>
                          <a:spcPct val="107000"/>
                        </a:lnSpc>
                        <a:spcAft>
                          <a:spcPts val="800"/>
                        </a:spcAft>
                      </a:pPr>
                      <a:r>
                        <a:rPr lang="en-GB" sz="1400" b="1" kern="100">
                          <a:effectLst/>
                        </a:rPr>
                        <a:t> </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 – 0.67 </a:t>
                      </a:r>
                    </a:p>
                    <a:p>
                      <a:pPr algn="ctr">
                        <a:lnSpc>
                          <a:spcPct val="107000"/>
                        </a:lnSpc>
                        <a:spcAft>
                          <a:spcPts val="800"/>
                        </a:spcAft>
                      </a:pPr>
                      <a:r>
                        <a:rPr lang="en-GB" sz="1400" b="1" kern="100" dirty="0">
                          <a:effectLst/>
                        </a:rPr>
                        <a:t>1 – 0.66</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0.62</a:t>
                      </a:r>
                    </a:p>
                    <a:p>
                      <a:pPr algn="ctr">
                        <a:lnSpc>
                          <a:spcPct val="107000"/>
                        </a:lnSpc>
                        <a:spcAft>
                          <a:spcPts val="800"/>
                        </a:spcAft>
                      </a:pPr>
                      <a:r>
                        <a:rPr lang="en-GB" sz="1400" b="1" kern="100" dirty="0">
                          <a:effectLst/>
                        </a:rPr>
                        <a:t>0.71</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0.64</a:t>
                      </a:r>
                    </a:p>
                    <a:p>
                      <a:pPr algn="ctr">
                        <a:lnSpc>
                          <a:spcPct val="107000"/>
                        </a:lnSpc>
                        <a:spcAft>
                          <a:spcPts val="800"/>
                        </a:spcAft>
                      </a:pPr>
                      <a:r>
                        <a:rPr lang="en-GB" sz="1400" b="1" kern="100" dirty="0">
                          <a:effectLst/>
                        </a:rPr>
                        <a:t>0.68</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0.66</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0.336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0.7246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5971413"/>
                  </a:ext>
                </a:extLst>
              </a:tr>
              <a:tr h="524455">
                <a:tc>
                  <a:txBody>
                    <a:bodyPr/>
                    <a:lstStyle/>
                    <a:p>
                      <a:pPr algn="ctr">
                        <a:lnSpc>
                          <a:spcPct val="107000"/>
                        </a:lnSpc>
                        <a:spcAft>
                          <a:spcPts val="800"/>
                        </a:spcAft>
                      </a:pPr>
                      <a:r>
                        <a:rPr lang="en-GB" sz="1400" b="1" kern="100">
                          <a:effectLst/>
                        </a:rPr>
                        <a:t>Random Forest</a:t>
                      </a:r>
                    </a:p>
                    <a:p>
                      <a:pPr algn="ctr">
                        <a:lnSpc>
                          <a:spcPct val="107000"/>
                        </a:lnSpc>
                        <a:spcAft>
                          <a:spcPts val="800"/>
                        </a:spcAft>
                      </a:pPr>
                      <a:r>
                        <a:rPr lang="en-GB" sz="1400" b="1" kern="100">
                          <a:effectLst/>
                        </a:rPr>
                        <a:t> </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 –0.69</a:t>
                      </a:r>
                    </a:p>
                    <a:p>
                      <a:pPr algn="ctr">
                        <a:lnSpc>
                          <a:spcPct val="107000"/>
                        </a:lnSpc>
                        <a:spcAft>
                          <a:spcPts val="800"/>
                        </a:spcAft>
                      </a:pPr>
                      <a:r>
                        <a:rPr lang="en-GB" sz="1400" b="1" kern="100" dirty="0">
                          <a:effectLst/>
                        </a:rPr>
                        <a:t>1 – 0.76</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0.78</a:t>
                      </a:r>
                    </a:p>
                    <a:p>
                      <a:pPr algn="ctr">
                        <a:lnSpc>
                          <a:spcPct val="107000"/>
                        </a:lnSpc>
                        <a:spcAft>
                          <a:spcPts val="800"/>
                        </a:spcAft>
                      </a:pPr>
                      <a:r>
                        <a:rPr lang="en-GB" sz="1400" b="1" kern="100" dirty="0">
                          <a:effectLst/>
                        </a:rPr>
                        <a:t>0.65</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0.73</a:t>
                      </a:r>
                    </a:p>
                    <a:p>
                      <a:pPr algn="ctr">
                        <a:lnSpc>
                          <a:spcPct val="107000"/>
                        </a:lnSpc>
                        <a:spcAft>
                          <a:spcPts val="800"/>
                        </a:spcAft>
                      </a:pPr>
                      <a:r>
                        <a:rPr lang="en-GB" sz="1400" b="1" kern="100" dirty="0">
                          <a:effectLst/>
                        </a:rPr>
                        <a:t>0.70</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0.72</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0.4475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0.785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5838156"/>
                  </a:ext>
                </a:extLst>
              </a:tr>
              <a:tr h="612676">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Gradient Boosting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 – 0.90</a:t>
                      </a:r>
                    </a:p>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1 – 0.97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0.97</a:t>
                      </a:r>
                    </a:p>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0.94</a:t>
                      </a:r>
                    </a:p>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0.8697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264953"/>
                  </a:ext>
                </a:extLst>
              </a:tr>
              <a:tr h="850168">
                <a:tc>
                  <a:txBody>
                    <a:bodyPr/>
                    <a:lstStyle/>
                    <a:p>
                      <a:pPr marL="0" marR="0" lvl="0" indent="0" algn="ctr" defTabSz="914400" rtl="0" eaLnBrk="1" fontAlgn="auto" latinLnBrk="0" hangingPunct="1">
                        <a:lnSpc>
                          <a:spcPct val="100000"/>
                        </a:lnSpc>
                        <a:spcBef>
                          <a:spcPts val="0"/>
                        </a:spcBef>
                        <a:spcAft>
                          <a:spcPts val="800"/>
                        </a:spcAft>
                        <a:buClrTx/>
                        <a:buSzTx/>
                        <a:buFontTx/>
                        <a:buNone/>
                        <a:tabLst/>
                        <a:defRPr/>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Gradient Boosting +</a:t>
                      </a:r>
                      <a:endParaRPr lang="en-GB" sz="1400" b="1" kern="100" dirty="0">
                        <a:effectLst/>
                      </a:endParaRPr>
                    </a:p>
                    <a:p>
                      <a:pPr algn="ctr">
                        <a:lnSpc>
                          <a:spcPct val="100000"/>
                        </a:lnSpc>
                        <a:spcAft>
                          <a:spcPts val="800"/>
                        </a:spcAft>
                      </a:pPr>
                      <a:r>
                        <a:rPr lang="en-GB" sz="1400" b="1" kern="100" dirty="0">
                          <a:effectLst/>
                        </a:rPr>
                        <a:t>Hyperparameter Tuning</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 – 0.90</a:t>
                      </a:r>
                    </a:p>
                    <a:p>
                      <a:pPr algn="ctr">
                        <a:lnSpc>
                          <a:spcPct val="107000"/>
                        </a:lnSpc>
                        <a:spcAft>
                          <a:spcPts val="800"/>
                        </a:spcAft>
                      </a:pPr>
                      <a:r>
                        <a:rPr lang="en-GB" sz="1400" b="1" kern="100" dirty="0">
                          <a:effectLst/>
                        </a:rPr>
                        <a:t>1 – 0.96</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0.97</a:t>
                      </a:r>
                    </a:p>
                    <a:p>
                      <a:pPr algn="ctr">
                        <a:lnSpc>
                          <a:spcPct val="107000"/>
                        </a:lnSpc>
                        <a:spcAft>
                          <a:spcPts val="800"/>
                        </a:spcAft>
                      </a:pPr>
                      <a:r>
                        <a:rPr lang="en-GB" sz="1400" b="1" kern="100" dirty="0">
                          <a:effectLst/>
                        </a:rPr>
                        <a:t>0.89</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0.93</a:t>
                      </a:r>
                    </a:p>
                    <a:p>
                      <a:pPr algn="ctr">
                        <a:lnSpc>
                          <a:spcPct val="107000"/>
                        </a:lnSpc>
                        <a:spcAft>
                          <a:spcPts val="800"/>
                        </a:spcAft>
                      </a:pPr>
                      <a:r>
                        <a:rPr lang="en-GB" sz="1400" b="1" kern="100" dirty="0">
                          <a:effectLst/>
                        </a:rPr>
                        <a:t>0.93</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0.93</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0.861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latin typeface="Calibri" panose="020F0502020204030204" pitchFamily="34" charset="0"/>
                          <a:ea typeface="Calibri" panose="020F0502020204030204" pitchFamily="34" charset="0"/>
                          <a:cs typeface="Times New Roman" panose="02020603050405020304" pitchFamily="18" charset="0"/>
                        </a:rPr>
                        <a:t>0.961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156832"/>
                  </a:ext>
                </a:extLst>
              </a:tr>
            </a:tbl>
          </a:graphicData>
        </a:graphic>
      </p:graphicFrame>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Rectangle 7">
            <a:extLst>
              <a:ext uri="{FF2B5EF4-FFF2-40B4-BE49-F238E27FC236}">
                <a16:creationId xmlns:a16="http://schemas.microsoft.com/office/drawing/2014/main" id="{27A25EF3-D580-C1C6-9E68-9F062F3A4C83}"/>
              </a:ext>
            </a:extLst>
          </p:cNvPr>
          <p:cNvSpPr/>
          <p:nvPr/>
        </p:nvSpPr>
        <p:spPr>
          <a:xfrm>
            <a:off x="1144732" y="3707132"/>
            <a:ext cx="9694716" cy="60163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E22F5A60-C340-D7C3-FD94-303C495EC33A}"/>
              </a:ext>
            </a:extLst>
          </p:cNvPr>
          <p:cNvSpPr txBox="1"/>
          <p:nvPr/>
        </p:nvSpPr>
        <p:spPr>
          <a:xfrm>
            <a:off x="1620981" y="1685290"/>
            <a:ext cx="9171709" cy="369332"/>
          </a:xfrm>
          <a:prstGeom prst="rect">
            <a:avLst/>
          </a:prstGeom>
          <a:noFill/>
        </p:spPr>
        <p:txBody>
          <a:bodyPr wrap="square" rtlCol="0">
            <a:spAutoFit/>
          </a:bodyPr>
          <a:lstStyle/>
          <a:p>
            <a:pPr algn="ctr"/>
            <a:r>
              <a:rPr lang="en-US" sz="1800" b="1" dirty="0">
                <a:solidFill>
                  <a:schemeClr val="accent2"/>
                </a:solidFill>
                <a:latin typeface="Calibri" panose="020F0502020204030204" pitchFamily="34" charset="0"/>
                <a:cs typeface="Calibri" panose="020F0502020204030204" pitchFamily="34" charset="0"/>
              </a:rPr>
              <a:t>Model selection based on Accuracy, Precision, Recall, F1 Score, KS statistics and AUC-ROC</a:t>
            </a:r>
            <a:endParaRPr lang="en-GB" dirty="0"/>
          </a:p>
        </p:txBody>
      </p:sp>
    </p:spTree>
    <p:extLst>
      <p:ext uri="{BB962C8B-B14F-4D97-AF65-F5344CB8AC3E}">
        <p14:creationId xmlns:p14="http://schemas.microsoft.com/office/powerpoint/2010/main" val="26173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TextBox 10">
            <a:extLst>
              <a:ext uri="{FF2B5EF4-FFF2-40B4-BE49-F238E27FC236}">
                <a16:creationId xmlns:a16="http://schemas.microsoft.com/office/drawing/2014/main" id="{7D2684D0-E1A0-E1C7-2A59-5F9A23739C43}"/>
              </a:ext>
            </a:extLst>
          </p:cNvPr>
          <p:cNvSpPr txBox="1"/>
          <p:nvPr/>
        </p:nvSpPr>
        <p:spPr>
          <a:xfrm>
            <a:off x="1475509" y="1634836"/>
            <a:ext cx="9234055" cy="671915"/>
          </a:xfrm>
          <a:prstGeom prst="rect">
            <a:avLst/>
          </a:prstGeom>
          <a:noFill/>
          <a:ln>
            <a:solidFill>
              <a:schemeClr val="accent2">
                <a:lumMod val="75000"/>
              </a:schemeClr>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Given Workflow shows Gradient Boosting </a:t>
            </a:r>
            <a:r>
              <a:rPr lang="en-GB" kern="100" dirty="0">
                <a:latin typeface="Calibri" panose="020F0502020204030204" pitchFamily="34" charset="0"/>
                <a:ea typeface="Calibri" panose="020F0502020204030204" pitchFamily="34" charset="0"/>
                <a:cs typeface="Times New Roman" panose="02020603050405020304" pitchFamily="18" charset="0"/>
              </a:rPr>
              <a:t>classification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model is used and Flask Framework for deployment. It represents the details of how the model works from user interface till the results.</a:t>
            </a:r>
          </a:p>
        </p:txBody>
      </p:sp>
      <p:pic>
        <p:nvPicPr>
          <p:cNvPr id="5" name="Picture 4">
            <a:extLst>
              <a:ext uri="{FF2B5EF4-FFF2-40B4-BE49-F238E27FC236}">
                <a16:creationId xmlns:a16="http://schemas.microsoft.com/office/drawing/2014/main" id="{DDF53B4F-5C78-E8FA-ED9C-0944B9FA1783}"/>
              </a:ext>
            </a:extLst>
          </p:cNvPr>
          <p:cNvPicPr>
            <a:picLocks noChangeAspect="1"/>
          </p:cNvPicPr>
          <p:nvPr/>
        </p:nvPicPr>
        <p:blipFill>
          <a:blip r:embed="rId2"/>
          <a:stretch>
            <a:fillRect/>
          </a:stretch>
        </p:blipFill>
        <p:spPr>
          <a:xfrm>
            <a:off x="2252602" y="2382951"/>
            <a:ext cx="7390161" cy="3525306"/>
          </a:xfrm>
          <a:prstGeom prst="rect">
            <a:avLst/>
          </a:prstGeom>
        </p:spPr>
      </p:pic>
    </p:spTree>
    <p:extLst>
      <p:ext uri="{BB962C8B-B14F-4D97-AF65-F5344CB8AC3E}">
        <p14:creationId xmlns:p14="http://schemas.microsoft.com/office/powerpoint/2010/main" val="418541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TextBox 10">
            <a:extLst>
              <a:ext uri="{FF2B5EF4-FFF2-40B4-BE49-F238E27FC236}">
                <a16:creationId xmlns:a16="http://schemas.microsoft.com/office/drawing/2014/main" id="{7D2684D0-E1A0-E1C7-2A59-5F9A23739C43}"/>
              </a:ext>
            </a:extLst>
          </p:cNvPr>
          <p:cNvSpPr txBox="1"/>
          <p:nvPr/>
        </p:nvSpPr>
        <p:spPr>
          <a:xfrm>
            <a:off x="311728" y="1620981"/>
            <a:ext cx="5616152" cy="5732916"/>
          </a:xfrm>
          <a:prstGeom prst="rect">
            <a:avLst/>
          </a:prstGeom>
          <a:noFill/>
          <a:ln>
            <a:noFill/>
          </a:ln>
        </p:spPr>
        <p:txBody>
          <a:bodyPr wrap="square" rtlCol="0">
            <a:spAutoFit/>
          </a:bodyPr>
          <a:lstStyle/>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Save the model using Pickle.</a:t>
            </a:r>
          </a:p>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Deploy th</a:t>
            </a:r>
            <a:r>
              <a:rPr lang="en-GB" kern="100" dirty="0">
                <a:latin typeface="Calibri" panose="020F0502020204030204" pitchFamily="34" charset="0"/>
                <a:ea typeface="Calibri" panose="020F0502020204030204" pitchFamily="34" charset="0"/>
                <a:cs typeface="Times New Roman" panose="02020603050405020304" pitchFamily="18" charset="0"/>
              </a:rPr>
              <a:t>e model using Flask framework.</a:t>
            </a:r>
          </a:p>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app.py file contains the source code including the ML code for prediction and will be execute by the Python interpreter to run the Flask web application.</a:t>
            </a:r>
          </a:p>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Index.html file will render a text form where a user enter the details of required fields. Index.html file will be rendered via the </a:t>
            </a:r>
            <a:r>
              <a:rPr lang="en-GB" sz="1800"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render_template ('index.html', prediction_text="{}".format(output)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which is inside the predict function of app.py script to display the output as per the input submitted by the user.</a:t>
            </a:r>
          </a:p>
          <a:p>
            <a:pPr marL="342900" indent="-342900">
              <a:lnSpc>
                <a:spcPct val="107000"/>
              </a:lnSpc>
              <a:spcAft>
                <a:spcPts val="800"/>
              </a:spcAft>
              <a:buFont typeface="+mj-lt"/>
              <a:buAutoNum type="arabicPeriod"/>
            </a:pPr>
            <a:r>
              <a:rPr lang="en-GB" dirty="0">
                <a:latin typeface="Calibri" panose="020F0502020204030204" pitchFamily="34" charset="0"/>
                <a:ea typeface="Calibri" panose="020F0502020204030204" pitchFamily="34" charset="0"/>
                <a:cs typeface="Times New Roman" panose="02020603050405020304" pitchFamily="18" charset="0"/>
              </a:rPr>
              <a:t>T</a:t>
            </a:r>
            <a:r>
              <a:rPr lang="en-GB" sz="1800" dirty="0">
                <a:effectLst/>
                <a:latin typeface="Calibri" panose="020F0502020204030204" pitchFamily="34" charset="0"/>
                <a:ea typeface="Calibri" panose="020F0502020204030204" pitchFamily="34" charset="0"/>
                <a:cs typeface="Times New Roman" panose="02020603050405020304" pitchFamily="18" charset="0"/>
              </a:rPr>
              <a:t>he URL generate by </a:t>
            </a:r>
            <a:r>
              <a:rPr lang="en-GB" sz="18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‘app.py.’</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Open a web browser and navigate to </a:t>
            </a:r>
            <a:r>
              <a:rPr lang="en-GB" sz="1800" u="sng"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http://127.0.0.1:5000/</a:t>
            </a:r>
            <a:r>
              <a:rPr lang="en-GB" sz="18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following is output of Index.html.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6F3F88D1-E4C2-29A2-8CA8-DB0EB1F2EEA8}"/>
              </a:ext>
            </a:extLst>
          </p:cNvPr>
          <p:cNvPicPr>
            <a:picLocks noChangeAspect="1"/>
          </p:cNvPicPr>
          <p:nvPr/>
        </p:nvPicPr>
        <p:blipFill>
          <a:blip r:embed="rId2"/>
          <a:stretch>
            <a:fillRect/>
          </a:stretch>
        </p:blipFill>
        <p:spPr>
          <a:xfrm>
            <a:off x="6215062" y="1634836"/>
            <a:ext cx="5616151" cy="4932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808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504186"/>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TextBox 14">
            <a:extLst>
              <a:ext uri="{FF2B5EF4-FFF2-40B4-BE49-F238E27FC236}">
                <a16:creationId xmlns:a16="http://schemas.microsoft.com/office/drawing/2014/main" id="{D72AD453-87A6-F446-BBB8-A49C0C139EE8}"/>
              </a:ext>
            </a:extLst>
          </p:cNvPr>
          <p:cNvSpPr txBox="1"/>
          <p:nvPr/>
        </p:nvSpPr>
        <p:spPr>
          <a:xfrm>
            <a:off x="506729" y="5993894"/>
            <a:ext cx="11297344" cy="543162"/>
          </a:xfrm>
          <a:prstGeom prst="rect">
            <a:avLst/>
          </a:prstGeom>
          <a:noFill/>
          <a:ln>
            <a:solidFill>
              <a:schemeClr val="accent2">
                <a:lumMod val="75000"/>
              </a:schemeClr>
            </a:solidFill>
          </a:ln>
        </p:spPr>
        <p:txBody>
          <a:bodyPr wrap="square" rtlCol="0">
            <a:spAutoFit/>
          </a:bodyPr>
          <a:lstStyle/>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Select categorical fields as per their respective number in the given code and click the Predict button. The predicted result will be displayed at the bottom of the web page.</a:t>
            </a:r>
          </a:p>
        </p:txBody>
      </p:sp>
      <p:pic>
        <p:nvPicPr>
          <p:cNvPr id="3" name="Picture 2" descr="Text&#10;&#10;Description automatically generated with medium confidence">
            <a:extLst>
              <a:ext uri="{FF2B5EF4-FFF2-40B4-BE49-F238E27FC236}">
                <a16:creationId xmlns:a16="http://schemas.microsoft.com/office/drawing/2014/main" id="{C592727A-F484-4D00-9059-DB6B4E8FC174}"/>
              </a:ext>
            </a:extLst>
          </p:cNvPr>
          <p:cNvPicPr>
            <a:picLocks noChangeAspect="1"/>
          </p:cNvPicPr>
          <p:nvPr/>
        </p:nvPicPr>
        <p:blipFill>
          <a:blip r:embed="rId2"/>
          <a:stretch>
            <a:fillRect/>
          </a:stretch>
        </p:blipFill>
        <p:spPr>
          <a:xfrm>
            <a:off x="1005422" y="1486168"/>
            <a:ext cx="3282843" cy="43793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67DDC779-10E1-47D8-B601-9AE5CBB1774B}"/>
              </a:ext>
            </a:extLst>
          </p:cNvPr>
          <p:cNvSpPr/>
          <p:nvPr/>
        </p:nvSpPr>
        <p:spPr>
          <a:xfrm>
            <a:off x="1005422" y="1495448"/>
            <a:ext cx="2019300" cy="247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9" name="Picture 8" descr="A picture containing timeline&#10;&#10;Description automatically generated">
            <a:extLst>
              <a:ext uri="{FF2B5EF4-FFF2-40B4-BE49-F238E27FC236}">
                <a16:creationId xmlns:a16="http://schemas.microsoft.com/office/drawing/2014/main" id="{9FDEEE7D-0C70-8DEE-0F6D-D3178EA033BC}"/>
              </a:ext>
            </a:extLst>
          </p:cNvPr>
          <p:cNvPicPr>
            <a:picLocks noChangeAspect="1"/>
          </p:cNvPicPr>
          <p:nvPr/>
        </p:nvPicPr>
        <p:blipFill>
          <a:blip r:embed="rId3"/>
          <a:stretch>
            <a:fillRect/>
          </a:stretch>
        </p:blipFill>
        <p:spPr>
          <a:xfrm>
            <a:off x="4634671" y="1495448"/>
            <a:ext cx="3269066" cy="4358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descr="Text&#10;&#10;Description automatically generated with medium confidence">
            <a:extLst>
              <a:ext uri="{FF2B5EF4-FFF2-40B4-BE49-F238E27FC236}">
                <a16:creationId xmlns:a16="http://schemas.microsoft.com/office/drawing/2014/main" id="{F4AFC966-C686-026F-9067-603FC0576FA6}"/>
              </a:ext>
            </a:extLst>
          </p:cNvPr>
          <p:cNvPicPr>
            <a:picLocks noChangeAspect="1"/>
          </p:cNvPicPr>
          <p:nvPr/>
        </p:nvPicPr>
        <p:blipFill>
          <a:blip r:embed="rId4"/>
          <a:stretch>
            <a:fillRect/>
          </a:stretch>
        </p:blipFill>
        <p:spPr>
          <a:xfrm>
            <a:off x="8119528" y="1486168"/>
            <a:ext cx="3234272" cy="4355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Rectangle 16">
            <a:extLst>
              <a:ext uri="{FF2B5EF4-FFF2-40B4-BE49-F238E27FC236}">
                <a16:creationId xmlns:a16="http://schemas.microsoft.com/office/drawing/2014/main" id="{F4D9659B-816E-79D9-0F17-A528DBB835A9}"/>
              </a:ext>
            </a:extLst>
          </p:cNvPr>
          <p:cNvSpPr/>
          <p:nvPr/>
        </p:nvSpPr>
        <p:spPr>
          <a:xfrm>
            <a:off x="8119528" y="5446676"/>
            <a:ext cx="2019300" cy="247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2592979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on Render (Open-Source Cloud Deployment)</a:t>
            </a:r>
            <a:endParaRPr lang="en-US" sz="3600" b="1" dirty="0">
              <a:solidFill>
                <a:schemeClr val="accent2">
                  <a:lumMod val="7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504186"/>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 name="TextBox 2">
            <a:extLst>
              <a:ext uri="{FF2B5EF4-FFF2-40B4-BE49-F238E27FC236}">
                <a16:creationId xmlns:a16="http://schemas.microsoft.com/office/drawing/2014/main" id="{62FED954-CD1C-2C7B-59DA-EC2079DFFFF5}"/>
              </a:ext>
            </a:extLst>
          </p:cNvPr>
          <p:cNvSpPr txBox="1"/>
          <p:nvPr/>
        </p:nvSpPr>
        <p:spPr>
          <a:xfrm>
            <a:off x="387927" y="1417637"/>
            <a:ext cx="11416146" cy="5355312"/>
          </a:xfrm>
          <a:prstGeom prst="rect">
            <a:avLst/>
          </a:prstGeom>
          <a:noFill/>
        </p:spPr>
        <p:txBody>
          <a:bodyPr wrap="square" rtlCol="0">
            <a:spAutoFit/>
          </a:bodyPr>
          <a:lstStyle/>
          <a:p>
            <a:pPr marL="285750" indent="-285750">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After the model has been trained and deployed locally, now it is ready for deploy on open-source cloud “Render”.</a:t>
            </a:r>
          </a:p>
          <a:p>
            <a:pPr marL="285750" indent="-285750">
              <a:buFont typeface="Wingdings" panose="05000000000000000000" pitchFamily="2" charset="2"/>
              <a:buChar char="Ø"/>
            </a:pPr>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GB" kern="100" dirty="0">
                <a:latin typeface="Calibri" panose="020F0502020204030204" pitchFamily="34" charset="0"/>
                <a:ea typeface="Calibri" panose="020F0502020204030204" pitchFamily="34" charset="0"/>
                <a:cs typeface="Times New Roman" panose="02020603050405020304" pitchFamily="18" charset="0"/>
              </a:rPr>
              <a:t>Connect web service to GitHub Repository. </a:t>
            </a: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C</a:t>
            </a:r>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lick and open the application for </a:t>
            </a:r>
            <a:r>
              <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Term deposit subscription.</a:t>
            </a:r>
          </a:p>
          <a:p>
            <a:r>
              <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400" b="1" u="sng" kern="100" dirty="0">
                <a:solidFill>
                  <a:schemeClr val="accent2">
                    <a:lumMod val="75000"/>
                  </a:schemeClr>
                </a:solidFill>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https://predict-bank-term-depositsubscription.onrender.com</a:t>
            </a:r>
            <a:endParaRPr lang="en-GB" sz="14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GB" sz="1800"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descr="A picture containing graphical user interface&#10;&#10;Description automatically generated">
            <a:extLst>
              <a:ext uri="{FF2B5EF4-FFF2-40B4-BE49-F238E27FC236}">
                <a16:creationId xmlns:a16="http://schemas.microsoft.com/office/drawing/2014/main" id="{8257B237-574F-E315-CD0F-F74AA95A689B}"/>
              </a:ext>
            </a:extLst>
          </p:cNvPr>
          <p:cNvPicPr>
            <a:picLocks noChangeAspect="1"/>
          </p:cNvPicPr>
          <p:nvPr/>
        </p:nvPicPr>
        <p:blipFill>
          <a:blip r:embed="rId3"/>
          <a:stretch>
            <a:fillRect/>
          </a:stretch>
        </p:blipFill>
        <p:spPr>
          <a:xfrm>
            <a:off x="812607" y="2246626"/>
            <a:ext cx="4149435" cy="601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descr="Graphical user interface, text, application&#10;&#10;Description automatically generated">
            <a:extLst>
              <a:ext uri="{FF2B5EF4-FFF2-40B4-BE49-F238E27FC236}">
                <a16:creationId xmlns:a16="http://schemas.microsoft.com/office/drawing/2014/main" id="{487BAB19-5650-CA90-067F-3F75528D4D29}"/>
              </a:ext>
            </a:extLst>
          </p:cNvPr>
          <p:cNvPicPr>
            <a:picLocks noChangeAspect="1"/>
          </p:cNvPicPr>
          <p:nvPr/>
        </p:nvPicPr>
        <p:blipFill>
          <a:blip r:embed="rId4"/>
          <a:stretch>
            <a:fillRect/>
          </a:stretch>
        </p:blipFill>
        <p:spPr>
          <a:xfrm>
            <a:off x="5191211" y="1838802"/>
            <a:ext cx="1532488" cy="1545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Graphical user interface, text, application, email&#10;&#10;Description automatically generated">
            <a:extLst>
              <a:ext uri="{FF2B5EF4-FFF2-40B4-BE49-F238E27FC236}">
                <a16:creationId xmlns:a16="http://schemas.microsoft.com/office/drawing/2014/main" id="{E7F51CDF-303B-B17B-C3FB-33FD57B4111D}"/>
              </a:ext>
            </a:extLst>
          </p:cNvPr>
          <p:cNvPicPr>
            <a:picLocks noChangeAspect="1"/>
          </p:cNvPicPr>
          <p:nvPr/>
        </p:nvPicPr>
        <p:blipFill>
          <a:blip r:embed="rId5"/>
          <a:stretch>
            <a:fillRect/>
          </a:stretch>
        </p:blipFill>
        <p:spPr>
          <a:xfrm>
            <a:off x="790476" y="3759472"/>
            <a:ext cx="3227610" cy="17814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Graphical user interface, text, application, email&#10;&#10;Description automatically generated">
            <a:extLst>
              <a:ext uri="{FF2B5EF4-FFF2-40B4-BE49-F238E27FC236}">
                <a16:creationId xmlns:a16="http://schemas.microsoft.com/office/drawing/2014/main" id="{136DDC27-2D67-6E25-C91B-1FA6DFAA5A6A}"/>
              </a:ext>
            </a:extLst>
          </p:cNvPr>
          <p:cNvPicPr>
            <a:picLocks noChangeAspect="1"/>
          </p:cNvPicPr>
          <p:nvPr/>
        </p:nvPicPr>
        <p:blipFill>
          <a:blip r:embed="rId6"/>
          <a:stretch>
            <a:fillRect/>
          </a:stretch>
        </p:blipFill>
        <p:spPr>
          <a:xfrm>
            <a:off x="4287419" y="3782988"/>
            <a:ext cx="3045466" cy="1789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ACF3B7C9-A742-701F-3EE7-EE2129D830D7}"/>
              </a:ext>
            </a:extLst>
          </p:cNvPr>
          <p:cNvPicPr>
            <a:picLocks noChangeAspect="1"/>
          </p:cNvPicPr>
          <p:nvPr/>
        </p:nvPicPr>
        <p:blipFill>
          <a:blip r:embed="rId7"/>
          <a:stretch>
            <a:fillRect/>
          </a:stretch>
        </p:blipFill>
        <p:spPr>
          <a:xfrm>
            <a:off x="7786255" y="4488806"/>
            <a:ext cx="3823854" cy="314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3886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on Render (Open-Source Cloud Deployment)</a:t>
            </a:r>
            <a:endParaRPr lang="en-US" sz="3600" b="1" dirty="0">
              <a:solidFill>
                <a:schemeClr val="accent2">
                  <a:lumMod val="7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504186"/>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TextBox 7">
            <a:extLst>
              <a:ext uri="{FF2B5EF4-FFF2-40B4-BE49-F238E27FC236}">
                <a16:creationId xmlns:a16="http://schemas.microsoft.com/office/drawing/2014/main" id="{9480FF86-EC68-6A9C-B5C1-527792F242CD}"/>
              </a:ext>
            </a:extLst>
          </p:cNvPr>
          <p:cNvSpPr txBox="1"/>
          <p:nvPr/>
        </p:nvSpPr>
        <p:spPr>
          <a:xfrm>
            <a:off x="447328" y="5806006"/>
            <a:ext cx="11297344" cy="543162"/>
          </a:xfrm>
          <a:prstGeom prst="rect">
            <a:avLst/>
          </a:prstGeom>
          <a:noFill/>
          <a:ln>
            <a:solidFill>
              <a:schemeClr val="accent2">
                <a:lumMod val="75000"/>
              </a:schemeClr>
            </a:solidFill>
          </a:ln>
        </p:spPr>
        <p:txBody>
          <a:bodyPr wrap="square" rtlCol="0">
            <a:spAutoFit/>
          </a:bodyPr>
          <a:lstStyle/>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Select categorical fields as per their respective number in the given code and click the Predict button. The predicted result will be displayed at the bottom of the web page.</a:t>
            </a:r>
          </a:p>
        </p:txBody>
      </p:sp>
      <p:pic>
        <p:nvPicPr>
          <p:cNvPr id="3" name="Picture 2" descr="Text&#10;&#10;Description automatically generated">
            <a:extLst>
              <a:ext uri="{FF2B5EF4-FFF2-40B4-BE49-F238E27FC236}">
                <a16:creationId xmlns:a16="http://schemas.microsoft.com/office/drawing/2014/main" id="{F26DC0B4-9927-E2B0-FFEB-9B3C75F5E8FF}"/>
              </a:ext>
            </a:extLst>
          </p:cNvPr>
          <p:cNvPicPr>
            <a:picLocks noChangeAspect="1"/>
          </p:cNvPicPr>
          <p:nvPr/>
        </p:nvPicPr>
        <p:blipFill>
          <a:blip r:embed="rId2"/>
          <a:stretch>
            <a:fillRect/>
          </a:stretch>
        </p:blipFill>
        <p:spPr>
          <a:xfrm>
            <a:off x="838200" y="1603678"/>
            <a:ext cx="3267075" cy="397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picture containing timeline&#10;&#10;Description automatically generated">
            <a:extLst>
              <a:ext uri="{FF2B5EF4-FFF2-40B4-BE49-F238E27FC236}">
                <a16:creationId xmlns:a16="http://schemas.microsoft.com/office/drawing/2014/main" id="{4539CD6A-6202-F01E-EF31-20A5F5A6D93A}"/>
              </a:ext>
            </a:extLst>
          </p:cNvPr>
          <p:cNvPicPr>
            <a:picLocks noChangeAspect="1"/>
          </p:cNvPicPr>
          <p:nvPr/>
        </p:nvPicPr>
        <p:blipFill>
          <a:blip r:embed="rId3"/>
          <a:stretch>
            <a:fillRect/>
          </a:stretch>
        </p:blipFill>
        <p:spPr>
          <a:xfrm>
            <a:off x="4423929" y="1617533"/>
            <a:ext cx="3182216" cy="39074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Text&#10;&#10;Description automatically generated with low confidence">
            <a:extLst>
              <a:ext uri="{FF2B5EF4-FFF2-40B4-BE49-F238E27FC236}">
                <a16:creationId xmlns:a16="http://schemas.microsoft.com/office/drawing/2014/main" id="{A73389A1-D87D-2957-5253-D20C24BF7918}"/>
              </a:ext>
            </a:extLst>
          </p:cNvPr>
          <p:cNvPicPr>
            <a:picLocks noChangeAspect="1"/>
          </p:cNvPicPr>
          <p:nvPr/>
        </p:nvPicPr>
        <p:blipFill>
          <a:blip r:embed="rId4"/>
          <a:stretch>
            <a:fillRect/>
          </a:stretch>
        </p:blipFill>
        <p:spPr>
          <a:xfrm>
            <a:off x="7924800" y="1586552"/>
            <a:ext cx="3548447" cy="397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a16="http://schemas.microsoft.com/office/drawing/2014/main" id="{EC16294D-7C7D-1098-0F19-C68298AB322B}"/>
              </a:ext>
            </a:extLst>
          </p:cNvPr>
          <p:cNvSpPr/>
          <p:nvPr/>
        </p:nvSpPr>
        <p:spPr>
          <a:xfrm>
            <a:off x="7896225" y="5210894"/>
            <a:ext cx="2019300" cy="247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Rectangle 12">
            <a:extLst>
              <a:ext uri="{FF2B5EF4-FFF2-40B4-BE49-F238E27FC236}">
                <a16:creationId xmlns:a16="http://schemas.microsoft.com/office/drawing/2014/main" id="{B67BE333-E724-4A00-C41A-F11E0725048E}"/>
              </a:ext>
            </a:extLst>
          </p:cNvPr>
          <p:cNvSpPr/>
          <p:nvPr/>
        </p:nvSpPr>
        <p:spPr>
          <a:xfrm>
            <a:off x="1504516" y="1617533"/>
            <a:ext cx="2600757" cy="247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4161430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Challenges</a:t>
            </a:r>
            <a:endParaRPr lang="en-US" sz="3600" b="1" dirty="0">
              <a:solidFill>
                <a:schemeClr val="accent2">
                  <a:lumMod val="7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504186"/>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 name="TextBox 2">
            <a:extLst>
              <a:ext uri="{FF2B5EF4-FFF2-40B4-BE49-F238E27FC236}">
                <a16:creationId xmlns:a16="http://schemas.microsoft.com/office/drawing/2014/main" id="{62FED954-CD1C-2C7B-59DA-EC2079DFFFF5}"/>
              </a:ext>
            </a:extLst>
          </p:cNvPr>
          <p:cNvSpPr txBox="1"/>
          <p:nvPr/>
        </p:nvSpPr>
        <p:spPr>
          <a:xfrm>
            <a:off x="838200" y="2495638"/>
            <a:ext cx="10037618" cy="2050690"/>
          </a:xfrm>
          <a:prstGeom prst="rect">
            <a:avLst/>
          </a:prstGeom>
          <a:noFill/>
          <a:ln>
            <a:solidFill>
              <a:schemeClr val="accent2">
                <a:lumMod val="75000"/>
              </a:schemeClr>
            </a:solidFill>
          </a:ln>
        </p:spPr>
        <p:txBody>
          <a:bodyPr wrap="square" rtlCol="0">
            <a:spAutoFit/>
          </a:bodyPr>
          <a:lstStyle/>
          <a:p>
            <a:pPr marL="342900" lvl="0" indent="-342900">
              <a:lnSpc>
                <a:spcPct val="107000"/>
              </a:lnSpc>
              <a:buFont typeface="Wingdings" panose="05000000000000000000" pitchFamily="2" charset="2"/>
              <a:buChar char=""/>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Feature scaling was a challenging task, which is done normalization technique as the dataset consists of both numerical and categorical features.</a:t>
            </a:r>
          </a:p>
          <a:p>
            <a:pPr marL="342900" lvl="0" indent="-342900">
              <a:lnSpc>
                <a:spcPct val="107000"/>
              </a:lnSpc>
              <a:spcAft>
                <a:spcPts val="800"/>
              </a:spcAft>
              <a:buFont typeface="Wingdings" panose="05000000000000000000" pitchFamily="2" charset="2"/>
              <a:buChar char=""/>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Selection of best model was also tricky but after carefully considering all parameters and metrics of evaluation choose ‘Gradient Boosting Classification model’ as the best model.</a:t>
            </a:r>
          </a:p>
        </p:txBody>
      </p:sp>
    </p:spTree>
    <p:extLst>
      <p:ext uri="{BB962C8B-B14F-4D97-AF65-F5344CB8AC3E}">
        <p14:creationId xmlns:p14="http://schemas.microsoft.com/office/powerpoint/2010/main" val="401607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2" name="TextBox 1">
            <a:extLst>
              <a:ext uri="{FF2B5EF4-FFF2-40B4-BE49-F238E27FC236}">
                <a16:creationId xmlns:a16="http://schemas.microsoft.com/office/drawing/2014/main" id="{F11D011F-AD5D-4E94-C1CD-F8BB49B65049}"/>
              </a:ext>
            </a:extLst>
          </p:cNvPr>
          <p:cNvSpPr txBox="1"/>
          <p:nvPr/>
        </p:nvSpPr>
        <p:spPr>
          <a:xfrm flipH="1">
            <a:off x="11143210" y="6452851"/>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1563"/>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200" b="1" dirty="0">
                <a:solidFill>
                  <a:schemeClr val="accent2"/>
                </a:solidFill>
                <a:latin typeface="Calibri" panose="020F0502020204030204" pitchFamily="34" charset="0"/>
                <a:cs typeface="Calibri" panose="020F0502020204030204" pitchFamily="34" charset="0"/>
              </a:rPr>
              <a:t>Background – </a:t>
            </a:r>
            <a:r>
              <a:rPr lang="en-GB" sz="3200" b="1" dirty="0">
                <a:solidFill>
                  <a:schemeClr val="accent2">
                    <a:lumMod val="75000"/>
                  </a:schemeClr>
                </a:solidFill>
                <a:latin typeface="+mn-lt"/>
              </a:rPr>
              <a:t>Bank</a:t>
            </a:r>
            <a:r>
              <a:rPr lang="en-GB" sz="3200" b="1" i="0" dirty="0">
                <a:solidFill>
                  <a:schemeClr val="accent2">
                    <a:lumMod val="75000"/>
                  </a:schemeClr>
                </a:solidFill>
                <a:effectLst/>
                <a:latin typeface="+mn-lt"/>
              </a:rPr>
              <a:t> </a:t>
            </a:r>
            <a:r>
              <a:rPr lang="en-GB" sz="3200" b="1" dirty="0">
                <a:solidFill>
                  <a:schemeClr val="accent2">
                    <a:lumMod val="75000"/>
                  </a:schemeClr>
                </a:solidFill>
                <a:latin typeface="+mn-lt"/>
              </a:rPr>
              <a:t>Marketing</a:t>
            </a:r>
            <a:r>
              <a:rPr lang="en-GB" sz="3200" b="1" i="0" dirty="0">
                <a:solidFill>
                  <a:schemeClr val="accent2">
                    <a:lumMod val="75000"/>
                  </a:schemeClr>
                </a:solidFill>
                <a:effectLst/>
                <a:latin typeface="+mn-lt"/>
              </a:rPr>
              <a:t> Campaign</a:t>
            </a:r>
            <a:endParaRPr lang="en-US" sz="3500" b="1" dirty="0">
              <a:solidFill>
                <a:schemeClr val="accent2"/>
              </a:solidFill>
              <a:latin typeface="+mn-lt"/>
              <a:cs typeface="Calibri" panose="020F0502020204030204" pitchFamily="34" charset="0"/>
            </a:endParaRPr>
          </a:p>
        </p:txBody>
      </p:sp>
      <p:sp>
        <p:nvSpPr>
          <p:cNvPr id="2" name="TextBox 1">
            <a:extLst>
              <a:ext uri="{FF2B5EF4-FFF2-40B4-BE49-F238E27FC236}">
                <a16:creationId xmlns:a16="http://schemas.microsoft.com/office/drawing/2014/main" id="{BA8CBE63-45E8-C075-A810-CFA74E7F4566}"/>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8" name="Content Placeholder 2">
            <a:extLst>
              <a:ext uri="{FF2B5EF4-FFF2-40B4-BE49-F238E27FC236}">
                <a16:creationId xmlns:a16="http://schemas.microsoft.com/office/drawing/2014/main" id="{6B75B7FD-03B7-DE53-4B0D-9B598C6404A1}"/>
              </a:ext>
            </a:extLst>
          </p:cNvPr>
          <p:cNvSpPr>
            <a:spLocks noGrp="1"/>
          </p:cNvSpPr>
          <p:nvPr>
            <p:ph idx="1"/>
          </p:nvPr>
        </p:nvSpPr>
        <p:spPr>
          <a:xfrm>
            <a:off x="263238" y="1549371"/>
            <a:ext cx="11416144" cy="4408084"/>
          </a:xfrm>
        </p:spPr>
        <p:txBody>
          <a:bodyPr>
            <a:normAutofit/>
          </a:bodyPr>
          <a:lstStyle/>
          <a:p>
            <a:pPr marL="0" indent="0">
              <a:buNone/>
            </a:pPr>
            <a:r>
              <a:rPr lang="en-US" sz="3200" b="1" u="sng" dirty="0">
                <a:solidFill>
                  <a:schemeClr val="accent2">
                    <a:lumMod val="75000"/>
                  </a:schemeClr>
                </a:solidFill>
              </a:rPr>
              <a:t>Problem Description:</a:t>
            </a:r>
          </a:p>
          <a:p>
            <a:pPr marL="0" indent="0">
              <a:buNone/>
            </a:pPr>
            <a:endParaRPr lang="en-US" sz="1800" dirty="0"/>
          </a:p>
          <a:p>
            <a:pPr marL="0" indent="0">
              <a:buNone/>
            </a:pPr>
            <a:r>
              <a:rPr lang="en-GB"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en-US" sz="1800" dirty="0"/>
          </a:p>
          <a:p>
            <a:pPr marL="0" indent="0">
              <a:buNone/>
            </a:pPr>
            <a:endParaRPr lang="en-US" sz="1800" dirty="0"/>
          </a:p>
        </p:txBody>
      </p:sp>
    </p:spTree>
    <p:extLst>
      <p:ext uri="{BB962C8B-B14F-4D97-AF65-F5344CB8AC3E}">
        <p14:creationId xmlns:p14="http://schemas.microsoft.com/office/powerpoint/2010/main" val="26975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080656" y="2084257"/>
            <a:ext cx="8977744" cy="2847961"/>
          </a:xfrm>
        </p:spPr>
        <p:txBody>
          <a:bodyPr numCol="2">
            <a:normAutofit fontScale="92500"/>
          </a:bodyPr>
          <a:lstStyle/>
          <a:p>
            <a:pPr>
              <a:lnSpc>
                <a:spcPct val="120000"/>
              </a:lnSpc>
            </a:pPr>
            <a:r>
              <a:rPr lang="en-US" sz="2400" dirty="0"/>
              <a:t>Data Understanding </a:t>
            </a:r>
          </a:p>
          <a:p>
            <a:pPr>
              <a:lnSpc>
                <a:spcPct val="120000"/>
              </a:lnSpc>
            </a:pPr>
            <a:r>
              <a:rPr lang="en-US" sz="2400" dirty="0"/>
              <a:t>Exploratory Data Analysis</a:t>
            </a:r>
          </a:p>
          <a:p>
            <a:pPr>
              <a:lnSpc>
                <a:spcPct val="120000"/>
              </a:lnSpc>
            </a:pPr>
            <a:r>
              <a:rPr lang="en-US" sz="2400" dirty="0"/>
              <a:t>Univariate Analysis</a:t>
            </a:r>
          </a:p>
          <a:p>
            <a:pPr>
              <a:lnSpc>
                <a:spcPct val="120000"/>
              </a:lnSpc>
            </a:pPr>
            <a:r>
              <a:rPr lang="en-US" sz="2400" dirty="0"/>
              <a:t>Correlation Analysis</a:t>
            </a:r>
          </a:p>
          <a:p>
            <a:pPr>
              <a:lnSpc>
                <a:spcPct val="120000"/>
              </a:lnSpc>
            </a:pPr>
            <a:r>
              <a:rPr lang="en-US" sz="2400" dirty="0"/>
              <a:t>Bivariate Analysis</a:t>
            </a:r>
          </a:p>
          <a:p>
            <a:pPr>
              <a:lnSpc>
                <a:spcPct val="120000"/>
              </a:lnSpc>
            </a:pPr>
            <a:r>
              <a:rPr lang="en-US" sz="2400"/>
              <a:t>Feature Engineering</a:t>
            </a:r>
          </a:p>
          <a:p>
            <a:pPr>
              <a:lnSpc>
                <a:spcPct val="120000"/>
              </a:lnSpc>
            </a:pPr>
            <a:r>
              <a:rPr lang="en-GB" sz="2400" kern="0">
                <a:solidFill>
                  <a:srgbClr val="000000"/>
                </a:solidFill>
                <a:effectLst/>
                <a:ea typeface="Times New Roman" panose="02020603050405020304" pitchFamily="18" charset="0"/>
                <a:cs typeface="Calibri" panose="020F0502020204030204" pitchFamily="34" charset="0"/>
              </a:rPr>
              <a:t>Model </a:t>
            </a:r>
            <a:r>
              <a:rPr lang="en-GB" sz="2400" kern="0" dirty="0">
                <a:solidFill>
                  <a:srgbClr val="000000"/>
                </a:solidFill>
                <a:effectLst/>
                <a:ea typeface="Times New Roman" panose="02020603050405020304" pitchFamily="18" charset="0"/>
                <a:cs typeface="Calibri" panose="020F0502020204030204" pitchFamily="34" charset="0"/>
              </a:rPr>
              <a:t>Building</a:t>
            </a:r>
          </a:p>
          <a:p>
            <a:pPr>
              <a:lnSpc>
                <a:spcPct val="120000"/>
              </a:lnSpc>
            </a:pPr>
            <a:r>
              <a:rPr lang="en-GB" sz="2400" kern="0" dirty="0">
                <a:solidFill>
                  <a:srgbClr val="000000"/>
                </a:solidFill>
                <a:effectLst/>
                <a:ea typeface="Times New Roman" panose="02020603050405020304" pitchFamily="18" charset="0"/>
                <a:cs typeface="Calibri" panose="020F0502020204030204" pitchFamily="34" charset="0"/>
              </a:rPr>
              <a:t>Model Evaluation</a:t>
            </a:r>
          </a:p>
          <a:p>
            <a:pPr>
              <a:lnSpc>
                <a:spcPct val="120000"/>
              </a:lnSpc>
            </a:pPr>
            <a:r>
              <a:rPr lang="en-GB" sz="2400" kern="0" dirty="0">
                <a:solidFill>
                  <a:srgbClr val="000000"/>
                </a:solidFill>
                <a:effectLst/>
                <a:ea typeface="Times New Roman" panose="02020603050405020304" pitchFamily="18" charset="0"/>
                <a:cs typeface="Calibri" panose="020F0502020204030204" pitchFamily="34" charset="0"/>
              </a:rPr>
              <a:t>Model Selection</a:t>
            </a:r>
          </a:p>
          <a:p>
            <a:pPr>
              <a:lnSpc>
                <a:spcPct val="120000"/>
              </a:lnSpc>
            </a:pPr>
            <a:r>
              <a:rPr lang="en-GB" sz="2400" kern="0" dirty="0">
                <a:solidFill>
                  <a:srgbClr val="000000"/>
                </a:solidFill>
                <a:effectLst/>
                <a:ea typeface="Times New Roman" panose="02020603050405020304" pitchFamily="18" charset="0"/>
                <a:cs typeface="Calibri" panose="020F0502020204030204" pitchFamily="34" charset="0"/>
              </a:rPr>
              <a:t>Model Deployment</a:t>
            </a:r>
            <a:endParaRPr lang="en-GB" sz="2400" kern="100" dirty="0">
              <a:effectLst/>
              <a:ea typeface="Calibri" panose="020F0502020204030204" pitchFamily="34" charset="0"/>
              <a:cs typeface="Times New Roman" panose="02020603050405020304" pitchFamily="18" charset="0"/>
            </a:endParaRP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
        <p:nvSpPr>
          <p:cNvPr id="2" name="Content Placeholder 2">
            <a:extLst>
              <a:ext uri="{FF2B5EF4-FFF2-40B4-BE49-F238E27FC236}">
                <a16:creationId xmlns:a16="http://schemas.microsoft.com/office/drawing/2014/main" id="{513CF220-1137-D6DE-EE1C-392DFCB95171}"/>
              </a:ext>
            </a:extLst>
          </p:cNvPr>
          <p:cNvSpPr txBox="1">
            <a:spLocks/>
          </p:cNvSpPr>
          <p:nvPr/>
        </p:nvSpPr>
        <p:spPr>
          <a:xfrm>
            <a:off x="969818" y="1431491"/>
            <a:ext cx="8617528" cy="78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400" b="1" dirty="0">
                <a:solidFill>
                  <a:schemeClr val="accent2">
                    <a:lumMod val="75000"/>
                  </a:schemeClr>
                </a:solidFill>
              </a:rPr>
              <a:t>The analysis has been divided into following parts: </a:t>
            </a:r>
          </a:p>
        </p:txBody>
      </p:sp>
      <p:sp>
        <p:nvSpPr>
          <p:cNvPr id="5" name="TextBox 4">
            <a:extLst>
              <a:ext uri="{FF2B5EF4-FFF2-40B4-BE49-F238E27FC236}">
                <a16:creationId xmlns:a16="http://schemas.microsoft.com/office/drawing/2014/main" id="{68C849FA-41C6-AFE2-1C46-E562DA920EBB}"/>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Tree>
    <p:extLst>
      <p:ext uri="{BB962C8B-B14F-4D97-AF65-F5344CB8AC3E}">
        <p14:creationId xmlns:p14="http://schemas.microsoft.com/office/powerpoint/2010/main" val="239065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Understanding</a:t>
            </a:r>
          </a:p>
        </p:txBody>
      </p:sp>
      <p:sp>
        <p:nvSpPr>
          <p:cNvPr id="2" name="TextBox 1">
            <a:extLst>
              <a:ext uri="{FF2B5EF4-FFF2-40B4-BE49-F238E27FC236}">
                <a16:creationId xmlns:a16="http://schemas.microsoft.com/office/drawing/2014/main" id="{D90FF46F-82C4-D25B-B75D-58FEB4CC07EC}"/>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81296341-639A-D46F-2675-729F3D8F2D0C}"/>
              </a:ext>
            </a:extLst>
          </p:cNvPr>
          <p:cNvSpPr txBox="1"/>
          <p:nvPr/>
        </p:nvSpPr>
        <p:spPr>
          <a:xfrm>
            <a:off x="429491" y="1981199"/>
            <a:ext cx="11166764" cy="968278"/>
          </a:xfrm>
          <a:prstGeom prst="rect">
            <a:avLst/>
          </a:prstGeom>
          <a:noFill/>
        </p:spPr>
        <p:txBody>
          <a:bodyPr wrap="square" rtlCol="0">
            <a:spAutoFit/>
          </a:bodyPr>
          <a:lstStyle/>
          <a:p>
            <a:pPr marL="57150">
              <a:lnSpc>
                <a:spcPct val="107000"/>
              </a:lnSpc>
              <a:spcAft>
                <a:spcPts val="800"/>
              </a:spcAft>
            </a:pPr>
            <a:r>
              <a:rPr lang="en-GB"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 is related with direct marketing campaigns of a Portuguese banking institution. The marketing campaigns were based on phone calls. Often, more than one contact to the same client was required, to access if the product (bank term deposit) would be ('yes') or not ('no') subscribed.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Table&#10;&#10;Description automatically generated">
            <a:extLst>
              <a:ext uri="{FF2B5EF4-FFF2-40B4-BE49-F238E27FC236}">
                <a16:creationId xmlns:a16="http://schemas.microsoft.com/office/drawing/2014/main" id="{10FFF989-FBCA-8F77-328B-C1B37C604DB5}"/>
              </a:ext>
            </a:extLst>
          </p:cNvPr>
          <p:cNvPicPr>
            <a:picLocks noChangeAspect="1"/>
          </p:cNvPicPr>
          <p:nvPr/>
        </p:nvPicPr>
        <p:blipFill>
          <a:blip r:embed="rId2"/>
          <a:stretch>
            <a:fillRect/>
          </a:stretch>
        </p:blipFill>
        <p:spPr>
          <a:xfrm>
            <a:off x="1673189" y="3484920"/>
            <a:ext cx="2678636" cy="3035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A picture containing text&#10;&#10;Description automatically generated">
            <a:extLst>
              <a:ext uri="{FF2B5EF4-FFF2-40B4-BE49-F238E27FC236}">
                <a16:creationId xmlns:a16="http://schemas.microsoft.com/office/drawing/2014/main" id="{63A27DC4-86FA-E8B6-B0C9-F192C584D9C4}"/>
              </a:ext>
            </a:extLst>
          </p:cNvPr>
          <p:cNvPicPr>
            <a:picLocks noChangeAspect="1"/>
          </p:cNvPicPr>
          <p:nvPr/>
        </p:nvPicPr>
        <p:blipFill>
          <a:blip r:embed="rId3"/>
          <a:stretch>
            <a:fillRect/>
          </a:stretch>
        </p:blipFill>
        <p:spPr>
          <a:xfrm>
            <a:off x="4707929" y="4160082"/>
            <a:ext cx="6535160" cy="1148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045F0B90-E3A0-A936-945E-1BDF8E610264}"/>
              </a:ext>
            </a:extLst>
          </p:cNvPr>
          <p:cNvSpPr txBox="1"/>
          <p:nvPr/>
        </p:nvSpPr>
        <p:spPr>
          <a:xfrm>
            <a:off x="752456" y="3061515"/>
            <a:ext cx="4648200"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Datatype of Columns and Non-null values</a:t>
            </a:r>
          </a:p>
        </p:txBody>
      </p:sp>
      <p:sp>
        <p:nvSpPr>
          <p:cNvPr id="12" name="TextBox 11">
            <a:extLst>
              <a:ext uri="{FF2B5EF4-FFF2-40B4-BE49-F238E27FC236}">
                <a16:creationId xmlns:a16="http://schemas.microsoft.com/office/drawing/2014/main" id="{C8EB3F66-8835-9F46-4FD3-71706623EAE2}"/>
              </a:ext>
            </a:extLst>
          </p:cNvPr>
          <p:cNvSpPr txBox="1"/>
          <p:nvPr/>
        </p:nvSpPr>
        <p:spPr>
          <a:xfrm>
            <a:off x="5400656" y="3696738"/>
            <a:ext cx="5334000"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Numerical and categorical Features</a:t>
            </a:r>
          </a:p>
        </p:txBody>
      </p:sp>
      <p:sp>
        <p:nvSpPr>
          <p:cNvPr id="14" name="TextBox 13">
            <a:extLst>
              <a:ext uri="{FF2B5EF4-FFF2-40B4-BE49-F238E27FC236}">
                <a16:creationId xmlns:a16="http://schemas.microsoft.com/office/drawing/2014/main" id="{3C385511-1D72-A81F-207E-0EA89D3F68C7}"/>
              </a:ext>
            </a:extLst>
          </p:cNvPr>
          <p:cNvSpPr txBox="1"/>
          <p:nvPr/>
        </p:nvSpPr>
        <p:spPr>
          <a:xfrm>
            <a:off x="429491" y="1458707"/>
            <a:ext cx="5410200" cy="461665"/>
          </a:xfrm>
          <a:prstGeom prst="rect">
            <a:avLst/>
          </a:prstGeom>
          <a:noFill/>
        </p:spPr>
        <p:txBody>
          <a:bodyPr wrap="square" rtlCol="0">
            <a:spAutoFit/>
          </a:bodyPr>
          <a:lstStyle/>
          <a:p>
            <a:r>
              <a:rPr lang="en-GB" sz="2400" b="1" u="sng" dirty="0">
                <a:solidFill>
                  <a:schemeClr val="accent2">
                    <a:lumMod val="75000"/>
                  </a:schemeClr>
                </a:solidFill>
              </a:rPr>
              <a:t>Dataset Information</a:t>
            </a:r>
          </a:p>
        </p:txBody>
      </p:sp>
    </p:spTree>
    <p:extLst>
      <p:ext uri="{BB962C8B-B14F-4D97-AF65-F5344CB8AC3E}">
        <p14:creationId xmlns:p14="http://schemas.microsoft.com/office/powerpoint/2010/main" val="51949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09"/>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Exploratory Data Analysis</a:t>
            </a:r>
          </a:p>
        </p:txBody>
      </p:sp>
      <p:sp>
        <p:nvSpPr>
          <p:cNvPr id="2" name="TextBox 1">
            <a:extLst>
              <a:ext uri="{FF2B5EF4-FFF2-40B4-BE49-F238E27FC236}">
                <a16:creationId xmlns:a16="http://schemas.microsoft.com/office/drawing/2014/main" id="{FA06EF6C-925C-AA36-AE13-3CC596B99C80}"/>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pic>
        <p:nvPicPr>
          <p:cNvPr id="8" name="Picture 7" descr="Table&#10;&#10;Description automatically generated with medium confidence">
            <a:extLst>
              <a:ext uri="{FF2B5EF4-FFF2-40B4-BE49-F238E27FC236}">
                <a16:creationId xmlns:a16="http://schemas.microsoft.com/office/drawing/2014/main" id="{276AF1DD-A3A2-F5FD-E012-96334A81DEBF}"/>
              </a:ext>
            </a:extLst>
          </p:cNvPr>
          <p:cNvPicPr>
            <a:picLocks noChangeAspect="1"/>
          </p:cNvPicPr>
          <p:nvPr/>
        </p:nvPicPr>
        <p:blipFill>
          <a:blip r:embed="rId2"/>
          <a:stretch>
            <a:fillRect/>
          </a:stretch>
        </p:blipFill>
        <p:spPr>
          <a:xfrm>
            <a:off x="529041" y="1917744"/>
            <a:ext cx="4788535" cy="1990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982CDCD2-29B2-E0AD-6C4E-A2785E5E06F3}"/>
              </a:ext>
            </a:extLst>
          </p:cNvPr>
          <p:cNvSpPr txBox="1"/>
          <p:nvPr/>
        </p:nvSpPr>
        <p:spPr>
          <a:xfrm>
            <a:off x="-16424" y="1468325"/>
            <a:ext cx="533400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Step:1  Drop Duplicate Rows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6E224630-6C22-961D-2C7F-1C91B167C6F3}"/>
              </a:ext>
            </a:extLst>
          </p:cNvPr>
          <p:cNvPicPr>
            <a:picLocks noChangeAspect="1"/>
          </p:cNvPicPr>
          <p:nvPr/>
        </p:nvPicPr>
        <p:blipFill>
          <a:blip r:embed="rId3"/>
          <a:stretch>
            <a:fillRect/>
          </a:stretch>
        </p:blipFill>
        <p:spPr>
          <a:xfrm>
            <a:off x="5844021" y="2502896"/>
            <a:ext cx="5048250" cy="820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96C52C60-DF12-CACB-50A9-C224824CB25B}"/>
              </a:ext>
            </a:extLst>
          </p:cNvPr>
          <p:cNvSpPr txBox="1"/>
          <p:nvPr/>
        </p:nvSpPr>
        <p:spPr>
          <a:xfrm>
            <a:off x="5558271" y="1983645"/>
            <a:ext cx="533400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Step:2  Drop Unnecessary Column</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descr="Text, letter&#10;&#10;Description automatically generated">
            <a:extLst>
              <a:ext uri="{FF2B5EF4-FFF2-40B4-BE49-F238E27FC236}">
                <a16:creationId xmlns:a16="http://schemas.microsoft.com/office/drawing/2014/main" id="{EC41404F-66AC-550E-834A-F9C011527CC5}"/>
              </a:ext>
            </a:extLst>
          </p:cNvPr>
          <p:cNvPicPr>
            <a:picLocks noChangeAspect="1"/>
          </p:cNvPicPr>
          <p:nvPr/>
        </p:nvPicPr>
        <p:blipFill>
          <a:blip r:embed="rId4"/>
          <a:stretch>
            <a:fillRect/>
          </a:stretch>
        </p:blipFill>
        <p:spPr>
          <a:xfrm>
            <a:off x="1317075" y="4611465"/>
            <a:ext cx="3224095" cy="1498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8AE302DD-FA69-8B47-32C3-41D2FA0B1FF1}"/>
              </a:ext>
            </a:extLst>
          </p:cNvPr>
          <p:cNvSpPr txBox="1"/>
          <p:nvPr/>
        </p:nvSpPr>
        <p:spPr>
          <a:xfrm>
            <a:off x="224271" y="4157771"/>
            <a:ext cx="533400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Step:3  Change Datatype of Categorical features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Text, table&#10;&#10;Description automatically generated with medium confidence">
            <a:extLst>
              <a:ext uri="{FF2B5EF4-FFF2-40B4-BE49-F238E27FC236}">
                <a16:creationId xmlns:a16="http://schemas.microsoft.com/office/drawing/2014/main" id="{A6A35D6E-BD95-82FA-8E8E-2CBADCF40936}"/>
              </a:ext>
            </a:extLst>
          </p:cNvPr>
          <p:cNvPicPr>
            <a:picLocks noChangeAspect="1"/>
          </p:cNvPicPr>
          <p:nvPr/>
        </p:nvPicPr>
        <p:blipFill>
          <a:blip r:embed="rId5"/>
          <a:stretch>
            <a:fillRect/>
          </a:stretch>
        </p:blipFill>
        <p:spPr>
          <a:xfrm>
            <a:off x="7015162" y="4148221"/>
            <a:ext cx="1838325" cy="2353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94567492-5FC4-52B7-3CB7-650C37F712A7}"/>
              </a:ext>
            </a:extLst>
          </p:cNvPr>
          <p:cNvSpPr txBox="1"/>
          <p:nvPr/>
        </p:nvSpPr>
        <p:spPr>
          <a:xfrm>
            <a:off x="7139449" y="3701794"/>
            <a:ext cx="169758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Final Dataset</a:t>
            </a:r>
          </a:p>
        </p:txBody>
      </p:sp>
    </p:spTree>
    <p:extLst>
      <p:ext uri="{BB962C8B-B14F-4D97-AF65-F5344CB8AC3E}">
        <p14:creationId xmlns:p14="http://schemas.microsoft.com/office/powerpoint/2010/main" val="138765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09"/>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FA06EF6C-925C-AA36-AE13-3CC596B99C80}"/>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69C899FA-8811-A8C7-0B73-FCDC963C8B1C}"/>
              </a:ext>
            </a:extLst>
          </p:cNvPr>
          <p:cNvSpPr txBox="1"/>
          <p:nvPr/>
        </p:nvSpPr>
        <p:spPr>
          <a:xfrm>
            <a:off x="838200" y="4013839"/>
            <a:ext cx="3644404" cy="1754326"/>
          </a:xfrm>
          <a:prstGeom prst="rect">
            <a:avLst/>
          </a:prstGeom>
          <a:noFill/>
          <a:ln>
            <a:solidFill>
              <a:schemeClr val="accent2"/>
            </a:solidFill>
          </a:ln>
        </p:spPr>
        <p:txBody>
          <a:bodyPr wrap="square" rtlCol="0">
            <a:spAutoFit/>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description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boxplot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we can see there are outliers in numerical input variables like age, balance, campaign, pdays and previous. Pdays have most outliers comparatively.</a:t>
            </a:r>
          </a:p>
        </p:txBody>
      </p:sp>
      <p:pic>
        <p:nvPicPr>
          <p:cNvPr id="8" name="Picture 7" descr="Graphical user interface, application, table, Excel&#10;&#10;Description automatically generated">
            <a:extLst>
              <a:ext uri="{FF2B5EF4-FFF2-40B4-BE49-F238E27FC236}">
                <a16:creationId xmlns:a16="http://schemas.microsoft.com/office/drawing/2014/main" id="{5BF82B46-B813-AFB6-F0FB-FF3CA0321A41}"/>
              </a:ext>
            </a:extLst>
          </p:cNvPr>
          <p:cNvPicPr>
            <a:picLocks noChangeAspect="1"/>
          </p:cNvPicPr>
          <p:nvPr/>
        </p:nvPicPr>
        <p:blipFill>
          <a:blip r:embed="rId2"/>
          <a:stretch>
            <a:fillRect/>
          </a:stretch>
        </p:blipFill>
        <p:spPr>
          <a:xfrm>
            <a:off x="838200" y="1890988"/>
            <a:ext cx="3644404" cy="1538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2C54B83F-79A0-A9E9-4B3A-A98780DDD4EF}"/>
              </a:ext>
            </a:extLst>
          </p:cNvPr>
          <p:cNvSpPr txBox="1"/>
          <p:nvPr/>
        </p:nvSpPr>
        <p:spPr>
          <a:xfrm>
            <a:off x="1404897" y="1415809"/>
            <a:ext cx="2511009"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Description of the data</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Box and whisker chart&#10;&#10;Description automatically generated with medium confidence">
            <a:extLst>
              <a:ext uri="{FF2B5EF4-FFF2-40B4-BE49-F238E27FC236}">
                <a16:creationId xmlns:a16="http://schemas.microsoft.com/office/drawing/2014/main" id="{C3C478B2-588D-4CB9-F303-9ACAECCECB79}"/>
              </a:ext>
            </a:extLst>
          </p:cNvPr>
          <p:cNvPicPr>
            <a:picLocks noChangeAspect="1"/>
          </p:cNvPicPr>
          <p:nvPr/>
        </p:nvPicPr>
        <p:blipFill>
          <a:blip r:embed="rId3"/>
          <a:stretch>
            <a:fillRect/>
          </a:stretch>
        </p:blipFill>
        <p:spPr>
          <a:xfrm>
            <a:off x="5525567" y="1890987"/>
            <a:ext cx="3644404" cy="4575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C51BD317-4750-8F7F-FC8E-BBF417F434C2}"/>
              </a:ext>
            </a:extLst>
          </p:cNvPr>
          <p:cNvSpPr txBox="1"/>
          <p:nvPr/>
        </p:nvSpPr>
        <p:spPr>
          <a:xfrm>
            <a:off x="4826298" y="1415808"/>
            <a:ext cx="5042941"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Visualization (boxplot) of Numerical Attributes</a:t>
            </a:r>
          </a:p>
        </p:txBody>
      </p:sp>
    </p:spTree>
    <p:extLst>
      <p:ext uri="{BB962C8B-B14F-4D97-AF65-F5344CB8AC3E}">
        <p14:creationId xmlns:p14="http://schemas.microsoft.com/office/powerpoint/2010/main" val="246556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2923EDA5-8804-3536-A99C-9CF765E27415}"/>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94802EE5-D2C7-BEF7-17C8-6CF6FBD27373}"/>
              </a:ext>
            </a:extLst>
          </p:cNvPr>
          <p:cNvSpPr txBox="1"/>
          <p:nvPr/>
        </p:nvSpPr>
        <p:spPr>
          <a:xfrm>
            <a:off x="6497782" y="2817750"/>
            <a:ext cx="3043233" cy="2153731"/>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Histogram, we can see input variables like age, balance, campaign, pdays and previous are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positively skewed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and we can also see uneven distribution of data in day column.</a:t>
            </a:r>
          </a:p>
        </p:txBody>
      </p:sp>
      <p:pic>
        <p:nvPicPr>
          <p:cNvPr id="8" name="Picture 7" descr="Chart, histogram&#10;&#10;Description automatically generated">
            <a:extLst>
              <a:ext uri="{FF2B5EF4-FFF2-40B4-BE49-F238E27FC236}">
                <a16:creationId xmlns:a16="http://schemas.microsoft.com/office/drawing/2014/main" id="{42178BF9-606B-DFD2-5A18-B3B7EA586BEF}"/>
              </a:ext>
            </a:extLst>
          </p:cNvPr>
          <p:cNvPicPr>
            <a:picLocks noChangeAspect="1"/>
          </p:cNvPicPr>
          <p:nvPr/>
        </p:nvPicPr>
        <p:blipFill>
          <a:blip r:embed="rId2"/>
          <a:stretch>
            <a:fillRect/>
          </a:stretch>
        </p:blipFill>
        <p:spPr>
          <a:xfrm>
            <a:off x="1867766" y="1965925"/>
            <a:ext cx="3632489" cy="4479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7A6EAA0F-C494-550F-DD6D-9A1BA6E41C2F}"/>
              </a:ext>
            </a:extLst>
          </p:cNvPr>
          <p:cNvSpPr txBox="1"/>
          <p:nvPr/>
        </p:nvSpPr>
        <p:spPr>
          <a:xfrm>
            <a:off x="1694444" y="1488921"/>
            <a:ext cx="3979131"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Histogram for</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Numerical Attributes</a:t>
            </a:r>
          </a:p>
        </p:txBody>
      </p:sp>
    </p:spTree>
    <p:extLst>
      <p:ext uri="{BB962C8B-B14F-4D97-AF65-F5344CB8AC3E}">
        <p14:creationId xmlns:p14="http://schemas.microsoft.com/office/powerpoint/2010/main" val="346765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6C584CFA-03CA-D984-D25B-30D09740C57E}"/>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01DA811F-AD85-9F63-3EC3-EE87EEA17557}"/>
              </a:ext>
            </a:extLst>
          </p:cNvPr>
          <p:cNvSpPr txBox="1"/>
          <p:nvPr/>
        </p:nvSpPr>
        <p:spPr>
          <a:xfrm>
            <a:off x="7176656" y="3344750"/>
            <a:ext cx="3920836" cy="968278"/>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Bar chart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of categorical columns, we see uneven distribution of data in all the input categorical columns.</a:t>
            </a:r>
          </a:p>
        </p:txBody>
      </p:sp>
      <p:pic>
        <p:nvPicPr>
          <p:cNvPr id="9" name="Picture 8" descr="Graphical user interface, application, table, Excel&#10;&#10;Description automatically generated">
            <a:extLst>
              <a:ext uri="{FF2B5EF4-FFF2-40B4-BE49-F238E27FC236}">
                <a16:creationId xmlns:a16="http://schemas.microsoft.com/office/drawing/2014/main" id="{D088B2C0-E0FF-9F69-2573-4EC99ACBD895}"/>
              </a:ext>
            </a:extLst>
          </p:cNvPr>
          <p:cNvPicPr>
            <a:picLocks noChangeAspect="1"/>
          </p:cNvPicPr>
          <p:nvPr/>
        </p:nvPicPr>
        <p:blipFill>
          <a:blip r:embed="rId2"/>
          <a:stretch>
            <a:fillRect/>
          </a:stretch>
        </p:blipFill>
        <p:spPr>
          <a:xfrm>
            <a:off x="1191490" y="1917762"/>
            <a:ext cx="5001491" cy="4541432"/>
          </a:xfrm>
          <a:prstGeom prst="rect">
            <a:avLst/>
          </a:prstGeom>
        </p:spPr>
      </p:pic>
      <p:sp>
        <p:nvSpPr>
          <p:cNvPr id="11" name="TextBox 10">
            <a:extLst>
              <a:ext uri="{FF2B5EF4-FFF2-40B4-BE49-F238E27FC236}">
                <a16:creationId xmlns:a16="http://schemas.microsoft.com/office/drawing/2014/main" id="{2A717813-0E91-2B4F-8139-77896EEAB072}"/>
              </a:ext>
            </a:extLst>
          </p:cNvPr>
          <p:cNvSpPr txBox="1"/>
          <p:nvPr/>
        </p:nvSpPr>
        <p:spPr>
          <a:xfrm>
            <a:off x="1694444" y="1488921"/>
            <a:ext cx="3979131"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Visualization of Categorical</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Attributes</a:t>
            </a:r>
          </a:p>
        </p:txBody>
      </p:sp>
    </p:spTree>
    <p:extLst>
      <p:ext uri="{BB962C8B-B14F-4D97-AF65-F5344CB8AC3E}">
        <p14:creationId xmlns:p14="http://schemas.microsoft.com/office/powerpoint/2010/main" val="120181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4557</TotalTime>
  <Words>1416</Words>
  <Application>Microsoft Office PowerPoint</Application>
  <PresentationFormat>Widescreen</PresentationFormat>
  <Paragraphs>268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Lato Extended</vt:lpstr>
      <vt:lpstr>Wingdings</vt:lpstr>
      <vt:lpstr>Office Theme</vt:lpstr>
      <vt:lpstr>PowerPoint Presentation</vt:lpstr>
      <vt:lpstr>PowerPoint Presentation</vt:lpstr>
      <vt:lpstr>Background – Bank Marketing Campaign</vt:lpstr>
      <vt:lpstr>Approach</vt:lpstr>
      <vt:lpstr>Data Understanding</vt:lpstr>
      <vt:lpstr>Exploratory Data Analysis</vt:lpstr>
      <vt:lpstr>Univariate Analysis</vt:lpstr>
      <vt:lpstr>Univariate Analysis</vt:lpstr>
      <vt:lpstr>Univariate Analysis</vt:lpstr>
      <vt:lpstr>Correlation Analysis </vt:lpstr>
      <vt:lpstr>Bivariate Analysis</vt:lpstr>
      <vt:lpstr>Bivariate Analysis</vt:lpstr>
      <vt:lpstr>Bivariate Analysis</vt:lpstr>
      <vt:lpstr>Bivariate Analysis</vt:lpstr>
      <vt:lpstr>Feature Engineering</vt:lpstr>
      <vt:lpstr>Feature Engineering</vt:lpstr>
      <vt:lpstr>Model Building </vt:lpstr>
      <vt:lpstr>Model Evaluation</vt:lpstr>
      <vt:lpstr>Model Selection</vt:lpstr>
      <vt:lpstr>Model Selection</vt:lpstr>
      <vt:lpstr>Model Selection</vt:lpstr>
      <vt:lpstr>Model Deployment </vt:lpstr>
      <vt:lpstr>Model Deployment </vt:lpstr>
      <vt:lpstr>Model Deployment </vt:lpstr>
      <vt:lpstr>Model Deployment on Render (Open-Source Cloud Deployment)</vt:lpstr>
      <vt:lpstr>Model Deployment on Render (Open-Source Cloud Deployment)</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Hira Fahim</cp:lastModifiedBy>
  <cp:revision>288</cp:revision>
  <cp:lastPrinted>2019-08-24T08:13:50Z</cp:lastPrinted>
  <dcterms:created xsi:type="dcterms:W3CDTF">2019-08-19T15:39:24Z</dcterms:created>
  <dcterms:modified xsi:type="dcterms:W3CDTF">2023-05-12T13:26:44Z</dcterms:modified>
</cp:coreProperties>
</file>