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05" r:id="rId2"/>
    <p:sldId id="316" r:id="rId3"/>
    <p:sldId id="302" r:id="rId4"/>
    <p:sldId id="304" r:id="rId5"/>
    <p:sldId id="282" r:id="rId6"/>
    <p:sldId id="317" r:id="rId7"/>
    <p:sldId id="283" r:id="rId8"/>
    <p:sldId id="306" r:id="rId9"/>
    <p:sldId id="285" r:id="rId10"/>
    <p:sldId id="318" r:id="rId11"/>
    <p:sldId id="307" r:id="rId12"/>
    <p:sldId id="308" r:id="rId13"/>
    <p:sldId id="310" r:id="rId14"/>
    <p:sldId id="319" r:id="rId15"/>
    <p:sldId id="320" r:id="rId16"/>
    <p:sldId id="321" r:id="rId17"/>
    <p:sldId id="325" r:id="rId18"/>
    <p:sldId id="322" r:id="rId19"/>
    <p:sldId id="326" r:id="rId20"/>
    <p:sldId id="323" r:id="rId21"/>
    <p:sldId id="324" r:id="rId22"/>
    <p:sldId id="328" r:id="rId23"/>
    <p:sldId id="329" r:id="rId24"/>
    <p:sldId id="330" r:id="rId25"/>
    <p:sldId id="332" r:id="rId26"/>
    <p:sldId id="331"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008"/>
    <p:restoredTop sz="94681"/>
  </p:normalViewPr>
  <p:slideViewPr>
    <p:cSldViewPr snapToGrid="0" snapToObjects="1" showGuides="1">
      <p:cViewPr varScale="1">
        <p:scale>
          <a:sx n="69" d="100"/>
          <a:sy n="69" d="100"/>
        </p:scale>
        <p:origin x="84" y="48"/>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5/11/2023</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5/11/2023</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5/11/2023</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5/11/2023</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5/11/2023</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5/11/2023</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5/11/2023</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5/11/2023</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5/11/2023</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5/11/2023</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5/11/2023</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5/11/2023</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hirashahidd26@yahoo.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hyperlink" Target="https://persistency-of-the-drug.onrender.com/" TargetMode="Externa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13854"/>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7899070" cy="2631490"/>
          </a:xfrm>
          <a:prstGeom prst="rect">
            <a:avLst/>
          </a:prstGeom>
          <a:solidFill>
            <a:schemeClr val="bg2">
              <a:lumMod val="25000"/>
            </a:schemeClr>
          </a:solidFill>
        </p:spPr>
        <p:txBody>
          <a:bodyPr wrap="square" rtlCol="0">
            <a:spAutoFit/>
          </a:bodyPr>
          <a:lstStyle/>
          <a:p>
            <a:r>
              <a:rPr lang="en-US" sz="7200" dirty="0">
                <a:solidFill>
                  <a:srgbClr val="FF6600"/>
                </a:solidFill>
              </a:rPr>
              <a:t>Healthcare</a:t>
            </a:r>
            <a:r>
              <a:rPr lang="en-US" sz="6600" dirty="0">
                <a:solidFill>
                  <a:srgbClr val="FF6600"/>
                </a:solidFill>
              </a:rPr>
              <a:t> </a:t>
            </a:r>
          </a:p>
          <a:p>
            <a:r>
              <a:rPr lang="en-GB" sz="2800" b="1" dirty="0">
                <a:solidFill>
                  <a:schemeClr val="accent2">
                    <a:lumMod val="75000"/>
                  </a:schemeClr>
                </a:solidFill>
                <a:latin typeface="Lato Extended"/>
              </a:rPr>
              <a:t>Persistency of a Drug</a:t>
            </a:r>
            <a:endParaRPr lang="en-US" sz="2500" b="1" dirty="0">
              <a:solidFill>
                <a:schemeClr val="accent2">
                  <a:lumMod val="75000"/>
                </a:schemeClr>
              </a:solidFill>
            </a:endParaRPr>
          </a:p>
          <a:p>
            <a:endParaRPr lang="en-US" sz="4000" dirty="0"/>
          </a:p>
          <a:p>
            <a:r>
              <a:rPr lang="en-US" sz="2500" dirty="0">
                <a:solidFill>
                  <a:srgbClr val="FF6600"/>
                </a:solidFill>
              </a:rPr>
              <a:t>12</a:t>
            </a:r>
            <a:r>
              <a:rPr lang="en-US" sz="2500" baseline="30000" dirty="0">
                <a:solidFill>
                  <a:srgbClr val="FF6600"/>
                </a:solidFill>
              </a:rPr>
              <a:t>th</a:t>
            </a:r>
            <a:r>
              <a:rPr lang="en-US" sz="2500" dirty="0">
                <a:solidFill>
                  <a:srgbClr val="FF6600"/>
                </a:solidFill>
              </a:rPr>
              <a:t> May 2023</a:t>
            </a:r>
          </a:p>
        </p:txBody>
      </p:sp>
    </p:spTree>
    <p:extLst>
      <p:ext uri="{BB962C8B-B14F-4D97-AF65-F5344CB8AC3E}">
        <p14:creationId xmlns:p14="http://schemas.microsoft.com/office/powerpoint/2010/main" val="2869744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13854"/>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Univariate Analysis</a:t>
            </a:r>
          </a:p>
        </p:txBody>
      </p:sp>
      <p:sp>
        <p:nvSpPr>
          <p:cNvPr id="2" name="TextBox 1">
            <a:extLst>
              <a:ext uri="{FF2B5EF4-FFF2-40B4-BE49-F238E27FC236}">
                <a16:creationId xmlns:a16="http://schemas.microsoft.com/office/drawing/2014/main" id="{6C584CFA-03CA-D984-D25B-30D09740C57E}"/>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3" name="TextBox 2">
            <a:extLst>
              <a:ext uri="{FF2B5EF4-FFF2-40B4-BE49-F238E27FC236}">
                <a16:creationId xmlns:a16="http://schemas.microsoft.com/office/drawing/2014/main" id="{01DA811F-AD85-9F63-3EC3-EE87EEA17557}"/>
              </a:ext>
            </a:extLst>
          </p:cNvPr>
          <p:cNvSpPr txBox="1"/>
          <p:nvPr/>
        </p:nvSpPr>
        <p:spPr>
          <a:xfrm>
            <a:off x="1005494" y="6089632"/>
            <a:ext cx="9579380" cy="375552"/>
          </a:xfrm>
          <a:prstGeom prst="rect">
            <a:avLst/>
          </a:prstGeom>
          <a:noFill/>
          <a:ln>
            <a:solidFill>
              <a:schemeClr val="accent2"/>
            </a:solidFill>
          </a:ln>
        </p:spPr>
        <p:txBody>
          <a:bodyPr wrap="square" rtlCol="0">
            <a:sp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In </a:t>
            </a: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Bar chart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of categorical columns, we see uneven distribution of data in all the categorical columns.</a:t>
            </a:r>
          </a:p>
        </p:txBody>
      </p:sp>
      <p:sp>
        <p:nvSpPr>
          <p:cNvPr id="11" name="TextBox 10">
            <a:extLst>
              <a:ext uri="{FF2B5EF4-FFF2-40B4-BE49-F238E27FC236}">
                <a16:creationId xmlns:a16="http://schemas.microsoft.com/office/drawing/2014/main" id="{2A717813-0E91-2B4F-8139-77896EEAB072}"/>
              </a:ext>
            </a:extLst>
          </p:cNvPr>
          <p:cNvSpPr txBox="1"/>
          <p:nvPr/>
        </p:nvSpPr>
        <p:spPr>
          <a:xfrm>
            <a:off x="3876397" y="1416406"/>
            <a:ext cx="3979131" cy="375552"/>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Visualization of Categorical</a:t>
            </a: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Attributes</a:t>
            </a:r>
          </a:p>
        </p:txBody>
      </p:sp>
      <p:pic>
        <p:nvPicPr>
          <p:cNvPr id="8" name="Picture 7">
            <a:extLst>
              <a:ext uri="{FF2B5EF4-FFF2-40B4-BE49-F238E27FC236}">
                <a16:creationId xmlns:a16="http://schemas.microsoft.com/office/drawing/2014/main" id="{E67212FD-7F0A-D4AD-29E6-1CBC46B57DB1}"/>
              </a:ext>
            </a:extLst>
          </p:cNvPr>
          <p:cNvPicPr>
            <a:picLocks noChangeAspect="1"/>
          </p:cNvPicPr>
          <p:nvPr/>
        </p:nvPicPr>
        <p:blipFill>
          <a:blip r:embed="rId2"/>
          <a:stretch>
            <a:fillRect/>
          </a:stretch>
        </p:blipFill>
        <p:spPr>
          <a:xfrm>
            <a:off x="2454399" y="1836764"/>
            <a:ext cx="7066306" cy="1756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316FD0A5-75C9-FA88-87B7-81728A0DF6C8}"/>
              </a:ext>
            </a:extLst>
          </p:cNvPr>
          <p:cNvPicPr>
            <a:picLocks noChangeAspect="1"/>
          </p:cNvPicPr>
          <p:nvPr/>
        </p:nvPicPr>
        <p:blipFill>
          <a:blip r:embed="rId3"/>
          <a:stretch>
            <a:fillRect/>
          </a:stretch>
        </p:blipFill>
        <p:spPr>
          <a:xfrm>
            <a:off x="2454400" y="3897663"/>
            <a:ext cx="7066306" cy="19719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79018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Bivariate Analysis</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9" name="TextBox 8">
            <a:extLst>
              <a:ext uri="{FF2B5EF4-FFF2-40B4-BE49-F238E27FC236}">
                <a16:creationId xmlns:a16="http://schemas.microsoft.com/office/drawing/2014/main" id="{3C083C05-60F4-CAD3-27D7-F9676E77CBEC}"/>
              </a:ext>
            </a:extLst>
          </p:cNvPr>
          <p:cNvSpPr txBox="1"/>
          <p:nvPr/>
        </p:nvSpPr>
        <p:spPr>
          <a:xfrm>
            <a:off x="667096" y="1709485"/>
            <a:ext cx="3572124" cy="671915"/>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Persistency of the drug</a:t>
            </a: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based on Gender</a:t>
            </a:r>
          </a:p>
        </p:txBody>
      </p:sp>
      <p:pic>
        <p:nvPicPr>
          <p:cNvPr id="17" name="Picture 16" descr="Chart&#10;&#10;Description automatically generated">
            <a:extLst>
              <a:ext uri="{FF2B5EF4-FFF2-40B4-BE49-F238E27FC236}">
                <a16:creationId xmlns:a16="http://schemas.microsoft.com/office/drawing/2014/main" id="{C49172EB-2C0D-4881-049A-00E5F2DB835C}"/>
              </a:ext>
            </a:extLst>
          </p:cNvPr>
          <p:cNvPicPr>
            <a:picLocks noChangeAspect="1"/>
          </p:cNvPicPr>
          <p:nvPr/>
        </p:nvPicPr>
        <p:blipFill>
          <a:blip r:embed="rId2"/>
          <a:stretch>
            <a:fillRect/>
          </a:stretch>
        </p:blipFill>
        <p:spPr>
          <a:xfrm>
            <a:off x="846599" y="2539245"/>
            <a:ext cx="3213118" cy="25673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8" name="Picture 17" descr="Chart&#10;&#10;Description automatically generated">
            <a:extLst>
              <a:ext uri="{FF2B5EF4-FFF2-40B4-BE49-F238E27FC236}">
                <a16:creationId xmlns:a16="http://schemas.microsoft.com/office/drawing/2014/main" id="{6D1C1E12-5D95-C868-BB12-257CB42C129C}"/>
              </a:ext>
            </a:extLst>
          </p:cNvPr>
          <p:cNvPicPr>
            <a:picLocks noChangeAspect="1"/>
          </p:cNvPicPr>
          <p:nvPr/>
        </p:nvPicPr>
        <p:blipFill>
          <a:blip r:embed="rId3"/>
          <a:stretch>
            <a:fillRect/>
          </a:stretch>
        </p:blipFill>
        <p:spPr>
          <a:xfrm>
            <a:off x="4655964" y="2539245"/>
            <a:ext cx="3024216" cy="25714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extBox 18">
            <a:extLst>
              <a:ext uri="{FF2B5EF4-FFF2-40B4-BE49-F238E27FC236}">
                <a16:creationId xmlns:a16="http://schemas.microsoft.com/office/drawing/2014/main" id="{C1C03103-540E-9B9C-8FBF-4AFE3407E192}"/>
              </a:ext>
            </a:extLst>
          </p:cNvPr>
          <p:cNvSpPr txBox="1"/>
          <p:nvPr/>
        </p:nvSpPr>
        <p:spPr>
          <a:xfrm>
            <a:off x="4186920" y="1709485"/>
            <a:ext cx="3572124" cy="671915"/>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Persistency of the drug</a:t>
            </a: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based on </a:t>
            </a: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Race</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 name="Picture 19" descr="Chart&#10;&#10;Description automatically generated">
            <a:extLst>
              <a:ext uri="{FF2B5EF4-FFF2-40B4-BE49-F238E27FC236}">
                <a16:creationId xmlns:a16="http://schemas.microsoft.com/office/drawing/2014/main" id="{0FC4CF8E-A40C-6FB8-C372-EACB78CB7780}"/>
              </a:ext>
            </a:extLst>
          </p:cNvPr>
          <p:cNvPicPr>
            <a:picLocks noChangeAspect="1"/>
          </p:cNvPicPr>
          <p:nvPr/>
        </p:nvPicPr>
        <p:blipFill>
          <a:blip r:embed="rId4"/>
          <a:stretch>
            <a:fillRect/>
          </a:stretch>
        </p:blipFill>
        <p:spPr>
          <a:xfrm>
            <a:off x="8276426" y="2539245"/>
            <a:ext cx="3191225" cy="25714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TextBox 20">
            <a:extLst>
              <a:ext uri="{FF2B5EF4-FFF2-40B4-BE49-F238E27FC236}">
                <a16:creationId xmlns:a16="http://schemas.microsoft.com/office/drawing/2014/main" id="{1056B96A-CBE3-77A9-5FA6-EAFF9119D091}"/>
              </a:ext>
            </a:extLst>
          </p:cNvPr>
          <p:cNvSpPr txBox="1"/>
          <p:nvPr/>
        </p:nvSpPr>
        <p:spPr>
          <a:xfrm>
            <a:off x="7985253" y="1728715"/>
            <a:ext cx="3572124" cy="671915"/>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Persistency of the drug</a:t>
            </a: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based on Ethnicity</a:t>
            </a:r>
          </a:p>
        </p:txBody>
      </p:sp>
      <p:sp>
        <p:nvSpPr>
          <p:cNvPr id="22" name="TextBox 21">
            <a:extLst>
              <a:ext uri="{FF2B5EF4-FFF2-40B4-BE49-F238E27FC236}">
                <a16:creationId xmlns:a16="http://schemas.microsoft.com/office/drawing/2014/main" id="{BBF98219-6606-B7EA-5FFB-F86A627CFDA6}"/>
              </a:ext>
            </a:extLst>
          </p:cNvPr>
          <p:cNvSpPr txBox="1"/>
          <p:nvPr/>
        </p:nvSpPr>
        <p:spPr>
          <a:xfrm>
            <a:off x="3215062" y="5400418"/>
            <a:ext cx="5515840" cy="375552"/>
          </a:xfrm>
          <a:prstGeom prst="rect">
            <a:avLst/>
          </a:prstGeom>
          <a:noFill/>
          <a:ln>
            <a:solidFill>
              <a:schemeClr val="accent2"/>
            </a:solidFill>
          </a:ln>
        </p:spPr>
        <p:txBody>
          <a:bodyPr wrap="square" rtlCol="0">
            <a:sp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There is no significant insight through bivariate Analysis.</a:t>
            </a:r>
          </a:p>
        </p:txBody>
      </p:sp>
    </p:spTree>
    <p:extLst>
      <p:ext uri="{BB962C8B-B14F-4D97-AF65-F5344CB8AC3E}">
        <p14:creationId xmlns:p14="http://schemas.microsoft.com/office/powerpoint/2010/main" val="1952481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Bivariate Analysis</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12" name="TextBox 11">
            <a:extLst>
              <a:ext uri="{FF2B5EF4-FFF2-40B4-BE49-F238E27FC236}">
                <a16:creationId xmlns:a16="http://schemas.microsoft.com/office/drawing/2014/main" id="{31548D3C-E42D-3716-EBEC-FC9B12D09A65}"/>
              </a:ext>
            </a:extLst>
          </p:cNvPr>
          <p:cNvSpPr txBox="1"/>
          <p:nvPr/>
        </p:nvSpPr>
        <p:spPr>
          <a:xfrm>
            <a:off x="3365789" y="5963493"/>
            <a:ext cx="5515840" cy="375552"/>
          </a:xfrm>
          <a:prstGeom prst="rect">
            <a:avLst/>
          </a:prstGeom>
          <a:noFill/>
          <a:ln>
            <a:solidFill>
              <a:schemeClr val="accent2"/>
            </a:solidFill>
          </a:ln>
        </p:spPr>
        <p:txBody>
          <a:bodyPr wrap="square" rtlCol="0">
            <a:sp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There is no significant insight through bivariate Analysis.</a:t>
            </a:r>
          </a:p>
        </p:txBody>
      </p:sp>
      <p:pic>
        <p:nvPicPr>
          <p:cNvPr id="17" name="Picture 16" descr="Chart, bar chart&#10;&#10;Description automatically generated">
            <a:extLst>
              <a:ext uri="{FF2B5EF4-FFF2-40B4-BE49-F238E27FC236}">
                <a16:creationId xmlns:a16="http://schemas.microsoft.com/office/drawing/2014/main" id="{73B9B577-FB05-5453-BA56-40D96D84C66D}"/>
              </a:ext>
            </a:extLst>
          </p:cNvPr>
          <p:cNvPicPr>
            <a:picLocks noChangeAspect="1"/>
          </p:cNvPicPr>
          <p:nvPr/>
        </p:nvPicPr>
        <p:blipFill>
          <a:blip r:embed="rId2"/>
          <a:stretch>
            <a:fillRect/>
          </a:stretch>
        </p:blipFill>
        <p:spPr>
          <a:xfrm>
            <a:off x="999336" y="2123440"/>
            <a:ext cx="4237682" cy="34664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TextBox 17">
            <a:extLst>
              <a:ext uri="{FF2B5EF4-FFF2-40B4-BE49-F238E27FC236}">
                <a16:creationId xmlns:a16="http://schemas.microsoft.com/office/drawing/2014/main" id="{33CA2B1C-535D-9300-05AC-740BD2E4D8E6}"/>
              </a:ext>
            </a:extLst>
          </p:cNvPr>
          <p:cNvSpPr txBox="1"/>
          <p:nvPr/>
        </p:nvSpPr>
        <p:spPr>
          <a:xfrm>
            <a:off x="667096" y="1709485"/>
            <a:ext cx="4569922" cy="375552"/>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Persistency of the drug</a:t>
            </a: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based on </a:t>
            </a: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Region</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83A634DF-F7D9-2B72-F1E5-882BE41125A4}"/>
              </a:ext>
            </a:extLst>
          </p:cNvPr>
          <p:cNvSpPr txBox="1"/>
          <p:nvPr/>
        </p:nvSpPr>
        <p:spPr>
          <a:xfrm>
            <a:off x="6439489" y="1744139"/>
            <a:ext cx="4464038" cy="375552"/>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Persistency of the drug</a:t>
            </a: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based on </a:t>
            </a: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Age</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 name="Picture 19" descr="Chart, bar chart&#10;&#10;Description automatically generated">
            <a:extLst>
              <a:ext uri="{FF2B5EF4-FFF2-40B4-BE49-F238E27FC236}">
                <a16:creationId xmlns:a16="http://schemas.microsoft.com/office/drawing/2014/main" id="{6FC7E0DD-4E7E-8335-301A-9E1B59A0CC78}"/>
              </a:ext>
            </a:extLst>
          </p:cNvPr>
          <p:cNvPicPr>
            <a:picLocks noChangeAspect="1"/>
          </p:cNvPicPr>
          <p:nvPr/>
        </p:nvPicPr>
        <p:blipFill>
          <a:blip r:embed="rId3"/>
          <a:stretch>
            <a:fillRect/>
          </a:stretch>
        </p:blipFill>
        <p:spPr>
          <a:xfrm>
            <a:off x="6707331" y="2119691"/>
            <a:ext cx="4348596" cy="34055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66264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Feature Engineering</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11" name="TextBox 10">
            <a:extLst>
              <a:ext uri="{FF2B5EF4-FFF2-40B4-BE49-F238E27FC236}">
                <a16:creationId xmlns:a16="http://schemas.microsoft.com/office/drawing/2014/main" id="{F1CCB6A0-51E5-0520-100C-25F840E11BEB}"/>
              </a:ext>
            </a:extLst>
          </p:cNvPr>
          <p:cNvSpPr txBox="1"/>
          <p:nvPr/>
        </p:nvSpPr>
        <p:spPr>
          <a:xfrm>
            <a:off x="142701" y="2265547"/>
            <a:ext cx="4431420" cy="375552"/>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Convert datatype of Categorical Features</a:t>
            </a:r>
          </a:p>
        </p:txBody>
      </p:sp>
      <p:pic>
        <p:nvPicPr>
          <p:cNvPr id="3" name="Picture 2">
            <a:extLst>
              <a:ext uri="{FF2B5EF4-FFF2-40B4-BE49-F238E27FC236}">
                <a16:creationId xmlns:a16="http://schemas.microsoft.com/office/drawing/2014/main" id="{8BF613BF-0E8F-B94A-1DAD-BE7804F87C7C}"/>
              </a:ext>
            </a:extLst>
          </p:cNvPr>
          <p:cNvPicPr>
            <a:picLocks noChangeAspect="1"/>
          </p:cNvPicPr>
          <p:nvPr/>
        </p:nvPicPr>
        <p:blipFill>
          <a:blip r:embed="rId2"/>
          <a:stretch>
            <a:fillRect/>
          </a:stretch>
        </p:blipFill>
        <p:spPr>
          <a:xfrm>
            <a:off x="459235" y="2842819"/>
            <a:ext cx="5315420" cy="5588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0E2656FF-2E3C-BD81-BC99-6DD74D24382E}"/>
              </a:ext>
            </a:extLst>
          </p:cNvPr>
          <p:cNvSpPr txBox="1"/>
          <p:nvPr/>
        </p:nvSpPr>
        <p:spPr>
          <a:xfrm>
            <a:off x="279126" y="4148698"/>
            <a:ext cx="4431420" cy="375552"/>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Encode</a:t>
            </a:r>
            <a:r>
              <a:rPr lang="en-GB"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Categorical Columns into Numerical</a:t>
            </a:r>
          </a:p>
        </p:txBody>
      </p:sp>
      <p:pic>
        <p:nvPicPr>
          <p:cNvPr id="7" name="Picture 6">
            <a:extLst>
              <a:ext uri="{FF2B5EF4-FFF2-40B4-BE49-F238E27FC236}">
                <a16:creationId xmlns:a16="http://schemas.microsoft.com/office/drawing/2014/main" id="{0530FBC3-EBBD-8340-763D-3A7ADC36195E}"/>
              </a:ext>
            </a:extLst>
          </p:cNvPr>
          <p:cNvPicPr>
            <a:picLocks noChangeAspect="1"/>
          </p:cNvPicPr>
          <p:nvPr/>
        </p:nvPicPr>
        <p:blipFill>
          <a:blip r:embed="rId3"/>
          <a:stretch>
            <a:fillRect/>
          </a:stretch>
        </p:blipFill>
        <p:spPr>
          <a:xfrm>
            <a:off x="459235" y="4671210"/>
            <a:ext cx="6447616" cy="5588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269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Feature Selection</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11" name="TextBox 10">
            <a:extLst>
              <a:ext uri="{FF2B5EF4-FFF2-40B4-BE49-F238E27FC236}">
                <a16:creationId xmlns:a16="http://schemas.microsoft.com/office/drawing/2014/main" id="{F1CCB6A0-51E5-0520-100C-25F840E11BEB}"/>
              </a:ext>
            </a:extLst>
          </p:cNvPr>
          <p:cNvSpPr txBox="1"/>
          <p:nvPr/>
        </p:nvSpPr>
        <p:spPr>
          <a:xfrm>
            <a:off x="279126" y="1514281"/>
            <a:ext cx="4869873" cy="375552"/>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Divide in</a:t>
            </a: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dependent variables and target variable</a:t>
            </a:r>
            <a:endParaRPr lang="en-GB"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E2656FF-2E3C-BD81-BC99-6DD74D24382E}"/>
              </a:ext>
            </a:extLst>
          </p:cNvPr>
          <p:cNvSpPr txBox="1"/>
          <p:nvPr/>
        </p:nvSpPr>
        <p:spPr>
          <a:xfrm>
            <a:off x="-114475" y="2407029"/>
            <a:ext cx="8851021" cy="375552"/>
          </a:xfrm>
          <a:prstGeom prst="rect">
            <a:avLst/>
          </a:prstGeom>
          <a:noFill/>
        </p:spPr>
        <p:txBody>
          <a:bodyPr wrap="square" rtlCol="0">
            <a:spAutoFit/>
          </a:bodyPr>
          <a:lstStyle/>
          <a:p>
            <a:pPr lvl="1">
              <a:lnSpc>
                <a:spcPct val="107000"/>
              </a:lnSpc>
              <a:spcBef>
                <a:spcPts val="200"/>
              </a:spcBef>
              <a:buSzPts val="1400"/>
            </a:pPr>
            <a:r>
              <a:rPr lang="en-GB" sz="1800" b="1" kern="100" dirty="0">
                <a:solidFill>
                  <a:schemeClr val="accent2">
                    <a:lumMod val="75000"/>
                  </a:schemeClr>
                </a:solidFill>
                <a:effectLst/>
                <a:latin typeface="Calibri" panose="020F0502020204030204" pitchFamily="34" charset="0"/>
                <a:ea typeface="Times New Roman" panose="02020603050405020304" pitchFamily="18" charset="0"/>
                <a:cs typeface="Calibri" panose="020F0502020204030204" pitchFamily="34" charset="0"/>
              </a:rPr>
              <a:t>Categorical Feature Selection using sklearn library and chi2 and SelectKbest function.</a:t>
            </a:r>
          </a:p>
        </p:txBody>
      </p:sp>
      <p:pic>
        <p:nvPicPr>
          <p:cNvPr id="8" name="Picture 7">
            <a:extLst>
              <a:ext uri="{FF2B5EF4-FFF2-40B4-BE49-F238E27FC236}">
                <a16:creationId xmlns:a16="http://schemas.microsoft.com/office/drawing/2014/main" id="{1E2938B8-8CDE-9AE9-716A-6A2C0E68348C}"/>
              </a:ext>
            </a:extLst>
          </p:cNvPr>
          <p:cNvPicPr>
            <a:picLocks noChangeAspect="1"/>
          </p:cNvPicPr>
          <p:nvPr/>
        </p:nvPicPr>
        <p:blipFill>
          <a:blip r:embed="rId2"/>
          <a:stretch>
            <a:fillRect/>
          </a:stretch>
        </p:blipFill>
        <p:spPr>
          <a:xfrm>
            <a:off x="405786" y="1911529"/>
            <a:ext cx="3905250" cy="381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descr="Graphical user interface, text, application&#10;&#10;Description automatically generated">
            <a:extLst>
              <a:ext uri="{FF2B5EF4-FFF2-40B4-BE49-F238E27FC236}">
                <a16:creationId xmlns:a16="http://schemas.microsoft.com/office/drawing/2014/main" id="{40C5FF92-B689-7C5F-F97C-C3D14D703F5D}"/>
              </a:ext>
            </a:extLst>
          </p:cNvPr>
          <p:cNvPicPr>
            <a:picLocks noChangeAspect="1"/>
          </p:cNvPicPr>
          <p:nvPr/>
        </p:nvPicPr>
        <p:blipFill>
          <a:blip r:embed="rId3"/>
          <a:stretch>
            <a:fillRect/>
          </a:stretch>
        </p:blipFill>
        <p:spPr>
          <a:xfrm>
            <a:off x="428603" y="2897081"/>
            <a:ext cx="5391150" cy="3200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5730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Feature Selection</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11" name="TextBox 10">
            <a:extLst>
              <a:ext uri="{FF2B5EF4-FFF2-40B4-BE49-F238E27FC236}">
                <a16:creationId xmlns:a16="http://schemas.microsoft.com/office/drawing/2014/main" id="{F1CCB6A0-51E5-0520-100C-25F840E11BEB}"/>
              </a:ext>
            </a:extLst>
          </p:cNvPr>
          <p:cNvSpPr txBox="1"/>
          <p:nvPr/>
        </p:nvSpPr>
        <p:spPr>
          <a:xfrm>
            <a:off x="279126" y="1514281"/>
            <a:ext cx="11344838" cy="375552"/>
          </a:xfrm>
          <a:prstGeom prst="rect">
            <a:avLst/>
          </a:prstGeom>
          <a:noFill/>
        </p:spPr>
        <p:txBody>
          <a:bodyPr wrap="square" rtlCol="0">
            <a:spAutoFit/>
          </a:bodyPr>
          <a:lstStyle/>
          <a:p>
            <a:pPr lvl="0">
              <a:lnSpc>
                <a:spcPct val="107000"/>
              </a:lnSpc>
              <a:spcAft>
                <a:spcPts val="800"/>
              </a:spcAft>
            </a:pPr>
            <a:r>
              <a:rPr lang="en-GB" sz="1800" b="1"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Eliminate Categorical features with less or no relationship with target variable considering the p-value&gt; 0.05 </a:t>
            </a:r>
            <a:endParaRPr lang="en-GB"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E2656FF-2E3C-BD81-BC99-6DD74D24382E}"/>
              </a:ext>
            </a:extLst>
          </p:cNvPr>
          <p:cNvSpPr txBox="1"/>
          <p:nvPr/>
        </p:nvSpPr>
        <p:spPr>
          <a:xfrm>
            <a:off x="279126" y="2952674"/>
            <a:ext cx="3558583" cy="375552"/>
          </a:xfrm>
          <a:prstGeom prst="rect">
            <a:avLst/>
          </a:prstGeom>
          <a:noFill/>
        </p:spPr>
        <p:txBody>
          <a:bodyPr wrap="square" rtlCol="0">
            <a:spAutoFit/>
          </a:bodyPr>
          <a:lstStyle/>
          <a:p>
            <a:pPr lvl="0">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Final dataset ready for Modelling</a:t>
            </a:r>
          </a:p>
        </p:txBody>
      </p:sp>
      <p:pic>
        <p:nvPicPr>
          <p:cNvPr id="3" name="Picture 2" descr="Text&#10;&#10;Description automatically generated">
            <a:extLst>
              <a:ext uri="{FF2B5EF4-FFF2-40B4-BE49-F238E27FC236}">
                <a16:creationId xmlns:a16="http://schemas.microsoft.com/office/drawing/2014/main" id="{30AC79AC-47B8-2C94-6898-5C6AA33C33AE}"/>
              </a:ext>
            </a:extLst>
          </p:cNvPr>
          <p:cNvPicPr>
            <a:picLocks noChangeAspect="1"/>
          </p:cNvPicPr>
          <p:nvPr/>
        </p:nvPicPr>
        <p:blipFill>
          <a:blip r:embed="rId2"/>
          <a:stretch>
            <a:fillRect/>
          </a:stretch>
        </p:blipFill>
        <p:spPr>
          <a:xfrm>
            <a:off x="401348" y="1912086"/>
            <a:ext cx="5998250" cy="7756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A screenshot of a computer&#10;&#10;Description automatically generated with medium confidence">
            <a:extLst>
              <a:ext uri="{FF2B5EF4-FFF2-40B4-BE49-F238E27FC236}">
                <a16:creationId xmlns:a16="http://schemas.microsoft.com/office/drawing/2014/main" id="{D746EE0F-36FE-AFC0-BCAD-B4240984D274}"/>
              </a:ext>
            </a:extLst>
          </p:cNvPr>
          <p:cNvPicPr>
            <a:picLocks noChangeAspect="1"/>
          </p:cNvPicPr>
          <p:nvPr/>
        </p:nvPicPr>
        <p:blipFill>
          <a:blip r:embed="rId3"/>
          <a:stretch>
            <a:fillRect/>
          </a:stretch>
        </p:blipFill>
        <p:spPr>
          <a:xfrm>
            <a:off x="401348" y="3328226"/>
            <a:ext cx="7952945" cy="28874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06311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13855"/>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Model Building </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5" name="TextBox 4">
            <a:extLst>
              <a:ext uri="{FF2B5EF4-FFF2-40B4-BE49-F238E27FC236}">
                <a16:creationId xmlns:a16="http://schemas.microsoft.com/office/drawing/2014/main" id="{0E2656FF-2E3C-BD81-BC99-6DD74D24382E}"/>
              </a:ext>
            </a:extLst>
          </p:cNvPr>
          <p:cNvSpPr txBox="1"/>
          <p:nvPr/>
        </p:nvSpPr>
        <p:spPr>
          <a:xfrm>
            <a:off x="279126" y="1896176"/>
            <a:ext cx="11538801" cy="3065647"/>
          </a:xfrm>
          <a:prstGeom prst="rect">
            <a:avLst/>
          </a:prstGeom>
          <a:noFill/>
        </p:spPr>
        <p:txBody>
          <a:bodyPr wrap="square" rtlCol="0">
            <a:spAutoFit/>
          </a:bodyPr>
          <a:lstStyle/>
          <a:p>
            <a:pPr marL="342900" indent="-342900">
              <a:lnSpc>
                <a:spcPct val="107000"/>
              </a:lnSpc>
              <a:spcAft>
                <a:spcPts val="800"/>
              </a:spcAft>
              <a:buFont typeface="+mj-lt"/>
              <a:buAutoNum type="arabicPeriod"/>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dataset is imbalance, so we will balance the dataset using SMOTE.</a:t>
            </a:r>
            <a:endParaRPr lang="en-GB"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GB" kern="100" dirty="0">
                <a:latin typeface="Calibri" panose="020F0502020204030204" pitchFamily="34" charset="0"/>
                <a:ea typeface="Calibri" panose="020F0502020204030204" pitchFamily="34" charset="0"/>
                <a:cs typeface="Times New Roman" panose="02020603050405020304" pitchFamily="18" charset="0"/>
              </a:rPr>
              <a:t>D</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ivide the dataset into input variables and output variable then split the input and output into train and test sets (20% test and 80% train).</a:t>
            </a:r>
          </a:p>
          <a:p>
            <a:pPr marL="342900" indent="-342900">
              <a:lnSpc>
                <a:spcPct val="107000"/>
              </a:lnSpc>
              <a:spcAft>
                <a:spcPts val="800"/>
              </a:spcAft>
              <a:buFont typeface="+mj-lt"/>
              <a:buAutoNum type="arabicPeriod"/>
            </a:pPr>
            <a:r>
              <a:rPr lang="en-GB" kern="100" dirty="0">
                <a:latin typeface="Calibri" panose="020F0502020204030204" pitchFamily="34" charset="0"/>
                <a:ea typeface="Calibri" panose="020F0502020204030204" pitchFamily="34" charset="0"/>
                <a:cs typeface="Times New Roman" panose="02020603050405020304" pitchFamily="18" charset="0"/>
              </a:rPr>
              <a:t>Different Machine Learning models to predict the persistency of the drug:</a:t>
            </a:r>
          </a:p>
          <a:p>
            <a:pPr marL="1200150" lvl="2" indent="-285750">
              <a:lnSpc>
                <a:spcPct val="107000"/>
              </a:lnSpc>
              <a:spcAft>
                <a:spcPts val="800"/>
              </a:spcAft>
              <a:buFont typeface="Wingdings" panose="05000000000000000000" pitchFamily="2" charset="2"/>
              <a:buChar char="Ø"/>
            </a:pPr>
            <a:r>
              <a:rPr lang="en-GB" kern="100" dirty="0">
                <a:effectLst/>
                <a:latin typeface="Calibri" panose="020F0502020204030204" pitchFamily="34" charset="0"/>
                <a:ea typeface="Calibri" panose="020F0502020204030204" pitchFamily="34" charset="0"/>
                <a:cs typeface="Times New Roman" panose="02020603050405020304" pitchFamily="18" charset="0"/>
              </a:rPr>
              <a:t>Logistic Regression </a:t>
            </a:r>
          </a:p>
          <a:p>
            <a:pPr marL="1200150" lvl="2" indent="-285750">
              <a:lnSpc>
                <a:spcPct val="107000"/>
              </a:lnSpc>
              <a:spcAft>
                <a:spcPts val="800"/>
              </a:spcAft>
              <a:buFont typeface="Wingdings" panose="05000000000000000000" pitchFamily="2" charset="2"/>
              <a:buChar char="Ø"/>
            </a:pPr>
            <a:r>
              <a:rPr lang="en-GB" kern="100" dirty="0">
                <a:effectLst/>
                <a:latin typeface="Calibri" panose="020F0502020204030204" pitchFamily="34" charset="0"/>
                <a:ea typeface="Calibri" panose="020F0502020204030204" pitchFamily="34" charset="0"/>
                <a:cs typeface="Times New Roman" panose="02020603050405020304" pitchFamily="18" charset="0"/>
              </a:rPr>
              <a:t>Random Forest </a:t>
            </a:r>
          </a:p>
          <a:p>
            <a:pPr marL="1200150" lvl="2" indent="-285750">
              <a:lnSpc>
                <a:spcPct val="107000"/>
              </a:lnSpc>
              <a:spcAft>
                <a:spcPts val="800"/>
              </a:spcAft>
              <a:buFont typeface="Wingdings" panose="05000000000000000000" pitchFamily="2" charset="2"/>
              <a:buChar char="Ø"/>
            </a:pPr>
            <a:r>
              <a:rPr lang="en-GB" kern="100" dirty="0">
                <a:latin typeface="Calibri" panose="020F0502020204030204" pitchFamily="34" charset="0"/>
                <a:ea typeface="Calibri" panose="020F0502020204030204" pitchFamily="34" charset="0"/>
                <a:cs typeface="Times New Roman" panose="02020603050405020304" pitchFamily="18" charset="0"/>
              </a:rPr>
              <a:t>K- Nearest Neighbor</a:t>
            </a:r>
          </a:p>
          <a:p>
            <a:pPr marL="1200150" lvl="2" indent="-285750">
              <a:lnSpc>
                <a:spcPct val="107000"/>
              </a:lnSpc>
              <a:spcAft>
                <a:spcPts val="800"/>
              </a:spcAft>
              <a:buFont typeface="Wingdings" panose="05000000000000000000" pitchFamily="2" charset="2"/>
              <a:buChar char="Ø"/>
            </a:pPr>
            <a:r>
              <a:rPr lang="en-GB" kern="100" dirty="0">
                <a:effectLst/>
                <a:latin typeface="Calibri" panose="020F0502020204030204" pitchFamily="34" charset="0"/>
                <a:ea typeface="Calibri" panose="020F0502020204030204" pitchFamily="34" charset="0"/>
                <a:cs typeface="Times New Roman" panose="02020603050405020304" pitchFamily="18" charset="0"/>
              </a:rPr>
              <a:t>Gradient Boosting	</a:t>
            </a:r>
          </a:p>
        </p:txBody>
      </p:sp>
    </p:spTree>
    <p:extLst>
      <p:ext uri="{BB962C8B-B14F-4D97-AF65-F5344CB8AC3E}">
        <p14:creationId xmlns:p14="http://schemas.microsoft.com/office/powerpoint/2010/main" val="2867204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13855"/>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Model Evaluation</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5" name="TextBox 4">
            <a:extLst>
              <a:ext uri="{FF2B5EF4-FFF2-40B4-BE49-F238E27FC236}">
                <a16:creationId xmlns:a16="http://schemas.microsoft.com/office/drawing/2014/main" id="{0E2656FF-2E3C-BD81-BC99-6DD74D24382E}"/>
              </a:ext>
            </a:extLst>
          </p:cNvPr>
          <p:cNvSpPr txBox="1"/>
          <p:nvPr/>
        </p:nvSpPr>
        <p:spPr>
          <a:xfrm>
            <a:off x="0" y="1957333"/>
            <a:ext cx="10979727" cy="470000"/>
          </a:xfrm>
          <a:prstGeom prst="rect">
            <a:avLst/>
          </a:prstGeom>
          <a:noFill/>
        </p:spPr>
        <p:txBody>
          <a:bodyPr wrap="square" rtlCol="0">
            <a:spAutoFit/>
          </a:bodyPr>
          <a:lstStyle/>
          <a:p>
            <a:pPr>
              <a:lnSpc>
                <a:spcPct val="107000"/>
              </a:lnSpc>
              <a:spcAft>
                <a:spcPts val="800"/>
              </a:spcAft>
            </a:pPr>
            <a:r>
              <a:rPr lang="en-GB"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2400" b="1" kern="1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Metrics of Evaluation</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7946330C-D043-B765-C363-A6FB459C9A45}"/>
              </a:ext>
            </a:extLst>
          </p:cNvPr>
          <p:cNvSpPr txBox="1"/>
          <p:nvPr/>
        </p:nvSpPr>
        <p:spPr>
          <a:xfrm>
            <a:off x="838200" y="2551837"/>
            <a:ext cx="10515600" cy="1754326"/>
          </a:xfrm>
          <a:prstGeom prst="rect">
            <a:avLst/>
          </a:prstGeom>
          <a:noFill/>
        </p:spPr>
        <p:txBody>
          <a:bodyPr wrap="square" rtlCol="0">
            <a:spAutoFit/>
          </a:bodyPr>
          <a:lstStyle/>
          <a:p>
            <a:endParaRPr lang="en-GB" sz="1800" b="1" kern="100" dirty="0">
              <a:solidFill>
                <a:srgbClr val="0D0D0D"/>
              </a:solidFill>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buFont typeface="+mj-lt"/>
              <a:buAutoNum type="arabicPeriod"/>
            </a:pPr>
            <a:r>
              <a:rPr lang="en-GB" kern="100" dirty="0">
                <a:solidFill>
                  <a:srgbClr val="0D0D0D"/>
                </a:solidFill>
                <a:effectLst/>
                <a:latin typeface="Calibri" panose="020F0502020204030204" pitchFamily="34" charset="0"/>
                <a:ea typeface="Times New Roman" panose="02020603050405020304" pitchFamily="18" charset="0"/>
                <a:cs typeface="Calibri" panose="020F0502020204030204" pitchFamily="34" charset="0"/>
              </a:rPr>
              <a:t>Accuracy, Precision, Recall and F1-Score</a:t>
            </a:r>
          </a:p>
          <a:p>
            <a:pPr marL="342900" indent="-342900">
              <a:buFont typeface="+mj-lt"/>
              <a:buAutoNum type="arabicPeriod"/>
            </a:pPr>
            <a:r>
              <a:rPr lang="en-GB" kern="100" dirty="0">
                <a:solidFill>
                  <a:srgbClr val="0D0D0D"/>
                </a:solidFill>
                <a:effectLst/>
                <a:latin typeface="Calibri" panose="020F0502020204030204" pitchFamily="34" charset="0"/>
                <a:ea typeface="Times New Roman" panose="02020603050405020304" pitchFamily="18" charset="0"/>
                <a:cs typeface="Calibri" panose="020F0502020204030204" pitchFamily="34" charset="0"/>
              </a:rPr>
              <a:t>Scores of </a:t>
            </a:r>
            <a:r>
              <a:rPr lang="en-GB" kern="100" dirty="0">
                <a:solidFill>
                  <a:srgbClr val="0D0D0D"/>
                </a:solidFill>
                <a:latin typeface="Calibri" panose="020F0502020204030204" pitchFamily="34" charset="0"/>
                <a:ea typeface="Times New Roman" panose="02020603050405020304" pitchFamily="18" charset="0"/>
                <a:cs typeface="Calibri" panose="020F0502020204030204" pitchFamily="34" charset="0"/>
              </a:rPr>
              <a:t>Test, Train and Complete dataset</a:t>
            </a:r>
          </a:p>
          <a:p>
            <a:pPr marL="342900" indent="-342900">
              <a:buFont typeface="+mj-lt"/>
              <a:buAutoNum type="arabicPeriod"/>
            </a:pPr>
            <a:r>
              <a:rPr lang="en-GB" kern="100" dirty="0">
                <a:solidFill>
                  <a:srgbClr val="0D0D0D"/>
                </a:solidFill>
                <a:effectLst/>
                <a:latin typeface="Calibri" panose="020F0502020204030204" pitchFamily="34" charset="0"/>
                <a:ea typeface="Times New Roman" panose="02020603050405020304" pitchFamily="18" charset="0"/>
                <a:cs typeface="Calibri" panose="020F0502020204030204" pitchFamily="34" charset="0"/>
              </a:rPr>
              <a:t>Confusion Matrix</a:t>
            </a:r>
            <a:endParaRPr lang="en-GB" kern="100" dirty="0">
              <a:solidFill>
                <a:srgbClr val="2F5496"/>
              </a:solidFill>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buFont typeface="+mj-lt"/>
              <a:buAutoNum type="arabicPeriod"/>
            </a:pPr>
            <a:r>
              <a:rPr lang="en-GB" kern="100" dirty="0">
                <a:solidFill>
                  <a:srgbClr val="0D0D0D"/>
                </a:solidFill>
                <a:effectLst/>
                <a:latin typeface="Calibri" panose="020F0502020204030204" pitchFamily="34" charset="0"/>
                <a:ea typeface="Times New Roman" panose="02020603050405020304" pitchFamily="18" charset="0"/>
                <a:cs typeface="Calibri" panose="020F0502020204030204" pitchFamily="34" charset="0"/>
              </a:rPr>
              <a:t>Lift and Gain</a:t>
            </a:r>
            <a:endParaRPr lang="en-GB" kern="100" dirty="0">
              <a:solidFill>
                <a:srgbClr val="2F5496"/>
              </a:solidFill>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buFont typeface="+mj-lt"/>
              <a:buAutoNum type="arabicPeriod"/>
            </a:pPr>
            <a:r>
              <a:rPr lang="en-GB" kern="100" dirty="0">
                <a:solidFill>
                  <a:srgbClr val="0D0D0D"/>
                </a:solidFill>
                <a:effectLst/>
                <a:latin typeface="Calibri" panose="020F0502020204030204" pitchFamily="34" charset="0"/>
                <a:ea typeface="Times New Roman" panose="02020603050405020304" pitchFamily="18" charset="0"/>
                <a:cs typeface="Calibri" panose="020F0502020204030204" pitchFamily="34" charset="0"/>
              </a:rPr>
              <a:t>KS Statistics and ROC-AUC Score</a:t>
            </a:r>
            <a:endParaRPr lang="en-GB" kern="100" dirty="0">
              <a:solidFill>
                <a:srgbClr val="2F5496"/>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320475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2771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Model Selection</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graphicFrame>
        <p:nvGraphicFramePr>
          <p:cNvPr id="3" name="Table 2">
            <a:extLst>
              <a:ext uri="{FF2B5EF4-FFF2-40B4-BE49-F238E27FC236}">
                <a16:creationId xmlns:a16="http://schemas.microsoft.com/office/drawing/2014/main" id="{524494FA-052D-AB9C-8CAE-3B909D93EA0B}"/>
              </a:ext>
            </a:extLst>
          </p:cNvPr>
          <p:cNvGraphicFramePr>
            <a:graphicFrameLocks noGrp="1"/>
          </p:cNvGraphicFramePr>
          <p:nvPr>
            <p:extLst>
              <p:ext uri="{D42A27DB-BD31-4B8C-83A1-F6EECF244321}">
                <p14:modId xmlns:p14="http://schemas.microsoft.com/office/powerpoint/2010/main" val="4166723152"/>
              </p:ext>
            </p:extLst>
          </p:nvPr>
        </p:nvGraphicFramePr>
        <p:xfrm>
          <a:off x="1530928" y="1999992"/>
          <a:ext cx="9684325" cy="3862233"/>
        </p:xfrm>
        <a:graphic>
          <a:graphicData uri="http://schemas.openxmlformats.org/drawingml/2006/table">
            <a:tbl>
              <a:tblPr firstRow="1" firstCol="1" bandRow="1">
                <a:tableStyleId>{21E4AEA4-8DFA-4A89-87EB-49C32662AFE0}</a:tableStyleId>
              </a:tblPr>
              <a:tblGrid>
                <a:gridCol w="2265727">
                  <a:extLst>
                    <a:ext uri="{9D8B030D-6E8A-4147-A177-3AD203B41FA5}">
                      <a16:colId xmlns:a16="http://schemas.microsoft.com/office/drawing/2014/main" val="1408604816"/>
                    </a:ext>
                  </a:extLst>
                </a:gridCol>
                <a:gridCol w="969501">
                  <a:extLst>
                    <a:ext uri="{9D8B030D-6E8A-4147-A177-3AD203B41FA5}">
                      <a16:colId xmlns:a16="http://schemas.microsoft.com/office/drawing/2014/main" val="106760576"/>
                    </a:ext>
                  </a:extLst>
                </a:gridCol>
                <a:gridCol w="1470267">
                  <a:extLst>
                    <a:ext uri="{9D8B030D-6E8A-4147-A177-3AD203B41FA5}">
                      <a16:colId xmlns:a16="http://schemas.microsoft.com/office/drawing/2014/main" val="1125289896"/>
                    </a:ext>
                  </a:extLst>
                </a:gridCol>
                <a:gridCol w="1271668">
                  <a:extLst>
                    <a:ext uri="{9D8B030D-6E8A-4147-A177-3AD203B41FA5}">
                      <a16:colId xmlns:a16="http://schemas.microsoft.com/office/drawing/2014/main" val="459461703"/>
                    </a:ext>
                  </a:extLst>
                </a:gridCol>
                <a:gridCol w="975906">
                  <a:extLst>
                    <a:ext uri="{9D8B030D-6E8A-4147-A177-3AD203B41FA5}">
                      <a16:colId xmlns:a16="http://schemas.microsoft.com/office/drawing/2014/main" val="105232484"/>
                    </a:ext>
                  </a:extLst>
                </a:gridCol>
                <a:gridCol w="779444">
                  <a:extLst>
                    <a:ext uri="{9D8B030D-6E8A-4147-A177-3AD203B41FA5}">
                      <a16:colId xmlns:a16="http://schemas.microsoft.com/office/drawing/2014/main" val="2874720795"/>
                    </a:ext>
                  </a:extLst>
                </a:gridCol>
                <a:gridCol w="975906">
                  <a:extLst>
                    <a:ext uri="{9D8B030D-6E8A-4147-A177-3AD203B41FA5}">
                      <a16:colId xmlns:a16="http://schemas.microsoft.com/office/drawing/2014/main" val="2500482613"/>
                    </a:ext>
                  </a:extLst>
                </a:gridCol>
                <a:gridCol w="975906">
                  <a:extLst>
                    <a:ext uri="{9D8B030D-6E8A-4147-A177-3AD203B41FA5}">
                      <a16:colId xmlns:a16="http://schemas.microsoft.com/office/drawing/2014/main" val="2962074101"/>
                    </a:ext>
                  </a:extLst>
                </a:gridCol>
              </a:tblGrid>
              <a:tr h="487385">
                <a:tc>
                  <a:txBody>
                    <a:bodyPr/>
                    <a:lstStyle/>
                    <a:p>
                      <a:pPr algn="ctr">
                        <a:lnSpc>
                          <a:spcPct val="107000"/>
                        </a:lnSpc>
                        <a:spcAft>
                          <a:spcPts val="800"/>
                        </a:spcAft>
                      </a:pPr>
                      <a:r>
                        <a:rPr lang="en-GB" sz="1400" b="1" kern="100" dirty="0">
                          <a:effectLst/>
                        </a:rPr>
                        <a:t>Model</a:t>
                      </a:r>
                      <a:endParaRPr lang="en-GB"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Score</a:t>
                      </a:r>
                    </a:p>
                    <a:p>
                      <a:pPr algn="ctr">
                        <a:lnSpc>
                          <a:spcPct val="107000"/>
                        </a:lnSpc>
                        <a:spcAft>
                          <a:spcPts val="800"/>
                        </a:spcAft>
                      </a:pPr>
                      <a:r>
                        <a:rPr lang="en-GB" sz="1400" b="1" kern="100">
                          <a:effectLst/>
                        </a:rPr>
                        <a:t>All Dataset</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Score</a:t>
                      </a:r>
                    </a:p>
                    <a:p>
                      <a:pPr algn="ctr">
                        <a:lnSpc>
                          <a:spcPct val="107000"/>
                        </a:lnSpc>
                        <a:spcAft>
                          <a:spcPts val="800"/>
                        </a:spcAft>
                      </a:pPr>
                      <a:r>
                        <a:rPr lang="en-GB" sz="1400" b="1" kern="100">
                          <a:effectLst/>
                        </a:rPr>
                        <a:t>Train Dataset</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Score</a:t>
                      </a:r>
                    </a:p>
                    <a:p>
                      <a:pPr algn="ctr">
                        <a:lnSpc>
                          <a:spcPct val="107000"/>
                        </a:lnSpc>
                        <a:spcAft>
                          <a:spcPts val="800"/>
                        </a:spcAft>
                      </a:pPr>
                      <a:r>
                        <a:rPr lang="en-GB" sz="1400" b="1" kern="100">
                          <a:effectLst/>
                        </a:rPr>
                        <a:t>Test Dataset</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TN</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FP</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FN</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TP</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1805168"/>
                  </a:ext>
                </a:extLst>
              </a:tr>
              <a:tr h="383751">
                <a:tc>
                  <a:txBody>
                    <a:bodyPr/>
                    <a:lstStyle/>
                    <a:p>
                      <a:pPr algn="ctr">
                        <a:lnSpc>
                          <a:spcPct val="107000"/>
                        </a:lnSpc>
                        <a:spcAft>
                          <a:spcPts val="800"/>
                        </a:spcAft>
                      </a:pPr>
                      <a:r>
                        <a:rPr lang="en-GB" sz="1400" b="1" kern="100">
                          <a:effectLst/>
                        </a:rPr>
                        <a:t>Logistic Regression</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0.8022</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0.785</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0.774</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335</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83</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110</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326</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9845552"/>
                  </a:ext>
                </a:extLst>
              </a:tr>
              <a:tr h="407009">
                <a:tc>
                  <a:txBody>
                    <a:bodyPr/>
                    <a:lstStyle/>
                    <a:p>
                      <a:pPr algn="ctr">
                        <a:lnSpc>
                          <a:spcPct val="107000"/>
                        </a:lnSpc>
                        <a:spcAft>
                          <a:spcPts val="800"/>
                        </a:spcAft>
                      </a:pPr>
                      <a:r>
                        <a:rPr lang="en-GB" sz="1400" b="1" kern="100">
                          <a:effectLst/>
                        </a:rPr>
                        <a:t>Random Forest</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0.8028</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0.768</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0.752</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369</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49</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163</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rPr>
                        <a:t>273</a:t>
                      </a:r>
                      <a:endParaRPr lang="en-GB"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9383939"/>
                  </a:ext>
                </a:extLst>
              </a:tr>
              <a:tr h="383751">
                <a:tc>
                  <a:txBody>
                    <a:bodyPr/>
                    <a:lstStyle/>
                    <a:p>
                      <a:pPr algn="ctr">
                        <a:lnSpc>
                          <a:spcPct val="107000"/>
                        </a:lnSpc>
                        <a:spcAft>
                          <a:spcPts val="800"/>
                        </a:spcAft>
                      </a:pPr>
                      <a:r>
                        <a:rPr lang="en-GB" sz="1400" b="1" kern="100">
                          <a:effectLst/>
                        </a:rPr>
                        <a:t>KNNC</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0.837</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0.8635</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0.787</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332</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86</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96</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340</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3103281"/>
                  </a:ext>
                </a:extLst>
              </a:tr>
              <a:tr h="790076">
                <a:tc>
                  <a:txBody>
                    <a:bodyPr/>
                    <a:lstStyle/>
                    <a:p>
                      <a:pPr algn="ctr">
                        <a:lnSpc>
                          <a:spcPct val="107000"/>
                        </a:lnSpc>
                        <a:spcAft>
                          <a:spcPts val="800"/>
                        </a:spcAft>
                      </a:pPr>
                      <a:r>
                        <a:rPr lang="en-GB" sz="1400" b="1" kern="100">
                          <a:effectLst/>
                        </a:rPr>
                        <a:t>KNNC +</a:t>
                      </a:r>
                    </a:p>
                    <a:p>
                      <a:pPr algn="ctr">
                        <a:lnSpc>
                          <a:spcPct val="107000"/>
                        </a:lnSpc>
                        <a:spcAft>
                          <a:spcPts val="800"/>
                        </a:spcAft>
                      </a:pPr>
                      <a:r>
                        <a:rPr lang="en-GB" sz="1400" b="1" kern="100">
                          <a:effectLst/>
                        </a:rPr>
                        <a:t>Hyperparameter</a:t>
                      </a:r>
                    </a:p>
                    <a:p>
                      <a:pPr algn="ctr">
                        <a:lnSpc>
                          <a:spcPct val="107000"/>
                        </a:lnSpc>
                        <a:spcAft>
                          <a:spcPts val="800"/>
                        </a:spcAft>
                      </a:pPr>
                      <a:r>
                        <a:rPr lang="en-GB" sz="1400" b="1" kern="100">
                          <a:effectLst/>
                        </a:rPr>
                        <a:t>Tuning</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0.837</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0.863</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0.787</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332</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86</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96</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340</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6843129"/>
                  </a:ext>
                </a:extLst>
              </a:tr>
              <a:tr h="383751">
                <a:tc>
                  <a:txBody>
                    <a:bodyPr/>
                    <a:lstStyle/>
                    <a:p>
                      <a:pPr algn="ctr">
                        <a:lnSpc>
                          <a:spcPct val="107000"/>
                        </a:lnSpc>
                        <a:spcAft>
                          <a:spcPts val="800"/>
                        </a:spcAft>
                      </a:pPr>
                      <a:r>
                        <a:rPr lang="en-GB" sz="1400" b="1" kern="100">
                          <a:effectLst/>
                        </a:rPr>
                        <a:t>Gradient Boosting</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0.857</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0.868</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0.77</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333</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85</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111</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325</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4907679"/>
                  </a:ext>
                </a:extLst>
              </a:tr>
              <a:tr h="756833">
                <a:tc>
                  <a:txBody>
                    <a:bodyPr/>
                    <a:lstStyle/>
                    <a:p>
                      <a:pPr algn="ctr">
                        <a:lnSpc>
                          <a:spcPct val="107000"/>
                        </a:lnSpc>
                        <a:spcAft>
                          <a:spcPts val="800"/>
                        </a:spcAft>
                      </a:pPr>
                      <a:r>
                        <a:rPr lang="en-GB" sz="1400" b="1" kern="100">
                          <a:effectLst/>
                        </a:rPr>
                        <a:t>Gradient Boosting +</a:t>
                      </a:r>
                    </a:p>
                    <a:p>
                      <a:pPr algn="ctr">
                        <a:lnSpc>
                          <a:spcPct val="107000"/>
                        </a:lnSpc>
                        <a:spcAft>
                          <a:spcPts val="800"/>
                        </a:spcAft>
                      </a:pPr>
                      <a:r>
                        <a:rPr lang="en-GB" sz="1400" b="1" kern="100">
                          <a:effectLst/>
                        </a:rPr>
                        <a:t>Hyperparameter</a:t>
                      </a:r>
                    </a:p>
                    <a:p>
                      <a:pPr algn="ctr">
                        <a:lnSpc>
                          <a:spcPct val="107000"/>
                        </a:lnSpc>
                        <a:spcAft>
                          <a:spcPts val="800"/>
                        </a:spcAft>
                      </a:pPr>
                      <a:r>
                        <a:rPr lang="en-GB" sz="1400" b="1" kern="100">
                          <a:effectLst/>
                        </a:rPr>
                        <a:t>Tuning</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rPr>
                        <a:t>0.943</a:t>
                      </a:r>
                      <a:endParaRPr lang="en-GB"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0.962</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0.803</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343</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75</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rPr>
                        <a:t>93</a:t>
                      </a:r>
                      <a:endParaRPr lang="en-GB"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rPr>
                        <a:t>343</a:t>
                      </a:r>
                      <a:endParaRPr lang="en-GB"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1932364"/>
                  </a:ext>
                </a:extLst>
              </a:tr>
            </a:tbl>
          </a:graphicData>
        </a:graphic>
      </p:graphicFrame>
      <p:sp>
        <p:nvSpPr>
          <p:cNvPr id="9" name="TextBox 8">
            <a:extLst>
              <a:ext uri="{FF2B5EF4-FFF2-40B4-BE49-F238E27FC236}">
                <a16:creationId xmlns:a16="http://schemas.microsoft.com/office/drawing/2014/main" id="{53ADE4AA-B310-39CD-98F8-35C20B2FF315}"/>
              </a:ext>
            </a:extLst>
          </p:cNvPr>
          <p:cNvSpPr txBox="1"/>
          <p:nvPr/>
        </p:nvSpPr>
        <p:spPr>
          <a:xfrm flipH="1">
            <a:off x="1191491" y="5955155"/>
            <a:ext cx="10656917" cy="773673"/>
          </a:xfrm>
          <a:prstGeom prst="rect">
            <a:avLst/>
          </a:prstGeom>
          <a:noFill/>
          <a:ln>
            <a:solidFill>
              <a:schemeClr val="accent2"/>
            </a:solidFill>
          </a:ln>
        </p:spPr>
        <p:txBody>
          <a:bodyPr wrap="square" rtlCol="0">
            <a:spAutoFit/>
          </a:bodyPr>
          <a:lstStyle/>
          <a:p>
            <a:pPr>
              <a:lnSpc>
                <a:spcPct val="107000"/>
              </a:lnSpc>
              <a:spcAft>
                <a:spcPts val="800"/>
              </a:spcAft>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The highest score for all dataset is of Gradient Boosting with hyperparameter tuning. But the difference between the  score train dataset and test dataset is 16% which means its over fitting model. For the persistency of the drug the FN can cost a lot to the healthcare business, so it is needed to be low. KNNC and KNNC with hyperparameter tuning have low FN. KNNC is the best model. Let’s check other metrics for evaluation.</a:t>
            </a:r>
          </a:p>
        </p:txBody>
      </p:sp>
      <p:sp>
        <p:nvSpPr>
          <p:cNvPr id="10" name="Rectangle 9">
            <a:extLst>
              <a:ext uri="{FF2B5EF4-FFF2-40B4-BE49-F238E27FC236}">
                <a16:creationId xmlns:a16="http://schemas.microsoft.com/office/drawing/2014/main" id="{A156A499-17DE-655C-0283-8558851DCB7F}"/>
              </a:ext>
            </a:extLst>
          </p:cNvPr>
          <p:cNvSpPr/>
          <p:nvPr/>
        </p:nvSpPr>
        <p:spPr>
          <a:xfrm>
            <a:off x="1406235" y="3311237"/>
            <a:ext cx="9933709" cy="381336"/>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DF83AE58-D947-6C0C-B64E-AB7806C7F668}"/>
              </a:ext>
            </a:extLst>
          </p:cNvPr>
          <p:cNvSpPr txBox="1"/>
          <p:nvPr/>
        </p:nvSpPr>
        <p:spPr>
          <a:xfrm>
            <a:off x="1787234" y="1501130"/>
            <a:ext cx="9171709" cy="369332"/>
          </a:xfrm>
          <a:prstGeom prst="rect">
            <a:avLst/>
          </a:prstGeom>
          <a:noFill/>
        </p:spPr>
        <p:txBody>
          <a:bodyPr wrap="square" rtlCol="0">
            <a:spAutoFit/>
          </a:bodyPr>
          <a:lstStyle/>
          <a:p>
            <a:pPr algn="ctr"/>
            <a:r>
              <a:rPr lang="en-US" sz="1800" b="1" dirty="0">
                <a:solidFill>
                  <a:schemeClr val="accent2"/>
                </a:solidFill>
                <a:latin typeface="Calibri" panose="020F0502020204030204" pitchFamily="34" charset="0"/>
                <a:cs typeface="Calibri" panose="020F0502020204030204" pitchFamily="34" charset="0"/>
              </a:rPr>
              <a:t>Model selection based on Scores and Confusion Matrix</a:t>
            </a:r>
            <a:endParaRPr lang="en-GB" dirty="0"/>
          </a:p>
        </p:txBody>
      </p:sp>
    </p:spTree>
    <p:extLst>
      <p:ext uri="{BB962C8B-B14F-4D97-AF65-F5344CB8AC3E}">
        <p14:creationId xmlns:p14="http://schemas.microsoft.com/office/powerpoint/2010/main" val="1366352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2771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Model Selection</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9" name="TextBox 8">
            <a:extLst>
              <a:ext uri="{FF2B5EF4-FFF2-40B4-BE49-F238E27FC236}">
                <a16:creationId xmlns:a16="http://schemas.microsoft.com/office/drawing/2014/main" id="{53ADE4AA-B310-39CD-98F8-35C20B2FF315}"/>
              </a:ext>
            </a:extLst>
          </p:cNvPr>
          <p:cNvSpPr txBox="1"/>
          <p:nvPr/>
        </p:nvSpPr>
        <p:spPr>
          <a:xfrm flipH="1">
            <a:off x="1044629" y="2655327"/>
            <a:ext cx="10656917" cy="1200329"/>
          </a:xfrm>
          <a:prstGeom prst="rect">
            <a:avLst/>
          </a:prstGeom>
          <a:noFill/>
          <a:ln>
            <a:solidFill>
              <a:schemeClr val="accent2"/>
            </a:solidFill>
          </a:ln>
        </p:spPr>
        <p:txBody>
          <a:bodyPr wrap="square" rtlCol="0">
            <a:spAutoFit/>
          </a:bodyPr>
          <a:lstStyle/>
          <a:p>
            <a:pPr marL="228600"/>
            <a:r>
              <a:rPr lang="en-GB" kern="100" dirty="0">
                <a:effectLst/>
                <a:latin typeface="Calibri" panose="020F0502020204030204" pitchFamily="34" charset="0"/>
                <a:ea typeface="Calibri" panose="020F0502020204030204" pitchFamily="34" charset="0"/>
                <a:cs typeface="Times New Roman" panose="02020603050405020304" pitchFamily="18" charset="0"/>
              </a:rPr>
              <a:t>Cumulative gains and lift charts are visual aids for measuring model performance.</a:t>
            </a:r>
          </a:p>
          <a:p>
            <a:pPr marL="228600"/>
            <a:r>
              <a:rPr lang="en-GB" kern="100" dirty="0">
                <a:effectLst/>
                <a:latin typeface="Calibri" panose="020F0502020204030204" pitchFamily="34" charset="0"/>
                <a:ea typeface="Calibri" panose="020F0502020204030204" pitchFamily="34" charset="0"/>
                <a:cs typeface="Times New Roman" panose="02020603050405020304" pitchFamily="18" charset="0"/>
              </a:rPr>
              <a:t>The Greater the area between the Lift / Gain and Baseline, the Better the model.</a:t>
            </a:r>
          </a:p>
          <a:p>
            <a:pPr marL="228600">
              <a:spcAft>
                <a:spcPts val="800"/>
              </a:spcAft>
            </a:pPr>
            <a:r>
              <a:rPr lang="en-GB" kern="100" dirty="0">
                <a:effectLst/>
                <a:latin typeface="Calibri" panose="020F0502020204030204" pitchFamily="34" charset="0"/>
                <a:ea typeface="Calibri" panose="020F0502020204030204" pitchFamily="34" charset="0"/>
                <a:cs typeface="Times New Roman" panose="02020603050405020304" pitchFamily="18" charset="0"/>
              </a:rPr>
              <a:t>By analysing Gain and Lift Curve, Random Forest Classification Model, KNNC model and Gradient Boosting Classification model with Hyperparameter Tuning are the best models.</a:t>
            </a:r>
          </a:p>
        </p:txBody>
      </p:sp>
      <p:sp>
        <p:nvSpPr>
          <p:cNvPr id="11" name="TextBox 10">
            <a:extLst>
              <a:ext uri="{FF2B5EF4-FFF2-40B4-BE49-F238E27FC236}">
                <a16:creationId xmlns:a16="http://schemas.microsoft.com/office/drawing/2014/main" id="{DF83AE58-D947-6C0C-B64E-AB7806C7F668}"/>
              </a:ext>
            </a:extLst>
          </p:cNvPr>
          <p:cNvSpPr txBox="1"/>
          <p:nvPr/>
        </p:nvSpPr>
        <p:spPr>
          <a:xfrm>
            <a:off x="1399307" y="2084734"/>
            <a:ext cx="9171709" cy="461665"/>
          </a:xfrm>
          <a:prstGeom prst="rect">
            <a:avLst/>
          </a:prstGeom>
          <a:noFill/>
        </p:spPr>
        <p:txBody>
          <a:bodyPr wrap="square" rtlCol="0">
            <a:spAutoFit/>
          </a:bodyPr>
          <a:lstStyle/>
          <a:p>
            <a:pPr algn="ctr"/>
            <a:r>
              <a:rPr lang="en-US" sz="2400" b="1" dirty="0">
                <a:solidFill>
                  <a:schemeClr val="accent2"/>
                </a:solidFill>
                <a:latin typeface="Calibri" panose="020F0502020204030204" pitchFamily="34" charset="0"/>
                <a:cs typeface="Calibri" panose="020F0502020204030204" pitchFamily="34" charset="0"/>
              </a:rPr>
              <a:t>Model selection based on Lift and Gain Curve</a:t>
            </a:r>
            <a:endParaRPr lang="en-GB" sz="2400" dirty="0"/>
          </a:p>
        </p:txBody>
      </p:sp>
    </p:spTree>
    <p:extLst>
      <p:ext uri="{BB962C8B-B14F-4D97-AF65-F5344CB8AC3E}">
        <p14:creationId xmlns:p14="http://schemas.microsoft.com/office/powerpoint/2010/main" val="1778368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3" name="TextBox 2">
            <a:extLst>
              <a:ext uri="{FF2B5EF4-FFF2-40B4-BE49-F238E27FC236}">
                <a16:creationId xmlns:a16="http://schemas.microsoft.com/office/drawing/2014/main" id="{84851CDE-8894-4316-E133-22C4B26058CB}"/>
              </a:ext>
            </a:extLst>
          </p:cNvPr>
          <p:cNvSpPr txBox="1"/>
          <p:nvPr/>
        </p:nvSpPr>
        <p:spPr>
          <a:xfrm>
            <a:off x="914400" y="2462821"/>
            <a:ext cx="6096000" cy="3567195"/>
          </a:xfrm>
          <a:prstGeom prst="rect">
            <a:avLst/>
          </a:prstGeom>
          <a:noFill/>
        </p:spPr>
        <p:txBody>
          <a:bodyPr wrap="square">
            <a:spAutoFit/>
          </a:bodyPr>
          <a:lstStyle/>
          <a:p>
            <a:pPr>
              <a:lnSpc>
                <a:spcPct val="107000"/>
              </a:lnSpc>
              <a:spcAft>
                <a:spcPts val="800"/>
              </a:spcAft>
            </a:pPr>
            <a:r>
              <a:rPr lang="en-GB"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Group Name: </a:t>
            </a:r>
            <a:r>
              <a:rPr lang="en-GB" sz="1800" b="1"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One</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Name: </a:t>
            </a:r>
            <a:r>
              <a:rPr lang="en-GB" sz="1800" b="1"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Hira Fahim</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Email: </a:t>
            </a:r>
            <a:r>
              <a:rPr lang="en-GB" sz="1800" b="1" u="sng"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hlinkClick r:id="rId3"/>
              </a:rPr>
              <a:t>hirashahidd26@yahoo.com</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Country: </a:t>
            </a:r>
            <a:r>
              <a:rPr lang="en-GB" sz="1800" b="1"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United Kingdom</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Company: </a:t>
            </a:r>
            <a:r>
              <a:rPr lang="en-GB" sz="1800" b="1"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Unemployed</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Specialization: </a:t>
            </a:r>
            <a:r>
              <a:rPr lang="en-GB" sz="1800" b="1"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Data Science</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Batch Code: </a:t>
            </a:r>
            <a:r>
              <a:rPr lang="en-GB" sz="1800" b="1"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LISUM19</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Submission Date: </a:t>
            </a:r>
            <a:r>
              <a:rPr lang="en-GB" sz="1800" b="1"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12</a:t>
            </a:r>
            <a:r>
              <a:rPr lang="en-GB" sz="1800" b="1" kern="100" baseline="300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th</a:t>
            </a:r>
            <a:r>
              <a:rPr lang="en-GB" sz="1800" b="1"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 May 2023</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Submitted to: </a:t>
            </a:r>
            <a:r>
              <a:rPr lang="en-GB" sz="1800" b="1"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Data Glacier</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2478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13855"/>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Model Selection</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9" name="TextBox 8">
            <a:extLst>
              <a:ext uri="{FF2B5EF4-FFF2-40B4-BE49-F238E27FC236}">
                <a16:creationId xmlns:a16="http://schemas.microsoft.com/office/drawing/2014/main" id="{53ADE4AA-B310-39CD-98F8-35C20B2FF315}"/>
              </a:ext>
            </a:extLst>
          </p:cNvPr>
          <p:cNvSpPr txBox="1"/>
          <p:nvPr/>
        </p:nvSpPr>
        <p:spPr>
          <a:xfrm flipH="1">
            <a:off x="1115291" y="5548126"/>
            <a:ext cx="9961418" cy="671915"/>
          </a:xfrm>
          <a:prstGeom prst="rect">
            <a:avLst/>
          </a:prstGeom>
          <a:noFill/>
          <a:ln>
            <a:solidFill>
              <a:schemeClr val="accent2"/>
            </a:solidFill>
          </a:ln>
        </p:spPr>
        <p:txBody>
          <a:bodyPr wrap="square" rtlCol="0">
            <a:sp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F1- Score, KS statistics and AUC-ROC metrics of KNNC model are the best. Therefore, </a:t>
            </a: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The best model for deployment is K- Nearest Neighbor Classification model.</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F3843CF6-E05B-B38A-210A-ECB0FB3DEF81}"/>
              </a:ext>
            </a:extLst>
          </p:cNvPr>
          <p:cNvGraphicFramePr>
            <a:graphicFrameLocks noGrp="1"/>
          </p:cNvGraphicFramePr>
          <p:nvPr>
            <p:extLst>
              <p:ext uri="{D42A27DB-BD31-4B8C-83A1-F6EECF244321}">
                <p14:modId xmlns:p14="http://schemas.microsoft.com/office/powerpoint/2010/main" val="2600116858"/>
              </p:ext>
            </p:extLst>
          </p:nvPr>
        </p:nvGraphicFramePr>
        <p:xfrm>
          <a:off x="1191491" y="2284009"/>
          <a:ext cx="9601199" cy="3042444"/>
        </p:xfrm>
        <a:graphic>
          <a:graphicData uri="http://schemas.openxmlformats.org/drawingml/2006/table">
            <a:tbl>
              <a:tblPr firstRow="1" firstCol="1" bandRow="1">
                <a:tableStyleId>{21E4AEA4-8DFA-4A89-87EB-49C32662AFE0}</a:tableStyleId>
              </a:tblPr>
              <a:tblGrid>
                <a:gridCol w="2226882">
                  <a:extLst>
                    <a:ext uri="{9D8B030D-6E8A-4147-A177-3AD203B41FA5}">
                      <a16:colId xmlns:a16="http://schemas.microsoft.com/office/drawing/2014/main" val="3427395807"/>
                    </a:ext>
                  </a:extLst>
                </a:gridCol>
                <a:gridCol w="1293942">
                  <a:extLst>
                    <a:ext uri="{9D8B030D-6E8A-4147-A177-3AD203B41FA5}">
                      <a16:colId xmlns:a16="http://schemas.microsoft.com/office/drawing/2014/main" val="195109442"/>
                    </a:ext>
                  </a:extLst>
                </a:gridCol>
                <a:gridCol w="1256163">
                  <a:extLst>
                    <a:ext uri="{9D8B030D-6E8A-4147-A177-3AD203B41FA5}">
                      <a16:colId xmlns:a16="http://schemas.microsoft.com/office/drawing/2014/main" val="1107731778"/>
                    </a:ext>
                  </a:extLst>
                </a:gridCol>
                <a:gridCol w="1178506">
                  <a:extLst>
                    <a:ext uri="{9D8B030D-6E8A-4147-A177-3AD203B41FA5}">
                      <a16:colId xmlns:a16="http://schemas.microsoft.com/office/drawing/2014/main" val="3961953803"/>
                    </a:ext>
                  </a:extLst>
                </a:gridCol>
                <a:gridCol w="1202642">
                  <a:extLst>
                    <a:ext uri="{9D8B030D-6E8A-4147-A177-3AD203B41FA5}">
                      <a16:colId xmlns:a16="http://schemas.microsoft.com/office/drawing/2014/main" val="1492882952"/>
                    </a:ext>
                  </a:extLst>
                </a:gridCol>
                <a:gridCol w="1222581">
                  <a:extLst>
                    <a:ext uri="{9D8B030D-6E8A-4147-A177-3AD203B41FA5}">
                      <a16:colId xmlns:a16="http://schemas.microsoft.com/office/drawing/2014/main" val="2752079677"/>
                    </a:ext>
                  </a:extLst>
                </a:gridCol>
                <a:gridCol w="1220483">
                  <a:extLst>
                    <a:ext uri="{9D8B030D-6E8A-4147-A177-3AD203B41FA5}">
                      <a16:colId xmlns:a16="http://schemas.microsoft.com/office/drawing/2014/main" val="1961120116"/>
                    </a:ext>
                  </a:extLst>
                </a:gridCol>
              </a:tblGrid>
              <a:tr h="524455">
                <a:tc>
                  <a:txBody>
                    <a:bodyPr/>
                    <a:lstStyle/>
                    <a:p>
                      <a:pPr algn="ctr">
                        <a:lnSpc>
                          <a:spcPct val="107000"/>
                        </a:lnSpc>
                        <a:spcAft>
                          <a:spcPts val="800"/>
                        </a:spcAft>
                      </a:pPr>
                      <a:r>
                        <a:rPr lang="en-GB" sz="1400" b="1" kern="100">
                          <a:effectLst/>
                        </a:rPr>
                        <a:t>Model</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Precision</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Recall</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F1</a:t>
                      </a:r>
                    </a:p>
                    <a:p>
                      <a:pPr algn="ctr">
                        <a:lnSpc>
                          <a:spcPct val="107000"/>
                        </a:lnSpc>
                        <a:spcAft>
                          <a:spcPts val="800"/>
                        </a:spcAft>
                      </a:pPr>
                      <a:r>
                        <a:rPr lang="en-GB" sz="1400" b="1" kern="100">
                          <a:effectLst/>
                        </a:rPr>
                        <a:t>score</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Accuracy</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KS Statics</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AUC- ROC</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7636484"/>
                  </a:ext>
                </a:extLst>
              </a:tr>
              <a:tr h="524455">
                <a:tc>
                  <a:txBody>
                    <a:bodyPr/>
                    <a:lstStyle/>
                    <a:p>
                      <a:pPr algn="ctr">
                        <a:lnSpc>
                          <a:spcPct val="107000"/>
                        </a:lnSpc>
                        <a:spcAft>
                          <a:spcPts val="800"/>
                        </a:spcAft>
                      </a:pPr>
                      <a:r>
                        <a:rPr lang="en-GB" sz="1400" b="1" kern="100">
                          <a:effectLst/>
                        </a:rPr>
                        <a:t>Logistic Regression</a:t>
                      </a:r>
                    </a:p>
                    <a:p>
                      <a:pPr algn="ctr">
                        <a:lnSpc>
                          <a:spcPct val="107000"/>
                        </a:lnSpc>
                        <a:spcAft>
                          <a:spcPts val="800"/>
                        </a:spcAft>
                      </a:pPr>
                      <a:r>
                        <a:rPr lang="en-GB" sz="1400" b="1" kern="100">
                          <a:effectLst/>
                        </a:rPr>
                        <a:t> </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0 - 0.75</a:t>
                      </a:r>
                    </a:p>
                    <a:p>
                      <a:pPr algn="ctr">
                        <a:lnSpc>
                          <a:spcPct val="107000"/>
                        </a:lnSpc>
                        <a:spcAft>
                          <a:spcPts val="800"/>
                        </a:spcAft>
                      </a:pPr>
                      <a:r>
                        <a:rPr lang="en-GB" sz="1400" b="1" kern="100">
                          <a:effectLst/>
                        </a:rPr>
                        <a:t>1 - 0.80</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0.80</a:t>
                      </a:r>
                    </a:p>
                    <a:p>
                      <a:pPr algn="ctr">
                        <a:lnSpc>
                          <a:spcPct val="107000"/>
                        </a:lnSpc>
                        <a:spcAft>
                          <a:spcPts val="800"/>
                        </a:spcAft>
                      </a:pPr>
                      <a:r>
                        <a:rPr lang="en-GB" sz="1400" b="1" kern="100">
                          <a:effectLst/>
                        </a:rPr>
                        <a:t>0.75</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0.78</a:t>
                      </a:r>
                    </a:p>
                    <a:p>
                      <a:pPr algn="ctr">
                        <a:lnSpc>
                          <a:spcPct val="107000"/>
                        </a:lnSpc>
                        <a:spcAft>
                          <a:spcPts val="800"/>
                        </a:spcAft>
                      </a:pPr>
                      <a:r>
                        <a:rPr lang="en-GB" sz="1400" b="1" kern="100">
                          <a:effectLst/>
                        </a:rPr>
                        <a:t>0.77</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0.77</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0.565</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0.85</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5971413"/>
                  </a:ext>
                </a:extLst>
              </a:tr>
              <a:tr h="524455">
                <a:tc>
                  <a:txBody>
                    <a:bodyPr/>
                    <a:lstStyle/>
                    <a:p>
                      <a:pPr algn="ctr">
                        <a:lnSpc>
                          <a:spcPct val="107000"/>
                        </a:lnSpc>
                        <a:spcAft>
                          <a:spcPts val="800"/>
                        </a:spcAft>
                      </a:pPr>
                      <a:r>
                        <a:rPr lang="en-GB" sz="1400" b="1" kern="100">
                          <a:effectLst/>
                        </a:rPr>
                        <a:t>Random Forest</a:t>
                      </a:r>
                    </a:p>
                    <a:p>
                      <a:pPr algn="ctr">
                        <a:lnSpc>
                          <a:spcPct val="107000"/>
                        </a:lnSpc>
                        <a:spcAft>
                          <a:spcPts val="800"/>
                        </a:spcAft>
                      </a:pPr>
                      <a:r>
                        <a:rPr lang="en-GB" sz="1400" b="1" kern="100">
                          <a:effectLst/>
                        </a:rPr>
                        <a:t> </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 – 0.69</a:t>
                      </a:r>
                    </a:p>
                    <a:p>
                      <a:pPr algn="ctr">
                        <a:lnSpc>
                          <a:spcPct val="107000"/>
                        </a:lnSpc>
                        <a:spcAft>
                          <a:spcPts val="800"/>
                        </a:spcAft>
                      </a:pPr>
                      <a:r>
                        <a:rPr lang="en-GB" sz="1400" b="1" kern="100">
                          <a:effectLst/>
                        </a:rPr>
                        <a:t>1 – 0.85</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0.88</a:t>
                      </a:r>
                    </a:p>
                    <a:p>
                      <a:pPr algn="ctr">
                        <a:lnSpc>
                          <a:spcPct val="107000"/>
                        </a:lnSpc>
                        <a:spcAft>
                          <a:spcPts val="800"/>
                        </a:spcAft>
                      </a:pPr>
                      <a:r>
                        <a:rPr lang="en-GB" sz="1400" b="1" kern="100">
                          <a:effectLst/>
                        </a:rPr>
                        <a:t>0.63</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0.78</a:t>
                      </a:r>
                    </a:p>
                    <a:p>
                      <a:pPr algn="ctr">
                        <a:lnSpc>
                          <a:spcPct val="107000"/>
                        </a:lnSpc>
                        <a:spcAft>
                          <a:spcPts val="800"/>
                        </a:spcAft>
                      </a:pPr>
                      <a:r>
                        <a:rPr lang="en-GB" sz="1400" b="1" kern="100">
                          <a:effectLst/>
                        </a:rPr>
                        <a:t>0.72</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0.75</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0.556</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rPr>
                        <a:t>0.844</a:t>
                      </a:r>
                      <a:endParaRPr lang="en-GB"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5838156"/>
                  </a:ext>
                </a:extLst>
              </a:tr>
              <a:tr h="524455">
                <a:tc>
                  <a:txBody>
                    <a:bodyPr/>
                    <a:lstStyle/>
                    <a:p>
                      <a:pPr algn="ctr">
                        <a:lnSpc>
                          <a:spcPct val="107000"/>
                        </a:lnSpc>
                        <a:spcAft>
                          <a:spcPts val="800"/>
                        </a:spcAft>
                      </a:pPr>
                      <a:r>
                        <a:rPr lang="en-GB" sz="1400" b="1" kern="100">
                          <a:effectLst/>
                        </a:rPr>
                        <a:t>KNNC</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 – 0.78</a:t>
                      </a:r>
                    </a:p>
                    <a:p>
                      <a:pPr algn="ctr">
                        <a:lnSpc>
                          <a:spcPct val="107000"/>
                        </a:lnSpc>
                        <a:spcAft>
                          <a:spcPts val="800"/>
                        </a:spcAft>
                      </a:pPr>
                      <a:r>
                        <a:rPr lang="en-GB" sz="1400" b="1" kern="100">
                          <a:effectLst/>
                        </a:rPr>
                        <a:t>1 – 0.80</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0.79</a:t>
                      </a:r>
                    </a:p>
                    <a:p>
                      <a:pPr algn="ctr">
                        <a:lnSpc>
                          <a:spcPct val="107000"/>
                        </a:lnSpc>
                        <a:spcAft>
                          <a:spcPts val="800"/>
                        </a:spcAft>
                      </a:pPr>
                      <a:r>
                        <a:rPr lang="en-GB" sz="1400" b="1" kern="100">
                          <a:effectLst/>
                        </a:rPr>
                        <a:t>0.78</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0.78</a:t>
                      </a:r>
                    </a:p>
                    <a:p>
                      <a:pPr algn="ctr">
                        <a:lnSpc>
                          <a:spcPct val="107000"/>
                        </a:lnSpc>
                        <a:spcAft>
                          <a:spcPts val="800"/>
                        </a:spcAft>
                      </a:pPr>
                      <a:r>
                        <a:rPr lang="en-GB" sz="1400" b="1" kern="100">
                          <a:effectLst/>
                        </a:rPr>
                        <a:t>0.79</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0.79</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0.574</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0.85</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8264953"/>
                  </a:ext>
                </a:extLst>
              </a:tr>
              <a:tr h="850168">
                <a:tc>
                  <a:txBody>
                    <a:bodyPr/>
                    <a:lstStyle/>
                    <a:p>
                      <a:pPr algn="ctr">
                        <a:lnSpc>
                          <a:spcPct val="100000"/>
                        </a:lnSpc>
                        <a:spcAft>
                          <a:spcPts val="800"/>
                        </a:spcAft>
                      </a:pPr>
                      <a:r>
                        <a:rPr lang="en-GB" sz="1400" b="1" kern="100" dirty="0">
                          <a:effectLst/>
                        </a:rPr>
                        <a:t>KNNC +</a:t>
                      </a:r>
                    </a:p>
                    <a:p>
                      <a:pPr algn="ctr">
                        <a:lnSpc>
                          <a:spcPct val="100000"/>
                        </a:lnSpc>
                        <a:spcAft>
                          <a:spcPts val="800"/>
                        </a:spcAft>
                      </a:pPr>
                      <a:r>
                        <a:rPr lang="en-GB" sz="1400" b="1" kern="100" dirty="0">
                          <a:effectLst/>
                        </a:rPr>
                        <a:t>Hyperparameter</a:t>
                      </a:r>
                    </a:p>
                    <a:p>
                      <a:pPr algn="ctr">
                        <a:lnSpc>
                          <a:spcPct val="100000"/>
                        </a:lnSpc>
                        <a:spcAft>
                          <a:spcPts val="800"/>
                        </a:spcAft>
                      </a:pPr>
                      <a:r>
                        <a:rPr lang="en-GB" sz="1400" b="1" kern="100" dirty="0">
                          <a:effectLst/>
                        </a:rPr>
                        <a:t>Tuning</a:t>
                      </a:r>
                      <a:endParaRPr lang="en-GB"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 – 0.78</a:t>
                      </a:r>
                    </a:p>
                    <a:p>
                      <a:pPr algn="ctr">
                        <a:lnSpc>
                          <a:spcPct val="107000"/>
                        </a:lnSpc>
                        <a:spcAft>
                          <a:spcPts val="800"/>
                        </a:spcAft>
                      </a:pPr>
                      <a:r>
                        <a:rPr lang="en-GB" sz="1400" b="1" kern="100">
                          <a:effectLst/>
                        </a:rPr>
                        <a:t>1 – 0.80</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0.79</a:t>
                      </a:r>
                    </a:p>
                    <a:p>
                      <a:pPr algn="ctr">
                        <a:lnSpc>
                          <a:spcPct val="107000"/>
                        </a:lnSpc>
                        <a:spcAft>
                          <a:spcPts val="800"/>
                        </a:spcAft>
                      </a:pPr>
                      <a:r>
                        <a:rPr lang="en-GB" sz="1400" b="1" kern="100">
                          <a:effectLst/>
                        </a:rPr>
                        <a:t>0.78</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rPr>
                        <a:t>0.78</a:t>
                      </a:r>
                    </a:p>
                    <a:p>
                      <a:pPr algn="ctr">
                        <a:lnSpc>
                          <a:spcPct val="107000"/>
                        </a:lnSpc>
                        <a:spcAft>
                          <a:spcPts val="800"/>
                        </a:spcAft>
                      </a:pPr>
                      <a:r>
                        <a:rPr lang="en-GB" sz="1400" b="1" kern="100" dirty="0">
                          <a:effectLst/>
                        </a:rPr>
                        <a:t>0.79</a:t>
                      </a:r>
                      <a:endParaRPr lang="en-GB"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0.79</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a:effectLst/>
                        </a:rPr>
                        <a:t>0.574</a:t>
                      </a:r>
                      <a:endParaRPr lang="en-GB"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GB" sz="1400" b="1" kern="100" dirty="0">
                          <a:effectLst/>
                        </a:rPr>
                        <a:t>0.85</a:t>
                      </a:r>
                      <a:endParaRPr lang="en-GB"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7156832"/>
                  </a:ext>
                </a:extLst>
              </a:tr>
            </a:tbl>
          </a:graphicData>
        </a:graphic>
      </p:graphicFrame>
      <p:sp>
        <p:nvSpPr>
          <p:cNvPr id="7" name="Rectangle 6">
            <a:extLst>
              <a:ext uri="{FF2B5EF4-FFF2-40B4-BE49-F238E27FC236}">
                <a16:creationId xmlns:a16="http://schemas.microsoft.com/office/drawing/2014/main" id="{B84B1135-A9E8-1604-4768-9230F41F331D}"/>
              </a:ext>
            </a:extLst>
          </p:cNvPr>
          <p:cNvSpPr/>
          <p:nvPr/>
        </p:nvSpPr>
        <p:spPr>
          <a:xfrm>
            <a:off x="4105275" y="10628313"/>
            <a:ext cx="5810250" cy="381000"/>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8" name="Rectangle 7">
            <a:extLst>
              <a:ext uri="{FF2B5EF4-FFF2-40B4-BE49-F238E27FC236}">
                <a16:creationId xmlns:a16="http://schemas.microsoft.com/office/drawing/2014/main" id="{27A25EF3-D580-C1C6-9E68-9F062F3A4C83}"/>
              </a:ext>
            </a:extLst>
          </p:cNvPr>
          <p:cNvSpPr/>
          <p:nvPr/>
        </p:nvSpPr>
        <p:spPr>
          <a:xfrm>
            <a:off x="1115290" y="3946557"/>
            <a:ext cx="9788235" cy="551791"/>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E22F5A60-C340-D7C3-FD94-303C495EC33A}"/>
              </a:ext>
            </a:extLst>
          </p:cNvPr>
          <p:cNvSpPr txBox="1"/>
          <p:nvPr/>
        </p:nvSpPr>
        <p:spPr>
          <a:xfrm>
            <a:off x="1620981" y="1685290"/>
            <a:ext cx="9171709" cy="369332"/>
          </a:xfrm>
          <a:prstGeom prst="rect">
            <a:avLst/>
          </a:prstGeom>
          <a:noFill/>
        </p:spPr>
        <p:txBody>
          <a:bodyPr wrap="square" rtlCol="0">
            <a:spAutoFit/>
          </a:bodyPr>
          <a:lstStyle/>
          <a:p>
            <a:pPr algn="ctr"/>
            <a:r>
              <a:rPr lang="en-US" sz="1800" b="1" dirty="0">
                <a:solidFill>
                  <a:schemeClr val="accent2"/>
                </a:solidFill>
                <a:latin typeface="Calibri" panose="020F0502020204030204" pitchFamily="34" charset="0"/>
                <a:cs typeface="Calibri" panose="020F0502020204030204" pitchFamily="34" charset="0"/>
              </a:rPr>
              <a:t>Model selection based on Accuracy, Precision, Recall, F1 Score, KS statistics and AUC-ROC</a:t>
            </a:r>
            <a:endParaRPr lang="en-GB" dirty="0"/>
          </a:p>
        </p:txBody>
      </p:sp>
    </p:spTree>
    <p:extLst>
      <p:ext uri="{BB962C8B-B14F-4D97-AF65-F5344CB8AC3E}">
        <p14:creationId xmlns:p14="http://schemas.microsoft.com/office/powerpoint/2010/main" val="261736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13855"/>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Model Deployment </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7" name="Rectangle 6">
            <a:extLst>
              <a:ext uri="{FF2B5EF4-FFF2-40B4-BE49-F238E27FC236}">
                <a16:creationId xmlns:a16="http://schemas.microsoft.com/office/drawing/2014/main" id="{B84B1135-A9E8-1604-4768-9230F41F331D}"/>
              </a:ext>
            </a:extLst>
          </p:cNvPr>
          <p:cNvSpPr/>
          <p:nvPr/>
        </p:nvSpPr>
        <p:spPr>
          <a:xfrm>
            <a:off x="4105275" y="10628313"/>
            <a:ext cx="5810250" cy="381000"/>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pic>
        <p:nvPicPr>
          <p:cNvPr id="10" name="Picture 9">
            <a:extLst>
              <a:ext uri="{FF2B5EF4-FFF2-40B4-BE49-F238E27FC236}">
                <a16:creationId xmlns:a16="http://schemas.microsoft.com/office/drawing/2014/main" id="{4D5FC25C-A1C2-9C9A-81CC-1C271FDA2A46}"/>
              </a:ext>
            </a:extLst>
          </p:cNvPr>
          <p:cNvPicPr>
            <a:picLocks noChangeAspect="1"/>
          </p:cNvPicPr>
          <p:nvPr/>
        </p:nvPicPr>
        <p:blipFill>
          <a:blip r:embed="rId2"/>
          <a:stretch>
            <a:fillRect/>
          </a:stretch>
        </p:blipFill>
        <p:spPr>
          <a:xfrm>
            <a:off x="1848934" y="2493164"/>
            <a:ext cx="8743514" cy="3952176"/>
          </a:xfrm>
          <a:prstGeom prst="rect">
            <a:avLst/>
          </a:prstGeom>
        </p:spPr>
      </p:pic>
      <p:sp>
        <p:nvSpPr>
          <p:cNvPr id="11" name="TextBox 10">
            <a:extLst>
              <a:ext uri="{FF2B5EF4-FFF2-40B4-BE49-F238E27FC236}">
                <a16:creationId xmlns:a16="http://schemas.microsoft.com/office/drawing/2014/main" id="{7D2684D0-E1A0-E1C7-2A59-5F9A23739C43}"/>
              </a:ext>
            </a:extLst>
          </p:cNvPr>
          <p:cNvSpPr txBox="1"/>
          <p:nvPr/>
        </p:nvSpPr>
        <p:spPr>
          <a:xfrm>
            <a:off x="1475509" y="1634836"/>
            <a:ext cx="9234055" cy="671915"/>
          </a:xfrm>
          <a:prstGeom prst="rect">
            <a:avLst/>
          </a:prstGeom>
          <a:noFill/>
          <a:ln>
            <a:solidFill>
              <a:schemeClr val="accent2">
                <a:lumMod val="75000"/>
              </a:schemeClr>
            </a:solidFill>
          </a:ln>
        </p:spPr>
        <p:txBody>
          <a:bodyPr wrap="square" rtlCol="0">
            <a:sp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Given Workflow shows K- Nearest Neighbors Classifier model is used and Flask Framework for deployment. It represents the details of how the model works from user interface till the results.</a:t>
            </a:r>
          </a:p>
        </p:txBody>
      </p:sp>
    </p:spTree>
    <p:extLst>
      <p:ext uri="{BB962C8B-B14F-4D97-AF65-F5344CB8AC3E}">
        <p14:creationId xmlns:p14="http://schemas.microsoft.com/office/powerpoint/2010/main" val="4185418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13855"/>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Model Deployment </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7" name="Rectangle 6">
            <a:extLst>
              <a:ext uri="{FF2B5EF4-FFF2-40B4-BE49-F238E27FC236}">
                <a16:creationId xmlns:a16="http://schemas.microsoft.com/office/drawing/2014/main" id="{B84B1135-A9E8-1604-4768-9230F41F331D}"/>
              </a:ext>
            </a:extLst>
          </p:cNvPr>
          <p:cNvSpPr/>
          <p:nvPr/>
        </p:nvSpPr>
        <p:spPr>
          <a:xfrm>
            <a:off x="4105275" y="10628313"/>
            <a:ext cx="5810250" cy="381000"/>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1" name="TextBox 10">
            <a:extLst>
              <a:ext uri="{FF2B5EF4-FFF2-40B4-BE49-F238E27FC236}">
                <a16:creationId xmlns:a16="http://schemas.microsoft.com/office/drawing/2014/main" id="{7D2684D0-E1A0-E1C7-2A59-5F9A23739C43}"/>
              </a:ext>
            </a:extLst>
          </p:cNvPr>
          <p:cNvSpPr txBox="1"/>
          <p:nvPr/>
        </p:nvSpPr>
        <p:spPr>
          <a:xfrm>
            <a:off x="311728" y="1620981"/>
            <a:ext cx="5616152" cy="5732916"/>
          </a:xfrm>
          <a:prstGeom prst="rect">
            <a:avLst/>
          </a:prstGeom>
          <a:noFill/>
          <a:ln>
            <a:noFill/>
          </a:ln>
        </p:spPr>
        <p:txBody>
          <a:bodyPr wrap="square" rtlCol="0">
            <a:spAutoFit/>
          </a:bodyPr>
          <a:lstStyle/>
          <a:p>
            <a:pPr marL="342900" indent="-342900">
              <a:lnSpc>
                <a:spcPct val="107000"/>
              </a:lnSpc>
              <a:spcAft>
                <a:spcPts val="800"/>
              </a:spcAft>
              <a:buFont typeface="+mj-lt"/>
              <a:buAutoNum type="arabicPeriod"/>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Save the model using Pickle.</a:t>
            </a:r>
          </a:p>
          <a:p>
            <a:pPr marL="342900" indent="-342900">
              <a:lnSpc>
                <a:spcPct val="107000"/>
              </a:lnSpc>
              <a:spcAft>
                <a:spcPts val="800"/>
              </a:spcAft>
              <a:buFont typeface="+mj-lt"/>
              <a:buAutoNum type="arabicPeriod"/>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Deploy th</a:t>
            </a:r>
            <a:r>
              <a:rPr lang="en-GB" kern="100" dirty="0">
                <a:latin typeface="Calibri" panose="020F0502020204030204" pitchFamily="34" charset="0"/>
                <a:ea typeface="Calibri" panose="020F0502020204030204" pitchFamily="34" charset="0"/>
                <a:cs typeface="Times New Roman" panose="02020603050405020304" pitchFamily="18" charset="0"/>
              </a:rPr>
              <a:t>e model using Flask framework.</a:t>
            </a:r>
          </a:p>
          <a:p>
            <a:pPr marL="342900" indent="-342900">
              <a:lnSpc>
                <a:spcPct val="107000"/>
              </a:lnSpc>
              <a:spcAft>
                <a:spcPts val="800"/>
              </a:spcAft>
              <a:buFont typeface="+mj-lt"/>
              <a:buAutoNum type="arabicPeriod"/>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app.py file contains the source code including the ML code for prediction and will be execute by the Python interpreter to run the Flask web application.</a:t>
            </a:r>
          </a:p>
          <a:p>
            <a:pPr marL="342900" indent="-342900">
              <a:lnSpc>
                <a:spcPct val="107000"/>
              </a:lnSpc>
              <a:spcAft>
                <a:spcPts val="800"/>
              </a:spcAft>
              <a:buFont typeface="+mj-lt"/>
              <a:buAutoNum type="arabicPeriod"/>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Index.html file will render a text form where a user enter the details of required fields. Index.html file will be rendered via the </a:t>
            </a:r>
            <a:r>
              <a:rPr lang="en-GB" sz="1800"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render_template ('index.html', prediction_text="{}".format(output)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which is inside the predict function of app.py script to display the output as per the input submitted by the user.</a:t>
            </a:r>
          </a:p>
          <a:p>
            <a:pPr marL="342900" indent="-342900">
              <a:lnSpc>
                <a:spcPct val="107000"/>
              </a:lnSpc>
              <a:spcAft>
                <a:spcPts val="800"/>
              </a:spcAft>
              <a:buFont typeface="+mj-lt"/>
              <a:buAutoNum type="arabicPeriod"/>
            </a:pPr>
            <a:r>
              <a:rPr lang="en-GB" dirty="0">
                <a:latin typeface="Calibri" panose="020F0502020204030204" pitchFamily="34" charset="0"/>
                <a:ea typeface="Calibri" panose="020F0502020204030204" pitchFamily="34" charset="0"/>
                <a:cs typeface="Times New Roman" panose="02020603050405020304" pitchFamily="18" charset="0"/>
              </a:rPr>
              <a:t>T</a:t>
            </a:r>
            <a:r>
              <a:rPr lang="en-GB" sz="1800" dirty="0">
                <a:effectLst/>
                <a:latin typeface="Calibri" panose="020F0502020204030204" pitchFamily="34" charset="0"/>
                <a:ea typeface="Calibri" panose="020F0502020204030204" pitchFamily="34" charset="0"/>
                <a:cs typeface="Times New Roman" panose="02020603050405020304" pitchFamily="18" charset="0"/>
              </a:rPr>
              <a:t>he URL generate by </a:t>
            </a:r>
            <a:r>
              <a:rPr lang="en-GB" sz="18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‘app.py.’</a:t>
            </a:r>
            <a:r>
              <a:rPr lang="en-GB" sz="1800" b="1"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a:effectLst/>
                <a:latin typeface="Calibri" panose="020F0502020204030204" pitchFamily="34" charset="0"/>
                <a:ea typeface="Calibri" panose="020F0502020204030204" pitchFamily="34" charset="0"/>
                <a:cs typeface="Times New Roman" panose="02020603050405020304" pitchFamily="18" charset="0"/>
              </a:rPr>
              <a:t>Open a web browser and navigate to </a:t>
            </a:r>
            <a:r>
              <a:rPr lang="en-GB" sz="1800" u="sng"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http://127.0.0.1:5000/</a:t>
            </a:r>
            <a:r>
              <a:rPr lang="en-GB" sz="18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a:effectLst/>
                <a:latin typeface="Calibri" panose="020F0502020204030204" pitchFamily="34" charset="0"/>
                <a:ea typeface="Calibri" panose="020F0502020204030204" pitchFamily="34" charset="0"/>
                <a:cs typeface="Times New Roman" panose="02020603050405020304" pitchFamily="18" charset="0"/>
              </a:rPr>
              <a:t>following is output of Index.html.</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Text&#10;&#10;Description automatically generated">
            <a:extLst>
              <a:ext uri="{FF2B5EF4-FFF2-40B4-BE49-F238E27FC236}">
                <a16:creationId xmlns:a16="http://schemas.microsoft.com/office/drawing/2014/main" id="{6F3F88D1-E4C2-29A2-8CA8-DB0EB1F2EEA8}"/>
              </a:ext>
            </a:extLst>
          </p:cNvPr>
          <p:cNvPicPr>
            <a:picLocks noChangeAspect="1"/>
          </p:cNvPicPr>
          <p:nvPr/>
        </p:nvPicPr>
        <p:blipFill>
          <a:blip r:embed="rId2"/>
          <a:stretch>
            <a:fillRect/>
          </a:stretch>
        </p:blipFill>
        <p:spPr>
          <a:xfrm>
            <a:off x="6215062" y="1634836"/>
            <a:ext cx="5616151" cy="49325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28082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13855"/>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Model Deployment </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504186"/>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7" name="Rectangle 6">
            <a:extLst>
              <a:ext uri="{FF2B5EF4-FFF2-40B4-BE49-F238E27FC236}">
                <a16:creationId xmlns:a16="http://schemas.microsoft.com/office/drawing/2014/main" id="{B84B1135-A9E8-1604-4768-9230F41F331D}"/>
              </a:ext>
            </a:extLst>
          </p:cNvPr>
          <p:cNvSpPr/>
          <p:nvPr/>
        </p:nvSpPr>
        <p:spPr>
          <a:xfrm>
            <a:off x="4105275" y="10628313"/>
            <a:ext cx="5810250" cy="381000"/>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pic>
        <p:nvPicPr>
          <p:cNvPr id="5" name="Picture 4" descr="Text&#10;&#10;Description automatically generated">
            <a:extLst>
              <a:ext uri="{FF2B5EF4-FFF2-40B4-BE49-F238E27FC236}">
                <a16:creationId xmlns:a16="http://schemas.microsoft.com/office/drawing/2014/main" id="{5089B0F2-3E49-E197-2BF1-5BBBD7F1B55C}"/>
              </a:ext>
            </a:extLst>
          </p:cNvPr>
          <p:cNvPicPr>
            <a:picLocks noChangeAspect="1"/>
          </p:cNvPicPr>
          <p:nvPr/>
        </p:nvPicPr>
        <p:blipFill>
          <a:blip r:embed="rId2"/>
          <a:stretch>
            <a:fillRect/>
          </a:stretch>
        </p:blipFill>
        <p:spPr>
          <a:xfrm>
            <a:off x="667096" y="1548866"/>
            <a:ext cx="4829979" cy="43104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descr="Chart, bar chart&#10;&#10;Description automatically generated">
            <a:extLst>
              <a:ext uri="{FF2B5EF4-FFF2-40B4-BE49-F238E27FC236}">
                <a16:creationId xmlns:a16="http://schemas.microsoft.com/office/drawing/2014/main" id="{DD703D54-EE47-2BE7-E3EF-AFE9992C0992}"/>
              </a:ext>
            </a:extLst>
          </p:cNvPr>
          <p:cNvPicPr>
            <a:picLocks noChangeAspect="1"/>
          </p:cNvPicPr>
          <p:nvPr/>
        </p:nvPicPr>
        <p:blipFill>
          <a:blip r:embed="rId3"/>
          <a:stretch>
            <a:fillRect/>
          </a:stretch>
        </p:blipFill>
        <p:spPr>
          <a:xfrm>
            <a:off x="5985163" y="1548866"/>
            <a:ext cx="2434163" cy="43104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C588131C-3C71-0F41-DE19-B8AB6F842AFE}"/>
              </a:ext>
            </a:extLst>
          </p:cNvPr>
          <p:cNvPicPr>
            <a:picLocks noChangeAspect="1"/>
          </p:cNvPicPr>
          <p:nvPr/>
        </p:nvPicPr>
        <p:blipFill>
          <a:blip r:embed="rId4"/>
          <a:stretch>
            <a:fillRect/>
          </a:stretch>
        </p:blipFill>
        <p:spPr>
          <a:xfrm>
            <a:off x="8876954" y="1528319"/>
            <a:ext cx="2647950" cy="4379302"/>
          </a:xfrm>
          <a:prstGeom prst="rect">
            <a:avLst/>
          </a:prstGeom>
        </p:spPr>
      </p:pic>
      <p:sp>
        <p:nvSpPr>
          <p:cNvPr id="14" name="Rectangle 13">
            <a:extLst>
              <a:ext uri="{FF2B5EF4-FFF2-40B4-BE49-F238E27FC236}">
                <a16:creationId xmlns:a16="http://schemas.microsoft.com/office/drawing/2014/main" id="{A6330C14-8C8B-63F4-7292-4305152A2E3D}"/>
              </a:ext>
            </a:extLst>
          </p:cNvPr>
          <p:cNvSpPr/>
          <p:nvPr/>
        </p:nvSpPr>
        <p:spPr>
          <a:xfrm>
            <a:off x="667096" y="1559572"/>
            <a:ext cx="2019300" cy="2476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5" name="TextBox 14">
            <a:extLst>
              <a:ext uri="{FF2B5EF4-FFF2-40B4-BE49-F238E27FC236}">
                <a16:creationId xmlns:a16="http://schemas.microsoft.com/office/drawing/2014/main" id="{D72AD453-87A6-F446-BBB8-A49C0C139EE8}"/>
              </a:ext>
            </a:extLst>
          </p:cNvPr>
          <p:cNvSpPr txBox="1"/>
          <p:nvPr/>
        </p:nvSpPr>
        <p:spPr>
          <a:xfrm>
            <a:off x="506729" y="5993894"/>
            <a:ext cx="11297344" cy="543162"/>
          </a:xfrm>
          <a:prstGeom prst="rect">
            <a:avLst/>
          </a:prstGeom>
          <a:noFill/>
          <a:ln>
            <a:solidFill>
              <a:schemeClr val="accent2">
                <a:lumMod val="75000"/>
              </a:schemeClr>
            </a:solidFill>
          </a:ln>
        </p:spPr>
        <p:txBody>
          <a:bodyPr wrap="square" rtlCol="0">
            <a:spAutoFit/>
          </a:bodyPr>
          <a:lstStyle/>
          <a:p>
            <a:pPr>
              <a:lnSpc>
                <a:spcPct val="107000"/>
              </a:lnSpc>
              <a:spcAft>
                <a:spcPts val="800"/>
              </a:spcAft>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Select categorical fields as per their respective number in the given code and click the Predict button. The predicted result will be displayed at the bottom of the web page.</a:t>
            </a:r>
          </a:p>
        </p:txBody>
      </p:sp>
    </p:spTree>
    <p:extLst>
      <p:ext uri="{BB962C8B-B14F-4D97-AF65-F5344CB8AC3E}">
        <p14:creationId xmlns:p14="http://schemas.microsoft.com/office/powerpoint/2010/main" val="2592979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13855"/>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Model Deployment on Render (Open-Source Cloud Deployment)</a:t>
            </a:r>
            <a:endParaRPr lang="en-US" sz="3600" b="1" dirty="0">
              <a:solidFill>
                <a:schemeClr val="accent2">
                  <a:lumMod val="75000"/>
                </a:schemeClr>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504186"/>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7" name="Rectangle 6">
            <a:extLst>
              <a:ext uri="{FF2B5EF4-FFF2-40B4-BE49-F238E27FC236}">
                <a16:creationId xmlns:a16="http://schemas.microsoft.com/office/drawing/2014/main" id="{B84B1135-A9E8-1604-4768-9230F41F331D}"/>
              </a:ext>
            </a:extLst>
          </p:cNvPr>
          <p:cNvSpPr/>
          <p:nvPr/>
        </p:nvSpPr>
        <p:spPr>
          <a:xfrm>
            <a:off x="4105275" y="10628313"/>
            <a:ext cx="5810250" cy="381000"/>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3" name="TextBox 2">
            <a:extLst>
              <a:ext uri="{FF2B5EF4-FFF2-40B4-BE49-F238E27FC236}">
                <a16:creationId xmlns:a16="http://schemas.microsoft.com/office/drawing/2014/main" id="{62FED954-CD1C-2C7B-59DA-EC2079DFFFF5}"/>
              </a:ext>
            </a:extLst>
          </p:cNvPr>
          <p:cNvSpPr txBox="1"/>
          <p:nvPr/>
        </p:nvSpPr>
        <p:spPr>
          <a:xfrm>
            <a:off x="387927" y="1417637"/>
            <a:ext cx="11416146" cy="5078313"/>
          </a:xfrm>
          <a:prstGeom prst="rect">
            <a:avLst/>
          </a:prstGeom>
          <a:noFill/>
        </p:spPr>
        <p:txBody>
          <a:bodyPr wrap="square" rtlCol="0">
            <a:spAutoFit/>
          </a:bodyPr>
          <a:lstStyle/>
          <a:p>
            <a:pPr marL="285750" indent="-285750">
              <a:buFont typeface="Wingdings" panose="05000000000000000000" pitchFamily="2" charset="2"/>
              <a:buChar char="Ø"/>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After the model has been trained and deployed locally, now it is ready for deploy on open-source cloud “Render”.</a:t>
            </a:r>
          </a:p>
          <a:p>
            <a:pPr marL="285750" indent="-285750">
              <a:buFont typeface="Wingdings" panose="05000000000000000000" pitchFamily="2" charset="2"/>
              <a:buChar char="Ø"/>
            </a:pPr>
            <a:endParaRPr lang="en-GB" kern="100" dirty="0">
              <a:latin typeface="Calibri" panose="020F0502020204030204" pitchFamily="34" charset="0"/>
              <a:ea typeface="Calibri" panose="020F0502020204030204" pitchFamily="34" charset="0"/>
              <a:cs typeface="Times New Roman" panose="02020603050405020304" pitchFamily="18" charset="0"/>
            </a:endParaRPr>
          </a:p>
          <a:p>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kern="100" dirty="0">
              <a:latin typeface="Calibri" panose="020F0502020204030204" pitchFamily="34" charset="0"/>
              <a:ea typeface="Calibri" panose="020F0502020204030204" pitchFamily="34" charset="0"/>
              <a:cs typeface="Times New Roman" panose="02020603050405020304" pitchFamily="18" charset="0"/>
            </a:endParaRPr>
          </a:p>
          <a:p>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GB" kern="100" dirty="0">
                <a:latin typeface="Calibri" panose="020F0502020204030204" pitchFamily="34" charset="0"/>
                <a:ea typeface="Calibri" panose="020F0502020204030204" pitchFamily="34" charset="0"/>
                <a:cs typeface="Times New Roman" panose="02020603050405020304" pitchFamily="18" charset="0"/>
              </a:rPr>
              <a:t>Connect web service to GitHub Repository. </a:t>
            </a:r>
          </a:p>
          <a:p>
            <a:endParaRPr lang="en-GB" kern="100" dirty="0">
              <a:latin typeface="Calibri" panose="020F0502020204030204" pitchFamily="34" charset="0"/>
              <a:ea typeface="Calibri" panose="020F0502020204030204" pitchFamily="34" charset="0"/>
              <a:cs typeface="Times New Roman" panose="02020603050405020304" pitchFamily="18" charset="0"/>
            </a:endParaRPr>
          </a:p>
          <a:p>
            <a:endParaRPr lang="en-GB" kern="100" dirty="0">
              <a:latin typeface="Calibri" panose="020F0502020204030204" pitchFamily="34" charset="0"/>
              <a:ea typeface="Calibri" panose="020F0502020204030204" pitchFamily="34" charset="0"/>
              <a:cs typeface="Times New Roman" panose="02020603050405020304" pitchFamily="18" charset="0"/>
            </a:endParaRPr>
          </a:p>
          <a:p>
            <a:endParaRPr lang="en-GB" kern="100" dirty="0">
              <a:latin typeface="Calibri" panose="020F0502020204030204" pitchFamily="34" charset="0"/>
              <a:ea typeface="Calibri" panose="020F0502020204030204" pitchFamily="34" charset="0"/>
              <a:cs typeface="Times New Roman" panose="02020603050405020304" pitchFamily="18" charset="0"/>
            </a:endParaRPr>
          </a:p>
          <a:p>
            <a:endParaRPr lang="en-GB" kern="100" dirty="0">
              <a:latin typeface="Calibri" panose="020F0502020204030204" pitchFamily="34" charset="0"/>
              <a:ea typeface="Calibri" panose="020F0502020204030204" pitchFamily="34" charset="0"/>
              <a:cs typeface="Times New Roman" panose="02020603050405020304" pitchFamily="18" charset="0"/>
            </a:endParaRPr>
          </a:p>
          <a:p>
            <a:endParaRPr lang="en-GB" kern="100" dirty="0">
              <a:latin typeface="Calibri" panose="020F0502020204030204" pitchFamily="34" charset="0"/>
              <a:ea typeface="Calibri" panose="020F0502020204030204" pitchFamily="34" charset="0"/>
              <a:cs typeface="Times New Roman" panose="02020603050405020304" pitchFamily="18" charset="0"/>
            </a:endParaRPr>
          </a:p>
          <a:p>
            <a:endParaRPr lang="en-GB" kern="100" dirty="0">
              <a:latin typeface="Calibri" panose="020F0502020204030204" pitchFamily="34" charset="0"/>
              <a:ea typeface="Calibri" panose="020F0502020204030204" pitchFamily="34" charset="0"/>
              <a:cs typeface="Times New Roman" panose="02020603050405020304" pitchFamily="18" charset="0"/>
            </a:endParaRPr>
          </a:p>
          <a:p>
            <a:endParaRPr lang="en-GB" kern="100" dirty="0">
              <a:latin typeface="Calibri" panose="020F0502020204030204" pitchFamily="34" charset="0"/>
              <a:ea typeface="Calibri" panose="020F0502020204030204" pitchFamily="34" charset="0"/>
              <a:cs typeface="Times New Roman" panose="02020603050405020304" pitchFamily="18" charset="0"/>
            </a:endParaRPr>
          </a:p>
          <a:p>
            <a:endParaRPr lang="en-GB" kern="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GB" kern="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GB"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C</a:t>
            </a:r>
            <a:r>
              <a:rPr lang="en-GB"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lick and open the application for persistency of the drug. </a:t>
            </a:r>
            <a:r>
              <a:rPr lang="en-GB" sz="1800" u="sng"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https://persistency-of-the-drug.onrender.com</a:t>
            </a:r>
            <a:r>
              <a:rPr lang="en-GB" sz="1800"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16" name="Picture 15" descr="A picture containing graphical user interface&#10;&#10;Description automatically generated">
            <a:extLst>
              <a:ext uri="{FF2B5EF4-FFF2-40B4-BE49-F238E27FC236}">
                <a16:creationId xmlns:a16="http://schemas.microsoft.com/office/drawing/2014/main" id="{8257B237-574F-E315-CD0F-F74AA95A689B}"/>
              </a:ext>
            </a:extLst>
          </p:cNvPr>
          <p:cNvPicPr>
            <a:picLocks noChangeAspect="1"/>
          </p:cNvPicPr>
          <p:nvPr/>
        </p:nvPicPr>
        <p:blipFill>
          <a:blip r:embed="rId3"/>
          <a:stretch>
            <a:fillRect/>
          </a:stretch>
        </p:blipFill>
        <p:spPr>
          <a:xfrm>
            <a:off x="812607" y="2246626"/>
            <a:ext cx="4149435" cy="6013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descr="Graphical user interface, text, application, email&#10;&#10;Description automatically generated">
            <a:extLst>
              <a:ext uri="{FF2B5EF4-FFF2-40B4-BE49-F238E27FC236}">
                <a16:creationId xmlns:a16="http://schemas.microsoft.com/office/drawing/2014/main" id="{7B23838F-9BB3-B975-90BF-AFC39A9975ED}"/>
              </a:ext>
            </a:extLst>
          </p:cNvPr>
          <p:cNvPicPr>
            <a:picLocks noChangeAspect="1"/>
          </p:cNvPicPr>
          <p:nvPr/>
        </p:nvPicPr>
        <p:blipFill>
          <a:blip r:embed="rId4"/>
          <a:stretch>
            <a:fillRect/>
          </a:stretch>
        </p:blipFill>
        <p:spPr>
          <a:xfrm>
            <a:off x="838200" y="3753959"/>
            <a:ext cx="3620269" cy="17299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8" name="Picture 17" descr="Graphical user interface, text, email&#10;&#10;Description automatically generated">
            <a:extLst>
              <a:ext uri="{FF2B5EF4-FFF2-40B4-BE49-F238E27FC236}">
                <a16:creationId xmlns:a16="http://schemas.microsoft.com/office/drawing/2014/main" id="{4FAF0897-A901-8EA8-BD0C-A0D422F4F1DA}"/>
              </a:ext>
            </a:extLst>
          </p:cNvPr>
          <p:cNvPicPr>
            <a:picLocks noChangeAspect="1"/>
          </p:cNvPicPr>
          <p:nvPr/>
        </p:nvPicPr>
        <p:blipFill>
          <a:blip r:embed="rId5"/>
          <a:stretch>
            <a:fillRect/>
          </a:stretch>
        </p:blipFill>
        <p:spPr>
          <a:xfrm>
            <a:off x="4650032" y="3753959"/>
            <a:ext cx="3083501" cy="17093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9" name="Picture 18" descr="Graphical user interface, text, application&#10;&#10;Description automatically generated">
            <a:extLst>
              <a:ext uri="{FF2B5EF4-FFF2-40B4-BE49-F238E27FC236}">
                <a16:creationId xmlns:a16="http://schemas.microsoft.com/office/drawing/2014/main" id="{487BAB19-5650-CA90-067F-3F75528D4D29}"/>
              </a:ext>
            </a:extLst>
          </p:cNvPr>
          <p:cNvPicPr>
            <a:picLocks noChangeAspect="1"/>
          </p:cNvPicPr>
          <p:nvPr/>
        </p:nvPicPr>
        <p:blipFill>
          <a:blip r:embed="rId6"/>
          <a:stretch>
            <a:fillRect/>
          </a:stretch>
        </p:blipFill>
        <p:spPr>
          <a:xfrm>
            <a:off x="5191211" y="1838802"/>
            <a:ext cx="1532488" cy="15459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 name="Picture 19">
            <a:extLst>
              <a:ext uri="{FF2B5EF4-FFF2-40B4-BE49-F238E27FC236}">
                <a16:creationId xmlns:a16="http://schemas.microsoft.com/office/drawing/2014/main" id="{E617179C-7E81-4404-5BD9-1AE8A24FCD22}"/>
              </a:ext>
            </a:extLst>
          </p:cNvPr>
          <p:cNvPicPr>
            <a:picLocks noChangeAspect="1"/>
          </p:cNvPicPr>
          <p:nvPr/>
        </p:nvPicPr>
        <p:blipFill>
          <a:blip r:embed="rId7"/>
          <a:stretch>
            <a:fillRect/>
          </a:stretch>
        </p:blipFill>
        <p:spPr>
          <a:xfrm>
            <a:off x="838200" y="5641426"/>
            <a:ext cx="5731510" cy="4235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73886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13855"/>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Model Deployment on Render (Open-Source Cloud Deployment)</a:t>
            </a:r>
            <a:endParaRPr lang="en-US" sz="3600" b="1" dirty="0">
              <a:solidFill>
                <a:schemeClr val="accent2">
                  <a:lumMod val="75000"/>
                </a:schemeClr>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504186"/>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7" name="Rectangle 6">
            <a:extLst>
              <a:ext uri="{FF2B5EF4-FFF2-40B4-BE49-F238E27FC236}">
                <a16:creationId xmlns:a16="http://schemas.microsoft.com/office/drawing/2014/main" id="{B84B1135-A9E8-1604-4768-9230F41F331D}"/>
              </a:ext>
            </a:extLst>
          </p:cNvPr>
          <p:cNvSpPr/>
          <p:nvPr/>
        </p:nvSpPr>
        <p:spPr>
          <a:xfrm>
            <a:off x="4105275" y="10628313"/>
            <a:ext cx="5810250" cy="381000"/>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pic>
        <p:nvPicPr>
          <p:cNvPr id="9" name="Picture 8">
            <a:extLst>
              <a:ext uri="{FF2B5EF4-FFF2-40B4-BE49-F238E27FC236}">
                <a16:creationId xmlns:a16="http://schemas.microsoft.com/office/drawing/2014/main" id="{184CEB9C-4D26-955D-D9EB-4BE9F65629DB}"/>
              </a:ext>
            </a:extLst>
          </p:cNvPr>
          <p:cNvPicPr>
            <a:picLocks noChangeAspect="1"/>
          </p:cNvPicPr>
          <p:nvPr/>
        </p:nvPicPr>
        <p:blipFill>
          <a:blip r:embed="rId2"/>
          <a:stretch>
            <a:fillRect/>
          </a:stretch>
        </p:blipFill>
        <p:spPr>
          <a:xfrm>
            <a:off x="5978754" y="1770141"/>
            <a:ext cx="5603646" cy="3982668"/>
          </a:xfrm>
          <a:prstGeom prst="rect">
            <a:avLst/>
          </a:prstGeom>
        </p:spPr>
      </p:pic>
      <p:pic>
        <p:nvPicPr>
          <p:cNvPr id="12" name="Picture 11">
            <a:extLst>
              <a:ext uri="{FF2B5EF4-FFF2-40B4-BE49-F238E27FC236}">
                <a16:creationId xmlns:a16="http://schemas.microsoft.com/office/drawing/2014/main" id="{68C995D2-6B2E-78B8-9F0E-DF686E17AFB3}"/>
              </a:ext>
            </a:extLst>
          </p:cNvPr>
          <p:cNvPicPr>
            <a:picLocks noChangeAspect="1"/>
          </p:cNvPicPr>
          <p:nvPr/>
        </p:nvPicPr>
        <p:blipFill>
          <a:blip r:embed="rId3"/>
          <a:stretch>
            <a:fillRect/>
          </a:stretch>
        </p:blipFill>
        <p:spPr>
          <a:xfrm>
            <a:off x="505689" y="1770141"/>
            <a:ext cx="5158688" cy="3880848"/>
          </a:xfrm>
          <a:prstGeom prst="rect">
            <a:avLst/>
          </a:prstGeom>
        </p:spPr>
      </p:pic>
      <p:sp>
        <p:nvSpPr>
          <p:cNvPr id="8" name="TextBox 7">
            <a:extLst>
              <a:ext uri="{FF2B5EF4-FFF2-40B4-BE49-F238E27FC236}">
                <a16:creationId xmlns:a16="http://schemas.microsoft.com/office/drawing/2014/main" id="{9480FF86-EC68-6A9C-B5C1-527792F242CD}"/>
              </a:ext>
            </a:extLst>
          </p:cNvPr>
          <p:cNvSpPr txBox="1"/>
          <p:nvPr/>
        </p:nvSpPr>
        <p:spPr>
          <a:xfrm>
            <a:off x="447328" y="5806006"/>
            <a:ext cx="11297344" cy="543162"/>
          </a:xfrm>
          <a:prstGeom prst="rect">
            <a:avLst/>
          </a:prstGeom>
          <a:noFill/>
          <a:ln>
            <a:solidFill>
              <a:schemeClr val="accent2">
                <a:lumMod val="75000"/>
              </a:schemeClr>
            </a:solidFill>
          </a:ln>
        </p:spPr>
        <p:txBody>
          <a:bodyPr wrap="square" rtlCol="0">
            <a:spAutoFit/>
          </a:bodyPr>
          <a:lstStyle/>
          <a:p>
            <a:pPr>
              <a:lnSpc>
                <a:spcPct val="107000"/>
              </a:lnSpc>
              <a:spcAft>
                <a:spcPts val="800"/>
              </a:spcAft>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Select categorical fields as per their respective number in the given code and click the Predict button. The predicted result will be displayed at the bottom of the web page.</a:t>
            </a:r>
          </a:p>
        </p:txBody>
      </p:sp>
    </p:spTree>
    <p:extLst>
      <p:ext uri="{BB962C8B-B14F-4D97-AF65-F5344CB8AC3E}">
        <p14:creationId xmlns:p14="http://schemas.microsoft.com/office/powerpoint/2010/main" val="4161430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13855"/>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Challenges</a:t>
            </a:r>
            <a:endParaRPr lang="en-US" sz="3600" b="1" dirty="0">
              <a:solidFill>
                <a:schemeClr val="accent2">
                  <a:lumMod val="75000"/>
                </a:schemeClr>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504186"/>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7" name="Rectangle 6">
            <a:extLst>
              <a:ext uri="{FF2B5EF4-FFF2-40B4-BE49-F238E27FC236}">
                <a16:creationId xmlns:a16="http://schemas.microsoft.com/office/drawing/2014/main" id="{B84B1135-A9E8-1604-4768-9230F41F331D}"/>
              </a:ext>
            </a:extLst>
          </p:cNvPr>
          <p:cNvSpPr/>
          <p:nvPr/>
        </p:nvSpPr>
        <p:spPr>
          <a:xfrm>
            <a:off x="4105275" y="10628313"/>
            <a:ext cx="5810250" cy="381000"/>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3" name="TextBox 2">
            <a:extLst>
              <a:ext uri="{FF2B5EF4-FFF2-40B4-BE49-F238E27FC236}">
                <a16:creationId xmlns:a16="http://schemas.microsoft.com/office/drawing/2014/main" id="{62FED954-CD1C-2C7B-59DA-EC2079DFFFF5}"/>
              </a:ext>
            </a:extLst>
          </p:cNvPr>
          <p:cNvSpPr txBox="1"/>
          <p:nvPr/>
        </p:nvSpPr>
        <p:spPr>
          <a:xfrm>
            <a:off x="838200" y="2495638"/>
            <a:ext cx="10037618" cy="2445862"/>
          </a:xfrm>
          <a:prstGeom prst="rect">
            <a:avLst/>
          </a:prstGeom>
          <a:noFill/>
          <a:ln>
            <a:solidFill>
              <a:schemeClr val="accent2">
                <a:lumMod val="75000"/>
              </a:schemeClr>
            </a:solidFill>
          </a:ln>
        </p:spPr>
        <p:txBody>
          <a:bodyPr wrap="square" rtlCol="0">
            <a:spAutoFit/>
          </a:bodyPr>
          <a:lstStyle/>
          <a:p>
            <a:pPr marL="342900" lvl="0" indent="-342900">
              <a:lnSpc>
                <a:spcPct val="107000"/>
              </a:lnSpc>
              <a:buFont typeface="Wingdings" panose="05000000000000000000" pitchFamily="2" charset="2"/>
              <a:buChar char=""/>
            </a:pP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Feature selection was a challenging task, which is done by Chi2 from sklearn.feature_selection library.</a:t>
            </a:r>
          </a:p>
          <a:p>
            <a:pPr lvl="0">
              <a:lnSpc>
                <a:spcPct val="107000"/>
              </a:lnSpc>
            </a:pP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Selection of best model was also tricky but after carefully considering all parameters and metrics of evaluation choose ‘K-Nearest Neighbor Classification model’ as the best model.</a:t>
            </a:r>
          </a:p>
        </p:txBody>
      </p:sp>
    </p:spTree>
    <p:extLst>
      <p:ext uri="{BB962C8B-B14F-4D97-AF65-F5344CB8AC3E}">
        <p14:creationId xmlns:p14="http://schemas.microsoft.com/office/powerpoint/2010/main" val="4016078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
        <p:nvSpPr>
          <p:cNvPr id="2" name="TextBox 1">
            <a:extLst>
              <a:ext uri="{FF2B5EF4-FFF2-40B4-BE49-F238E27FC236}">
                <a16:creationId xmlns:a16="http://schemas.microsoft.com/office/drawing/2014/main" id="{F11D011F-AD5D-4E94-C1CD-F8BB49B65049}"/>
              </a:ext>
            </a:extLst>
          </p:cNvPr>
          <p:cNvSpPr txBox="1"/>
          <p:nvPr/>
        </p:nvSpPr>
        <p:spPr>
          <a:xfrm flipH="1">
            <a:off x="11143210" y="6452851"/>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263238" y="1549371"/>
            <a:ext cx="11416144" cy="4726738"/>
          </a:xfrm>
        </p:spPr>
        <p:txBody>
          <a:bodyPr>
            <a:normAutofit/>
          </a:bodyPr>
          <a:lstStyle/>
          <a:p>
            <a:pPr marL="0" indent="0">
              <a:buNone/>
            </a:pPr>
            <a:r>
              <a:rPr lang="en-US" sz="3200" b="1" u="sng" dirty="0">
                <a:solidFill>
                  <a:schemeClr val="accent2">
                    <a:lumMod val="75000"/>
                  </a:schemeClr>
                </a:solidFill>
              </a:rPr>
              <a:t>Problem Statement</a:t>
            </a:r>
            <a:r>
              <a:rPr lang="en-US" sz="3200" b="1" dirty="0">
                <a:solidFill>
                  <a:schemeClr val="accent2">
                    <a:lumMod val="75000"/>
                  </a:schemeClr>
                </a:solidFill>
              </a:rPr>
              <a:t>:</a:t>
            </a:r>
          </a:p>
          <a:p>
            <a:pPr marL="0" indent="0">
              <a:buNone/>
            </a:pPr>
            <a:endParaRPr lang="en-US" sz="1800" dirty="0"/>
          </a:p>
          <a:p>
            <a:pPr marL="0" indent="0">
              <a:buNone/>
            </a:pPr>
            <a:r>
              <a:rPr lang="en-GB" sz="2400" b="0" i="0" dirty="0">
                <a:effectLst/>
              </a:rPr>
              <a:t>One of the challenge for all Pharmaceutical companies is to understand the persistency of drug as per the physician prescription. To solve this problem ABC pharma company approached an analytics company to automate this process of identification.</a:t>
            </a:r>
          </a:p>
          <a:p>
            <a:pPr marL="0" indent="0">
              <a:buNone/>
            </a:pPr>
            <a:endParaRPr lang="en-GB" sz="2400" dirty="0"/>
          </a:p>
          <a:p>
            <a:pPr marL="0" indent="0">
              <a:buNone/>
            </a:pPr>
            <a:r>
              <a:rPr lang="en-US" sz="3200" b="1" u="sng" dirty="0">
                <a:solidFill>
                  <a:schemeClr val="accent2">
                    <a:lumMod val="75000"/>
                  </a:schemeClr>
                </a:solidFill>
              </a:rPr>
              <a:t>ML Problem</a:t>
            </a:r>
            <a:r>
              <a:rPr lang="en-US" sz="3200" b="1" dirty="0">
                <a:solidFill>
                  <a:schemeClr val="accent2">
                    <a:lumMod val="75000"/>
                  </a:schemeClr>
                </a:solidFill>
              </a:rPr>
              <a:t>:</a:t>
            </a:r>
          </a:p>
          <a:p>
            <a:pPr marL="0" indent="0">
              <a:buNone/>
            </a:pPr>
            <a:endParaRPr lang="en-US" sz="1800" b="1" dirty="0">
              <a:solidFill>
                <a:schemeClr val="accent2">
                  <a:lumMod val="75000"/>
                </a:schemeClr>
              </a:solidFill>
            </a:endParaRPr>
          </a:p>
          <a:p>
            <a:pPr marL="0" indent="0">
              <a:buNone/>
            </a:pPr>
            <a:r>
              <a:rPr lang="en-GB" sz="2400" b="0" i="0" dirty="0">
                <a:effectLst/>
              </a:rPr>
              <a:t>With an objective to gather insights on the factors that are impacting the persistency, build a classification for the given dataset.</a:t>
            </a:r>
            <a:endParaRPr lang="en-US" sz="2400" b="1" dirty="0"/>
          </a:p>
          <a:p>
            <a:pPr marL="0" indent="0">
              <a:buNone/>
            </a:pPr>
            <a:endParaRPr lang="en-US" sz="2400" dirty="0"/>
          </a:p>
        </p:txBody>
      </p:sp>
      <p:sp>
        <p:nvSpPr>
          <p:cNvPr id="4" name="Rectangle 3">
            <a:extLst>
              <a:ext uri="{FF2B5EF4-FFF2-40B4-BE49-F238E27FC236}">
                <a16:creationId xmlns:a16="http://schemas.microsoft.com/office/drawing/2014/main" id="{DD7B960C-F6E1-AE45-98A6-122DB2A97B5B}"/>
              </a:ext>
            </a:extLst>
          </p:cNvPr>
          <p:cNvSpPr/>
          <p:nvPr/>
        </p:nvSpPr>
        <p:spPr>
          <a:xfrm>
            <a:off x="0" y="-41563"/>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 </a:t>
            </a:r>
            <a:r>
              <a:rPr lang="en-GB" sz="3600" b="1" dirty="0">
                <a:solidFill>
                  <a:schemeClr val="accent2">
                    <a:lumMod val="75000"/>
                  </a:schemeClr>
                </a:solidFill>
                <a:latin typeface="+mn-lt"/>
              </a:rPr>
              <a:t>Healthcare – Persistency of the Drug</a:t>
            </a:r>
            <a:endParaRPr lang="en-US" sz="3500" b="1" dirty="0">
              <a:solidFill>
                <a:schemeClr val="accent2"/>
              </a:solidFill>
              <a:latin typeface="+mn-lt"/>
              <a:cs typeface="Calibri" panose="020F0502020204030204" pitchFamily="34" charset="0"/>
            </a:endParaRPr>
          </a:p>
        </p:txBody>
      </p:sp>
      <p:sp>
        <p:nvSpPr>
          <p:cNvPr id="2" name="TextBox 1">
            <a:extLst>
              <a:ext uri="{FF2B5EF4-FFF2-40B4-BE49-F238E27FC236}">
                <a16:creationId xmlns:a16="http://schemas.microsoft.com/office/drawing/2014/main" id="{BA8CBE63-45E8-C075-A810-CFA74E7F4566}"/>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Tree>
    <p:extLst>
      <p:ext uri="{BB962C8B-B14F-4D97-AF65-F5344CB8AC3E}">
        <p14:creationId xmlns:p14="http://schemas.microsoft.com/office/powerpoint/2010/main" val="26975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1080656" y="2084257"/>
            <a:ext cx="8977744" cy="2847961"/>
          </a:xfrm>
        </p:spPr>
        <p:txBody>
          <a:bodyPr numCol="2">
            <a:normAutofit fontScale="92500"/>
          </a:bodyPr>
          <a:lstStyle/>
          <a:p>
            <a:pPr>
              <a:lnSpc>
                <a:spcPct val="120000"/>
              </a:lnSpc>
            </a:pPr>
            <a:r>
              <a:rPr lang="en-US" sz="2400" dirty="0"/>
              <a:t>Data Understanding </a:t>
            </a:r>
          </a:p>
          <a:p>
            <a:pPr>
              <a:lnSpc>
                <a:spcPct val="120000"/>
              </a:lnSpc>
            </a:pPr>
            <a:r>
              <a:rPr lang="en-US" sz="2400" dirty="0"/>
              <a:t>Exploratory Data Analysis</a:t>
            </a:r>
          </a:p>
          <a:p>
            <a:pPr>
              <a:lnSpc>
                <a:spcPct val="120000"/>
              </a:lnSpc>
            </a:pPr>
            <a:r>
              <a:rPr lang="en-US" sz="2400" dirty="0"/>
              <a:t>Univariate Analysis</a:t>
            </a:r>
          </a:p>
          <a:p>
            <a:pPr>
              <a:lnSpc>
                <a:spcPct val="120000"/>
              </a:lnSpc>
            </a:pPr>
            <a:r>
              <a:rPr lang="en-US" sz="2400" dirty="0"/>
              <a:t>Bivariate Analysis</a:t>
            </a:r>
          </a:p>
          <a:p>
            <a:pPr>
              <a:lnSpc>
                <a:spcPct val="120000"/>
              </a:lnSpc>
            </a:pPr>
            <a:r>
              <a:rPr lang="en-US" sz="2400" dirty="0"/>
              <a:t>Feature Engineering</a:t>
            </a:r>
          </a:p>
          <a:p>
            <a:pPr>
              <a:lnSpc>
                <a:spcPct val="120000"/>
              </a:lnSpc>
            </a:pPr>
            <a:r>
              <a:rPr lang="en-US" sz="2400" dirty="0"/>
              <a:t>Feature Selection</a:t>
            </a:r>
          </a:p>
          <a:p>
            <a:pPr>
              <a:lnSpc>
                <a:spcPct val="120000"/>
              </a:lnSpc>
            </a:pPr>
            <a:r>
              <a:rPr lang="en-GB" sz="2400" kern="0" dirty="0">
                <a:solidFill>
                  <a:srgbClr val="000000"/>
                </a:solidFill>
                <a:effectLst/>
                <a:ea typeface="Times New Roman" panose="02020603050405020304" pitchFamily="18" charset="0"/>
                <a:cs typeface="Calibri" panose="020F0502020204030204" pitchFamily="34" charset="0"/>
              </a:rPr>
              <a:t>Model Building</a:t>
            </a:r>
          </a:p>
          <a:p>
            <a:pPr>
              <a:lnSpc>
                <a:spcPct val="120000"/>
              </a:lnSpc>
            </a:pPr>
            <a:r>
              <a:rPr lang="en-GB" sz="2400" kern="0" dirty="0">
                <a:solidFill>
                  <a:srgbClr val="000000"/>
                </a:solidFill>
                <a:effectLst/>
                <a:ea typeface="Times New Roman" panose="02020603050405020304" pitchFamily="18" charset="0"/>
                <a:cs typeface="Calibri" panose="020F0502020204030204" pitchFamily="34" charset="0"/>
              </a:rPr>
              <a:t>Model Evaluation</a:t>
            </a:r>
          </a:p>
          <a:p>
            <a:pPr>
              <a:lnSpc>
                <a:spcPct val="120000"/>
              </a:lnSpc>
            </a:pPr>
            <a:r>
              <a:rPr lang="en-GB" sz="2400" kern="0" dirty="0">
                <a:solidFill>
                  <a:srgbClr val="000000"/>
                </a:solidFill>
                <a:effectLst/>
                <a:ea typeface="Times New Roman" panose="02020603050405020304" pitchFamily="18" charset="0"/>
                <a:cs typeface="Calibri" panose="020F0502020204030204" pitchFamily="34" charset="0"/>
              </a:rPr>
              <a:t>Model Selection</a:t>
            </a:r>
          </a:p>
          <a:p>
            <a:pPr>
              <a:lnSpc>
                <a:spcPct val="120000"/>
              </a:lnSpc>
            </a:pPr>
            <a:r>
              <a:rPr lang="en-GB" sz="2400" kern="0" dirty="0">
                <a:solidFill>
                  <a:srgbClr val="000000"/>
                </a:solidFill>
                <a:effectLst/>
                <a:ea typeface="Times New Roman" panose="02020603050405020304" pitchFamily="18" charset="0"/>
                <a:cs typeface="Calibri" panose="020F0502020204030204" pitchFamily="34" charset="0"/>
              </a:rPr>
              <a:t>Model Deployment</a:t>
            </a:r>
            <a:endParaRPr lang="en-GB" sz="2400" kern="100" dirty="0">
              <a:effectLst/>
              <a:ea typeface="Calibri" panose="020F0502020204030204" pitchFamily="34" charset="0"/>
              <a:cs typeface="Times New Roman" panose="02020603050405020304" pitchFamily="18" charset="0"/>
            </a:endParaRPr>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13854"/>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Approach</a:t>
            </a:r>
          </a:p>
        </p:txBody>
      </p:sp>
      <p:sp>
        <p:nvSpPr>
          <p:cNvPr id="2" name="Content Placeholder 2">
            <a:extLst>
              <a:ext uri="{FF2B5EF4-FFF2-40B4-BE49-F238E27FC236}">
                <a16:creationId xmlns:a16="http://schemas.microsoft.com/office/drawing/2014/main" id="{513CF220-1137-D6DE-EE1C-392DFCB95171}"/>
              </a:ext>
            </a:extLst>
          </p:cNvPr>
          <p:cNvSpPr txBox="1">
            <a:spLocks/>
          </p:cNvSpPr>
          <p:nvPr/>
        </p:nvSpPr>
        <p:spPr>
          <a:xfrm>
            <a:off x="969818" y="1431491"/>
            <a:ext cx="8617528" cy="7852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2400" b="1" dirty="0">
                <a:solidFill>
                  <a:schemeClr val="accent2">
                    <a:lumMod val="75000"/>
                  </a:schemeClr>
                </a:solidFill>
              </a:rPr>
              <a:t>The analysis has been divided into following parts: </a:t>
            </a:r>
          </a:p>
        </p:txBody>
      </p:sp>
      <p:sp>
        <p:nvSpPr>
          <p:cNvPr id="5" name="TextBox 4">
            <a:extLst>
              <a:ext uri="{FF2B5EF4-FFF2-40B4-BE49-F238E27FC236}">
                <a16:creationId xmlns:a16="http://schemas.microsoft.com/office/drawing/2014/main" id="{68C849FA-41C6-AFE2-1C46-E562DA920EBB}"/>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Tree>
    <p:extLst>
      <p:ext uri="{BB962C8B-B14F-4D97-AF65-F5344CB8AC3E}">
        <p14:creationId xmlns:p14="http://schemas.microsoft.com/office/powerpoint/2010/main" val="2390655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Data Understanding</a:t>
            </a:r>
          </a:p>
        </p:txBody>
      </p:sp>
      <p:sp>
        <p:nvSpPr>
          <p:cNvPr id="13" name="TextBox 12">
            <a:extLst>
              <a:ext uri="{FF2B5EF4-FFF2-40B4-BE49-F238E27FC236}">
                <a16:creationId xmlns:a16="http://schemas.microsoft.com/office/drawing/2014/main" id="{57DE9C60-D5C1-1C36-D2FD-195A61DCBBCF}"/>
              </a:ext>
            </a:extLst>
          </p:cNvPr>
          <p:cNvSpPr txBox="1"/>
          <p:nvPr/>
        </p:nvSpPr>
        <p:spPr>
          <a:xfrm>
            <a:off x="307407" y="1458707"/>
            <a:ext cx="5410200" cy="461665"/>
          </a:xfrm>
          <a:prstGeom prst="rect">
            <a:avLst/>
          </a:prstGeom>
          <a:noFill/>
        </p:spPr>
        <p:txBody>
          <a:bodyPr wrap="square" rtlCol="0">
            <a:spAutoFit/>
          </a:bodyPr>
          <a:lstStyle/>
          <a:p>
            <a:r>
              <a:rPr lang="en-GB" sz="2400" b="1" u="sng" dirty="0">
                <a:solidFill>
                  <a:schemeClr val="accent2">
                    <a:lumMod val="75000"/>
                  </a:schemeClr>
                </a:solidFill>
              </a:rPr>
              <a:t>Dataset Information</a:t>
            </a:r>
          </a:p>
        </p:txBody>
      </p:sp>
      <p:sp>
        <p:nvSpPr>
          <p:cNvPr id="2" name="TextBox 1">
            <a:extLst>
              <a:ext uri="{FF2B5EF4-FFF2-40B4-BE49-F238E27FC236}">
                <a16:creationId xmlns:a16="http://schemas.microsoft.com/office/drawing/2014/main" id="{D90FF46F-82C4-D25B-B75D-58FEB4CC07EC}"/>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9" name="TextBox 8">
            <a:extLst>
              <a:ext uri="{FF2B5EF4-FFF2-40B4-BE49-F238E27FC236}">
                <a16:creationId xmlns:a16="http://schemas.microsoft.com/office/drawing/2014/main" id="{298FD0EA-277E-107E-9E96-140E41A87852}"/>
              </a:ext>
            </a:extLst>
          </p:cNvPr>
          <p:cNvSpPr txBox="1"/>
          <p:nvPr/>
        </p:nvSpPr>
        <p:spPr>
          <a:xfrm>
            <a:off x="429491" y="1981199"/>
            <a:ext cx="11166764" cy="968278"/>
          </a:xfrm>
          <a:prstGeom prst="rect">
            <a:avLst/>
          </a:prstGeom>
          <a:noFill/>
        </p:spPr>
        <p:txBody>
          <a:bodyPr wrap="square" rtlCol="0">
            <a:spAutoFit/>
          </a:bodyPr>
          <a:lstStyle/>
          <a:p>
            <a:pPr marL="57150">
              <a:lnSpc>
                <a:spcPct val="107000"/>
              </a:lnSpc>
              <a:spcAft>
                <a:spcPts val="800"/>
              </a:spcAft>
            </a:pPr>
            <a:r>
              <a:rPr lang="en-GB" kern="100" dirty="0">
                <a:effectLst/>
                <a:ea typeface="Calibri" panose="020F0502020204030204" pitchFamily="34" charset="0"/>
                <a:cs typeface="Calibri" panose="020F0502020204030204" pitchFamily="34" charset="0"/>
              </a:rPr>
              <a:t>The data is related to </a:t>
            </a:r>
            <a:r>
              <a:rPr lang="en-GB" b="0" i="0" dirty="0">
                <a:effectLst/>
              </a:rPr>
              <a:t>Pharmaceutical companies and  to understand the persistency of drug as per the physician prescription.</a:t>
            </a:r>
            <a:r>
              <a:rPr lang="en-GB" kern="100" dirty="0">
                <a:effectLst/>
                <a:ea typeface="Calibri" panose="020F0502020204030204" pitchFamily="34" charset="0"/>
                <a:cs typeface="Calibri" panose="020F0502020204030204" pitchFamily="34" charset="0"/>
              </a:rPr>
              <a:t> The dataset is based on demographic details of patients, provider attributes, clinical factors and disease and treatment factors.</a:t>
            </a:r>
            <a:endParaRPr lang="en-GB" kern="100" dirty="0">
              <a:effectLst/>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43042BFD-CE26-779A-3AE0-272CD8A0ECC2}"/>
              </a:ext>
            </a:extLst>
          </p:cNvPr>
          <p:cNvSpPr txBox="1"/>
          <p:nvPr/>
        </p:nvSpPr>
        <p:spPr>
          <a:xfrm>
            <a:off x="3479770" y="2743979"/>
            <a:ext cx="4862287" cy="375552"/>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Datatype of columns and Non-Null values</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Text&#10;&#10;Description automatically generated">
            <a:extLst>
              <a:ext uri="{FF2B5EF4-FFF2-40B4-BE49-F238E27FC236}">
                <a16:creationId xmlns:a16="http://schemas.microsoft.com/office/drawing/2014/main" id="{5ACDF410-68B9-0C7C-D63F-AF8DC6DDE1E8}"/>
              </a:ext>
            </a:extLst>
          </p:cNvPr>
          <p:cNvPicPr>
            <a:picLocks noChangeAspect="1"/>
          </p:cNvPicPr>
          <p:nvPr/>
        </p:nvPicPr>
        <p:blipFill>
          <a:blip r:embed="rId2"/>
          <a:stretch>
            <a:fillRect/>
          </a:stretch>
        </p:blipFill>
        <p:spPr>
          <a:xfrm>
            <a:off x="1666524" y="3196539"/>
            <a:ext cx="4148053" cy="34796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Text&#10;&#10;Description automatically generated">
            <a:extLst>
              <a:ext uri="{FF2B5EF4-FFF2-40B4-BE49-F238E27FC236}">
                <a16:creationId xmlns:a16="http://schemas.microsoft.com/office/drawing/2014/main" id="{BFBE899B-9100-5805-C114-398C88D3385C}"/>
              </a:ext>
            </a:extLst>
          </p:cNvPr>
          <p:cNvPicPr>
            <a:picLocks noChangeAspect="1"/>
          </p:cNvPicPr>
          <p:nvPr/>
        </p:nvPicPr>
        <p:blipFill>
          <a:blip r:embed="rId3"/>
          <a:stretch>
            <a:fillRect/>
          </a:stretch>
        </p:blipFill>
        <p:spPr>
          <a:xfrm>
            <a:off x="6289610" y="3196539"/>
            <a:ext cx="4104894" cy="34796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19495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571500" y="50510"/>
            <a:ext cx="110490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Data Understanding </a:t>
            </a:r>
          </a:p>
        </p:txBody>
      </p:sp>
      <p:sp>
        <p:nvSpPr>
          <p:cNvPr id="2" name="TextBox 1">
            <a:extLst>
              <a:ext uri="{FF2B5EF4-FFF2-40B4-BE49-F238E27FC236}">
                <a16:creationId xmlns:a16="http://schemas.microsoft.com/office/drawing/2014/main" id="{D90FF46F-82C4-D25B-B75D-58FEB4CC07EC}"/>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pic>
        <p:nvPicPr>
          <p:cNvPr id="5" name="Picture 4" descr="Text&#10;&#10;Description automatically generated">
            <a:extLst>
              <a:ext uri="{FF2B5EF4-FFF2-40B4-BE49-F238E27FC236}">
                <a16:creationId xmlns:a16="http://schemas.microsoft.com/office/drawing/2014/main" id="{18326BCD-D46B-DBBD-C3AD-C1170177E5FA}"/>
              </a:ext>
            </a:extLst>
          </p:cNvPr>
          <p:cNvPicPr>
            <a:picLocks noChangeAspect="1"/>
          </p:cNvPicPr>
          <p:nvPr/>
        </p:nvPicPr>
        <p:blipFill>
          <a:blip r:embed="rId2"/>
          <a:stretch>
            <a:fillRect/>
          </a:stretch>
        </p:blipFill>
        <p:spPr>
          <a:xfrm>
            <a:off x="1994189" y="2050472"/>
            <a:ext cx="4103105" cy="45669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FF7115A9-7E5A-EF40-26EF-16C296DE21ED}"/>
              </a:ext>
            </a:extLst>
          </p:cNvPr>
          <p:cNvSpPr txBox="1"/>
          <p:nvPr/>
        </p:nvSpPr>
        <p:spPr>
          <a:xfrm>
            <a:off x="1614597" y="1545755"/>
            <a:ext cx="4862287" cy="375552"/>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Numerical and Categorical Feat</a:t>
            </a: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ures</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Graphical user interface, text, application, Word&#10;&#10;Description automatically generated">
            <a:extLst>
              <a:ext uri="{FF2B5EF4-FFF2-40B4-BE49-F238E27FC236}">
                <a16:creationId xmlns:a16="http://schemas.microsoft.com/office/drawing/2014/main" id="{66FD4F1D-B29E-6951-A7FB-C95707DD51A7}"/>
              </a:ext>
            </a:extLst>
          </p:cNvPr>
          <p:cNvPicPr>
            <a:picLocks noChangeAspect="1"/>
          </p:cNvPicPr>
          <p:nvPr/>
        </p:nvPicPr>
        <p:blipFill>
          <a:blip r:embed="rId3"/>
          <a:stretch>
            <a:fillRect/>
          </a:stretch>
        </p:blipFill>
        <p:spPr>
          <a:xfrm>
            <a:off x="6476884" y="3164189"/>
            <a:ext cx="5219700" cy="2130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D02B02F4-24D7-EB2E-2905-D3A5AE22294D}"/>
              </a:ext>
            </a:extLst>
          </p:cNvPr>
          <p:cNvSpPr txBox="1"/>
          <p:nvPr/>
        </p:nvSpPr>
        <p:spPr>
          <a:xfrm>
            <a:off x="6655590" y="2632209"/>
            <a:ext cx="4862287" cy="375552"/>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Null values</a:t>
            </a:r>
          </a:p>
        </p:txBody>
      </p:sp>
      <p:sp>
        <p:nvSpPr>
          <p:cNvPr id="11" name="TextBox 10">
            <a:extLst>
              <a:ext uri="{FF2B5EF4-FFF2-40B4-BE49-F238E27FC236}">
                <a16:creationId xmlns:a16="http://schemas.microsoft.com/office/drawing/2014/main" id="{5C45D827-BDE4-8ECC-CF1E-D256D9BB57EA}"/>
              </a:ext>
            </a:extLst>
          </p:cNvPr>
          <p:cNvSpPr txBox="1"/>
          <p:nvPr/>
        </p:nvSpPr>
        <p:spPr>
          <a:xfrm>
            <a:off x="7226269" y="5443393"/>
            <a:ext cx="3720927" cy="369332"/>
          </a:xfrm>
          <a:prstGeom prst="rect">
            <a:avLst/>
          </a:prstGeom>
          <a:noFill/>
          <a:ln>
            <a:solidFill>
              <a:schemeClr val="accent2">
                <a:lumMod val="75000"/>
              </a:schemeClr>
            </a:solidFill>
          </a:ln>
        </p:spPr>
        <p:txBody>
          <a:bodyPr wrap="square" rtlCol="0">
            <a:spAutoFit/>
          </a:bodyPr>
          <a:lstStyle/>
          <a:p>
            <a:r>
              <a:rPr lang="en-GB" dirty="0"/>
              <a:t>There is no null values in the dataset.</a:t>
            </a:r>
          </a:p>
        </p:txBody>
      </p:sp>
    </p:spTree>
    <p:extLst>
      <p:ext uri="{BB962C8B-B14F-4D97-AF65-F5344CB8AC3E}">
        <p14:creationId xmlns:p14="http://schemas.microsoft.com/office/powerpoint/2010/main" val="167885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27709"/>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Exploratory Data Analysis</a:t>
            </a:r>
          </a:p>
        </p:txBody>
      </p:sp>
      <p:sp>
        <p:nvSpPr>
          <p:cNvPr id="2" name="TextBox 1">
            <a:extLst>
              <a:ext uri="{FF2B5EF4-FFF2-40B4-BE49-F238E27FC236}">
                <a16:creationId xmlns:a16="http://schemas.microsoft.com/office/drawing/2014/main" id="{FA06EF6C-925C-AA36-AE13-3CC596B99C80}"/>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10" name="TextBox 9">
            <a:extLst>
              <a:ext uri="{FF2B5EF4-FFF2-40B4-BE49-F238E27FC236}">
                <a16:creationId xmlns:a16="http://schemas.microsoft.com/office/drawing/2014/main" id="{982CDCD2-29B2-E0AD-6C4E-A2785E5E06F3}"/>
              </a:ext>
            </a:extLst>
          </p:cNvPr>
          <p:cNvSpPr txBox="1"/>
          <p:nvPr/>
        </p:nvSpPr>
        <p:spPr>
          <a:xfrm>
            <a:off x="942110" y="2055495"/>
            <a:ext cx="3848994" cy="375552"/>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Step:1  Drop Duplicate Rows</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96C52C60-DF12-CACB-50A9-C224824CB25B}"/>
              </a:ext>
            </a:extLst>
          </p:cNvPr>
          <p:cNvSpPr txBox="1"/>
          <p:nvPr/>
        </p:nvSpPr>
        <p:spPr>
          <a:xfrm>
            <a:off x="5843587" y="3124255"/>
            <a:ext cx="5334000" cy="375552"/>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Step:2  Drop Unnecessary Column</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Graphical user interface, application&#10;&#10;Description automatically generated">
            <a:extLst>
              <a:ext uri="{FF2B5EF4-FFF2-40B4-BE49-F238E27FC236}">
                <a16:creationId xmlns:a16="http://schemas.microsoft.com/office/drawing/2014/main" id="{1BEED0F9-4C4F-C895-527A-91C5CB857614}"/>
              </a:ext>
            </a:extLst>
          </p:cNvPr>
          <p:cNvPicPr>
            <a:picLocks noChangeAspect="1"/>
          </p:cNvPicPr>
          <p:nvPr/>
        </p:nvPicPr>
        <p:blipFill>
          <a:blip r:embed="rId2"/>
          <a:stretch>
            <a:fillRect/>
          </a:stretch>
        </p:blipFill>
        <p:spPr>
          <a:xfrm>
            <a:off x="643371" y="2502896"/>
            <a:ext cx="4914900" cy="26612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FA6ED9E2-92CD-6536-8318-312104BB8EBF}"/>
              </a:ext>
            </a:extLst>
          </p:cNvPr>
          <p:cNvPicPr>
            <a:picLocks noChangeAspect="1"/>
          </p:cNvPicPr>
          <p:nvPr/>
        </p:nvPicPr>
        <p:blipFill>
          <a:blip r:embed="rId3"/>
          <a:stretch>
            <a:fillRect/>
          </a:stretch>
        </p:blipFill>
        <p:spPr>
          <a:xfrm>
            <a:off x="6958012" y="3623988"/>
            <a:ext cx="3105150" cy="419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5D7EA995-15CC-4242-E790-0B97E2A50F53}"/>
              </a:ext>
            </a:extLst>
          </p:cNvPr>
          <p:cNvSpPr txBox="1"/>
          <p:nvPr/>
        </p:nvSpPr>
        <p:spPr>
          <a:xfrm>
            <a:off x="643371" y="5307880"/>
            <a:ext cx="4147733" cy="369332"/>
          </a:xfrm>
          <a:prstGeom prst="rect">
            <a:avLst/>
          </a:prstGeom>
          <a:noFill/>
          <a:ln>
            <a:solidFill>
              <a:schemeClr val="accent2">
                <a:lumMod val="75000"/>
              </a:schemeClr>
            </a:solidFill>
          </a:ln>
        </p:spPr>
        <p:txBody>
          <a:bodyPr wrap="square" rtlCol="0">
            <a:spAutoFit/>
          </a:bodyPr>
          <a:lstStyle/>
          <a:p>
            <a:r>
              <a:rPr lang="en-GB" dirty="0"/>
              <a:t>There is no duplicate rows in the dataset.</a:t>
            </a:r>
          </a:p>
        </p:txBody>
      </p:sp>
      <p:sp>
        <p:nvSpPr>
          <p:cNvPr id="9" name="TextBox 8">
            <a:extLst>
              <a:ext uri="{FF2B5EF4-FFF2-40B4-BE49-F238E27FC236}">
                <a16:creationId xmlns:a16="http://schemas.microsoft.com/office/drawing/2014/main" id="{F7600033-E3AD-2E1A-1F6B-7BB8B6051007}"/>
              </a:ext>
            </a:extLst>
          </p:cNvPr>
          <p:cNvSpPr txBox="1"/>
          <p:nvPr/>
        </p:nvSpPr>
        <p:spPr>
          <a:xfrm>
            <a:off x="7128164" y="4151285"/>
            <a:ext cx="2764847" cy="369332"/>
          </a:xfrm>
          <a:prstGeom prst="rect">
            <a:avLst/>
          </a:prstGeom>
          <a:noFill/>
          <a:ln>
            <a:solidFill>
              <a:schemeClr val="accent2">
                <a:lumMod val="75000"/>
              </a:schemeClr>
            </a:solidFill>
          </a:ln>
        </p:spPr>
        <p:txBody>
          <a:bodyPr wrap="square" rtlCol="0">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‘Ptid’ has all unique values </a:t>
            </a:r>
            <a:r>
              <a:rPr lang="en-GB" dirty="0"/>
              <a:t>.</a:t>
            </a:r>
          </a:p>
        </p:txBody>
      </p:sp>
    </p:spTree>
    <p:extLst>
      <p:ext uri="{BB962C8B-B14F-4D97-AF65-F5344CB8AC3E}">
        <p14:creationId xmlns:p14="http://schemas.microsoft.com/office/powerpoint/2010/main" val="2681710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27709"/>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Univariate Analysis</a:t>
            </a:r>
          </a:p>
        </p:txBody>
      </p:sp>
      <p:sp>
        <p:nvSpPr>
          <p:cNvPr id="2" name="TextBox 1">
            <a:extLst>
              <a:ext uri="{FF2B5EF4-FFF2-40B4-BE49-F238E27FC236}">
                <a16:creationId xmlns:a16="http://schemas.microsoft.com/office/drawing/2014/main" id="{FA06EF6C-925C-AA36-AE13-3CC596B99C80}"/>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3" name="TextBox 2">
            <a:extLst>
              <a:ext uri="{FF2B5EF4-FFF2-40B4-BE49-F238E27FC236}">
                <a16:creationId xmlns:a16="http://schemas.microsoft.com/office/drawing/2014/main" id="{69C899FA-8811-A8C7-0B73-FCDC963C8B1C}"/>
              </a:ext>
            </a:extLst>
          </p:cNvPr>
          <p:cNvSpPr txBox="1"/>
          <p:nvPr/>
        </p:nvSpPr>
        <p:spPr>
          <a:xfrm>
            <a:off x="1181894" y="4385377"/>
            <a:ext cx="3644404" cy="1754326"/>
          </a:xfrm>
          <a:prstGeom prst="rect">
            <a:avLst/>
          </a:prstGeom>
          <a:noFill/>
          <a:ln>
            <a:solidFill>
              <a:schemeClr val="accent2"/>
            </a:solidFill>
          </a:ln>
        </p:spPr>
        <p:txBody>
          <a:bodyPr wrap="square" rtlCol="0">
            <a:spAutoFit/>
          </a:bodyPr>
          <a:lstStyle/>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From </a:t>
            </a: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description</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boxplot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we can see there are outliers in numerical input variables. </a:t>
            </a: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Histogram</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shows uneven distribution and positively skewed data in both numerical variables.</a:t>
            </a:r>
          </a:p>
        </p:txBody>
      </p:sp>
      <p:sp>
        <p:nvSpPr>
          <p:cNvPr id="10" name="TextBox 9">
            <a:extLst>
              <a:ext uri="{FF2B5EF4-FFF2-40B4-BE49-F238E27FC236}">
                <a16:creationId xmlns:a16="http://schemas.microsoft.com/office/drawing/2014/main" id="{2C54B83F-79A0-A9E9-4B3A-A98780DDD4EF}"/>
              </a:ext>
            </a:extLst>
          </p:cNvPr>
          <p:cNvSpPr txBox="1"/>
          <p:nvPr/>
        </p:nvSpPr>
        <p:spPr>
          <a:xfrm>
            <a:off x="1404897" y="1415809"/>
            <a:ext cx="2511009" cy="375552"/>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Description of the data</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C51BD317-4750-8F7F-FC8E-BBF417F434C2}"/>
              </a:ext>
            </a:extLst>
          </p:cNvPr>
          <p:cNvSpPr txBox="1"/>
          <p:nvPr/>
        </p:nvSpPr>
        <p:spPr>
          <a:xfrm>
            <a:off x="4826298" y="1415808"/>
            <a:ext cx="5042941" cy="375552"/>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Visualization (boxplot) of Numerical Attributes</a:t>
            </a:r>
          </a:p>
        </p:txBody>
      </p:sp>
      <p:pic>
        <p:nvPicPr>
          <p:cNvPr id="5" name="Picture 4" descr="Chart&#10;&#10;Description automatically generated">
            <a:extLst>
              <a:ext uri="{FF2B5EF4-FFF2-40B4-BE49-F238E27FC236}">
                <a16:creationId xmlns:a16="http://schemas.microsoft.com/office/drawing/2014/main" id="{73B6BC94-AB67-6DF5-D0B2-7D82AB273FA4}"/>
              </a:ext>
            </a:extLst>
          </p:cNvPr>
          <p:cNvPicPr>
            <a:picLocks noChangeAspect="1"/>
          </p:cNvPicPr>
          <p:nvPr/>
        </p:nvPicPr>
        <p:blipFill>
          <a:blip r:embed="rId2"/>
          <a:stretch>
            <a:fillRect/>
          </a:stretch>
        </p:blipFill>
        <p:spPr>
          <a:xfrm>
            <a:off x="6115050" y="4560627"/>
            <a:ext cx="2886075" cy="15830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Chart&#10;&#10;Description automatically generated">
            <a:extLst>
              <a:ext uri="{FF2B5EF4-FFF2-40B4-BE49-F238E27FC236}">
                <a16:creationId xmlns:a16="http://schemas.microsoft.com/office/drawing/2014/main" id="{883BDF37-3ACF-550C-D20A-75FF748E6B42}"/>
              </a:ext>
            </a:extLst>
          </p:cNvPr>
          <p:cNvPicPr>
            <a:picLocks noChangeAspect="1"/>
          </p:cNvPicPr>
          <p:nvPr/>
        </p:nvPicPr>
        <p:blipFill>
          <a:blip r:embed="rId3"/>
          <a:stretch>
            <a:fillRect/>
          </a:stretch>
        </p:blipFill>
        <p:spPr>
          <a:xfrm>
            <a:off x="6096000" y="1816403"/>
            <a:ext cx="2905125" cy="20472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122335B5-41F6-BCCA-67DF-4B81822DDC86}"/>
              </a:ext>
            </a:extLst>
          </p:cNvPr>
          <p:cNvSpPr txBox="1"/>
          <p:nvPr/>
        </p:nvSpPr>
        <p:spPr>
          <a:xfrm>
            <a:off x="5558996" y="4103571"/>
            <a:ext cx="3979131" cy="375552"/>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Histogram for</a:t>
            </a: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Numerical Attributes</a:t>
            </a:r>
          </a:p>
        </p:txBody>
      </p:sp>
      <p:pic>
        <p:nvPicPr>
          <p:cNvPr id="14" name="Picture 13">
            <a:extLst>
              <a:ext uri="{FF2B5EF4-FFF2-40B4-BE49-F238E27FC236}">
                <a16:creationId xmlns:a16="http://schemas.microsoft.com/office/drawing/2014/main" id="{4FE43B80-A7EE-6585-9ECF-15F756D10743}"/>
              </a:ext>
            </a:extLst>
          </p:cNvPr>
          <p:cNvPicPr>
            <a:picLocks noChangeAspect="1"/>
          </p:cNvPicPr>
          <p:nvPr/>
        </p:nvPicPr>
        <p:blipFill>
          <a:blip r:embed="rId4"/>
          <a:stretch>
            <a:fillRect/>
          </a:stretch>
        </p:blipFill>
        <p:spPr>
          <a:xfrm>
            <a:off x="1504261" y="1835570"/>
            <a:ext cx="2291883" cy="21579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65566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13854"/>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Univariate Analysis</a:t>
            </a:r>
          </a:p>
        </p:txBody>
      </p:sp>
      <p:sp>
        <p:nvSpPr>
          <p:cNvPr id="2" name="TextBox 1">
            <a:extLst>
              <a:ext uri="{FF2B5EF4-FFF2-40B4-BE49-F238E27FC236}">
                <a16:creationId xmlns:a16="http://schemas.microsoft.com/office/drawing/2014/main" id="{6C584CFA-03CA-D984-D25B-30D09740C57E}"/>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3" name="TextBox 2">
            <a:extLst>
              <a:ext uri="{FF2B5EF4-FFF2-40B4-BE49-F238E27FC236}">
                <a16:creationId xmlns:a16="http://schemas.microsoft.com/office/drawing/2014/main" id="{01DA811F-AD85-9F63-3EC3-EE87EEA17557}"/>
              </a:ext>
            </a:extLst>
          </p:cNvPr>
          <p:cNvSpPr txBox="1"/>
          <p:nvPr/>
        </p:nvSpPr>
        <p:spPr>
          <a:xfrm>
            <a:off x="1252972" y="6198972"/>
            <a:ext cx="10181013" cy="375552"/>
          </a:xfrm>
          <a:prstGeom prst="rect">
            <a:avLst/>
          </a:prstGeom>
          <a:noFill/>
          <a:ln>
            <a:solidFill>
              <a:schemeClr val="accent2"/>
            </a:solidFill>
          </a:ln>
        </p:spPr>
        <p:txBody>
          <a:bodyPr wrap="square" rtlCol="0">
            <a:sp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In </a:t>
            </a: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Bar chart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of categorical columns, we see uneven distribution of data in all the categorical columns.</a:t>
            </a:r>
          </a:p>
        </p:txBody>
      </p:sp>
      <p:sp>
        <p:nvSpPr>
          <p:cNvPr id="11" name="TextBox 10">
            <a:extLst>
              <a:ext uri="{FF2B5EF4-FFF2-40B4-BE49-F238E27FC236}">
                <a16:creationId xmlns:a16="http://schemas.microsoft.com/office/drawing/2014/main" id="{2A717813-0E91-2B4F-8139-77896EEAB072}"/>
              </a:ext>
            </a:extLst>
          </p:cNvPr>
          <p:cNvSpPr txBox="1"/>
          <p:nvPr/>
        </p:nvSpPr>
        <p:spPr>
          <a:xfrm>
            <a:off x="3876397" y="1416406"/>
            <a:ext cx="3979131" cy="375552"/>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Visualization of Categorical</a:t>
            </a: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Attributes</a:t>
            </a:r>
          </a:p>
        </p:txBody>
      </p:sp>
      <p:pic>
        <p:nvPicPr>
          <p:cNvPr id="7" name="Picture 6">
            <a:extLst>
              <a:ext uri="{FF2B5EF4-FFF2-40B4-BE49-F238E27FC236}">
                <a16:creationId xmlns:a16="http://schemas.microsoft.com/office/drawing/2014/main" id="{C59F379F-C5FD-A274-6112-C5356C9B1B1E}"/>
              </a:ext>
            </a:extLst>
          </p:cNvPr>
          <p:cNvPicPr>
            <a:picLocks noChangeAspect="1"/>
          </p:cNvPicPr>
          <p:nvPr/>
        </p:nvPicPr>
        <p:blipFill>
          <a:blip r:embed="rId2"/>
          <a:stretch>
            <a:fillRect/>
          </a:stretch>
        </p:blipFill>
        <p:spPr>
          <a:xfrm>
            <a:off x="838200" y="1882613"/>
            <a:ext cx="5312354" cy="17488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0342A8BC-1697-19DC-CA74-DF8BB49F9E2C}"/>
              </a:ext>
            </a:extLst>
          </p:cNvPr>
          <p:cNvPicPr>
            <a:picLocks noChangeAspect="1"/>
          </p:cNvPicPr>
          <p:nvPr/>
        </p:nvPicPr>
        <p:blipFill>
          <a:blip r:embed="rId3"/>
          <a:stretch>
            <a:fillRect/>
          </a:stretch>
        </p:blipFill>
        <p:spPr>
          <a:xfrm>
            <a:off x="838200" y="3914750"/>
            <a:ext cx="5312354" cy="20893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79D1DEDB-9271-8B22-66F0-4E222794BB9D}"/>
              </a:ext>
            </a:extLst>
          </p:cNvPr>
          <p:cNvPicPr>
            <a:picLocks noChangeAspect="1"/>
          </p:cNvPicPr>
          <p:nvPr/>
        </p:nvPicPr>
        <p:blipFill>
          <a:blip r:embed="rId4"/>
          <a:stretch>
            <a:fillRect/>
          </a:stretch>
        </p:blipFill>
        <p:spPr>
          <a:xfrm>
            <a:off x="6455006" y="1882613"/>
            <a:ext cx="4760248" cy="41214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01817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4411</TotalTime>
  <Words>1325</Words>
  <Application>Microsoft Office PowerPoint</Application>
  <PresentationFormat>Widescreen</PresentationFormat>
  <Paragraphs>278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Lato Extended</vt:lpstr>
      <vt:lpstr>Wingdings</vt:lpstr>
      <vt:lpstr>Office Theme</vt:lpstr>
      <vt:lpstr>PowerPoint Presentation</vt:lpstr>
      <vt:lpstr>PowerPoint Presentation</vt:lpstr>
      <vt:lpstr>Background – Healthcare – Persistency of the Drug</vt:lpstr>
      <vt:lpstr>Approach</vt:lpstr>
      <vt:lpstr>Data Understanding</vt:lpstr>
      <vt:lpstr>Data Understanding </vt:lpstr>
      <vt:lpstr>Exploratory Data Analysis</vt:lpstr>
      <vt:lpstr>Univariate Analysis</vt:lpstr>
      <vt:lpstr>Univariate Analysis</vt:lpstr>
      <vt:lpstr>Univariate Analysis</vt:lpstr>
      <vt:lpstr>Bivariate Analysis</vt:lpstr>
      <vt:lpstr>Bivariate Analysis</vt:lpstr>
      <vt:lpstr>Feature Engineering</vt:lpstr>
      <vt:lpstr>Feature Selection</vt:lpstr>
      <vt:lpstr>Feature Selection</vt:lpstr>
      <vt:lpstr>Model Building </vt:lpstr>
      <vt:lpstr>Model Evaluation</vt:lpstr>
      <vt:lpstr>Model Selection</vt:lpstr>
      <vt:lpstr>Model Selection</vt:lpstr>
      <vt:lpstr>Model Selection</vt:lpstr>
      <vt:lpstr>Model Deployment </vt:lpstr>
      <vt:lpstr>Model Deployment </vt:lpstr>
      <vt:lpstr>Model Deployment </vt:lpstr>
      <vt:lpstr>Model Deployment on Render (Open-Source Cloud Deployment)</vt:lpstr>
      <vt:lpstr>Model Deployment on Render (Open-Source Cloud Deployment)</vt:lpstr>
      <vt:lpstr>Challenges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Hira Fahim</cp:lastModifiedBy>
  <cp:revision>277</cp:revision>
  <cp:lastPrinted>2019-08-24T08:13:50Z</cp:lastPrinted>
  <dcterms:created xsi:type="dcterms:W3CDTF">2019-08-19T15:39:24Z</dcterms:created>
  <dcterms:modified xsi:type="dcterms:W3CDTF">2023-05-11T11:26:44Z</dcterms:modified>
</cp:coreProperties>
</file>