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5" r:id="rId2"/>
    <p:sldId id="316" r:id="rId3"/>
    <p:sldId id="302" r:id="rId4"/>
    <p:sldId id="304" r:id="rId5"/>
    <p:sldId id="282" r:id="rId6"/>
    <p:sldId id="283" r:id="rId7"/>
    <p:sldId id="306" r:id="rId8"/>
    <p:sldId id="284" r:id="rId9"/>
    <p:sldId id="285" r:id="rId10"/>
    <p:sldId id="286" r:id="rId11"/>
    <p:sldId id="307" r:id="rId12"/>
    <p:sldId id="308" r:id="rId13"/>
    <p:sldId id="309" r:id="rId14"/>
    <p:sldId id="310" r:id="rId15"/>
    <p:sldId id="311" r:id="rId16"/>
    <p:sldId id="300" r:id="rId17"/>
    <p:sldId id="312" r:id="rId18"/>
    <p:sldId id="314" r:id="rId19"/>
    <p:sldId id="313"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varScale="1">
        <p:scale>
          <a:sx n="69" d="100"/>
          <a:sy n="69" d="100"/>
        </p:scale>
        <p:origin x="84" y="6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4/14/2023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4/14/2023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hirashahidd26@yahoo.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539157"/>
          </a:xfrm>
          <a:prstGeom prst="rect">
            <a:avLst/>
          </a:prstGeom>
          <a:solidFill>
            <a:schemeClr val="bg2">
              <a:lumMod val="25000"/>
            </a:schemeClr>
          </a:solidFill>
        </p:spPr>
        <p:txBody>
          <a:bodyPr wrap="none" rtlCol="0">
            <a:spAutoFit/>
          </a:bodyPr>
          <a:lstStyle/>
          <a:p>
            <a:r>
              <a:rPr lang="en-US" sz="6600" dirty="0">
                <a:solidFill>
                  <a:srgbClr val="FF6600"/>
                </a:solidFill>
              </a:rPr>
              <a:t>Exploratory Data Analysis</a:t>
            </a:r>
          </a:p>
          <a:p>
            <a:r>
              <a:rPr lang="en-GB" sz="2800" b="1" dirty="0">
                <a:solidFill>
                  <a:schemeClr val="accent2">
                    <a:lumMod val="75000"/>
                  </a:schemeClr>
                </a:solidFill>
                <a:latin typeface="Lato Extended"/>
              </a:rPr>
              <a:t>Bank</a:t>
            </a:r>
            <a:r>
              <a:rPr lang="en-GB" sz="2800" b="1" i="0" dirty="0">
                <a:solidFill>
                  <a:schemeClr val="accent2">
                    <a:lumMod val="75000"/>
                  </a:schemeClr>
                </a:solidFill>
                <a:effectLst/>
                <a:latin typeface="Lato Extended"/>
              </a:rPr>
              <a:t> </a:t>
            </a:r>
            <a:r>
              <a:rPr lang="en-GB" sz="2800" b="1" dirty="0">
                <a:solidFill>
                  <a:schemeClr val="accent2">
                    <a:lumMod val="75000"/>
                  </a:schemeClr>
                </a:solidFill>
                <a:latin typeface="Lato Extended"/>
              </a:rPr>
              <a:t>Marketing</a:t>
            </a:r>
            <a:r>
              <a:rPr lang="en-GB" sz="2800" b="1" i="0" dirty="0">
                <a:solidFill>
                  <a:schemeClr val="accent2">
                    <a:lumMod val="75000"/>
                  </a:schemeClr>
                </a:solidFill>
                <a:effectLst/>
                <a:latin typeface="Lato Extended"/>
              </a:rPr>
              <a:t> Campaign</a:t>
            </a:r>
            <a:endParaRPr lang="en-US" sz="2500" b="1" dirty="0">
              <a:solidFill>
                <a:schemeClr val="accent2">
                  <a:lumMod val="75000"/>
                </a:schemeClr>
              </a:solidFill>
            </a:endParaRPr>
          </a:p>
          <a:p>
            <a:endParaRPr lang="en-US" sz="4000" dirty="0"/>
          </a:p>
          <a:p>
            <a:r>
              <a:rPr lang="en-US" sz="2500" dirty="0">
                <a:solidFill>
                  <a:srgbClr val="FF6600"/>
                </a:solidFill>
              </a:rPr>
              <a:t>14</a:t>
            </a:r>
            <a:r>
              <a:rPr lang="en-US" sz="2500" baseline="30000" dirty="0">
                <a:solidFill>
                  <a:srgbClr val="FF6600"/>
                </a:solidFill>
              </a:rPr>
              <a:t>th</a:t>
            </a:r>
            <a:r>
              <a:rPr lang="en-US" sz="2500" dirty="0">
                <a:solidFill>
                  <a:srgbClr val="FF6600"/>
                </a:solidFill>
              </a:rPr>
              <a:t> April 2023</a:t>
            </a:r>
          </a:p>
        </p:txBody>
      </p:sp>
    </p:spTree>
    <p:extLst>
      <p:ext uri="{BB962C8B-B14F-4D97-AF65-F5344CB8AC3E}">
        <p14:creationId xmlns:p14="http://schemas.microsoft.com/office/powerpoint/2010/main" val="286974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5"/>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Correlation Analysis </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pic>
        <p:nvPicPr>
          <p:cNvPr id="9" name="Picture 8" descr="Graphical user interface, text, application, table, Excel&#10;&#10;Description automatically generated">
            <a:extLst>
              <a:ext uri="{FF2B5EF4-FFF2-40B4-BE49-F238E27FC236}">
                <a16:creationId xmlns:a16="http://schemas.microsoft.com/office/drawing/2014/main" id="{591B92BA-802A-9687-2E75-DAE6EDCD0D06}"/>
              </a:ext>
            </a:extLst>
          </p:cNvPr>
          <p:cNvPicPr>
            <a:picLocks noChangeAspect="1"/>
          </p:cNvPicPr>
          <p:nvPr/>
        </p:nvPicPr>
        <p:blipFill>
          <a:blip r:embed="rId2"/>
          <a:stretch>
            <a:fillRect/>
          </a:stretch>
        </p:blipFill>
        <p:spPr>
          <a:xfrm>
            <a:off x="667096" y="2037638"/>
            <a:ext cx="3539836" cy="16525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98C41CD7-D796-D653-3162-79A3F22E975B}"/>
              </a:ext>
            </a:extLst>
          </p:cNvPr>
          <p:cNvSpPr txBox="1"/>
          <p:nvPr/>
        </p:nvSpPr>
        <p:spPr>
          <a:xfrm>
            <a:off x="142700" y="1332152"/>
            <a:ext cx="4279324" cy="671915"/>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Correlation between numerical input and Output  variables</a:t>
            </a:r>
          </a:p>
        </p:txBody>
      </p:sp>
      <p:pic>
        <p:nvPicPr>
          <p:cNvPr id="11" name="Picture 10" descr="Calendar&#10;&#10;Description automatically generated">
            <a:extLst>
              <a:ext uri="{FF2B5EF4-FFF2-40B4-BE49-F238E27FC236}">
                <a16:creationId xmlns:a16="http://schemas.microsoft.com/office/drawing/2014/main" id="{A920E8E9-71ED-3A85-9D5B-F2BF3AA07664}"/>
              </a:ext>
            </a:extLst>
          </p:cNvPr>
          <p:cNvPicPr>
            <a:picLocks noChangeAspect="1"/>
          </p:cNvPicPr>
          <p:nvPr/>
        </p:nvPicPr>
        <p:blipFill>
          <a:blip r:embed="rId3"/>
          <a:stretch>
            <a:fillRect/>
          </a:stretch>
        </p:blipFill>
        <p:spPr>
          <a:xfrm>
            <a:off x="4576330" y="2064002"/>
            <a:ext cx="4279323" cy="4561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CC84DC08-1157-3752-844E-7F961880E0C5}"/>
              </a:ext>
            </a:extLst>
          </p:cNvPr>
          <p:cNvSpPr txBox="1"/>
          <p:nvPr/>
        </p:nvSpPr>
        <p:spPr>
          <a:xfrm>
            <a:off x="6022113" y="1628515"/>
            <a:ext cx="138775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Pairplot</a:t>
            </a:r>
          </a:p>
        </p:txBody>
      </p:sp>
      <p:pic>
        <p:nvPicPr>
          <p:cNvPr id="14" name="Picture 13" descr="Chart&#10;&#10;Description automatically generated with low confidence">
            <a:extLst>
              <a:ext uri="{FF2B5EF4-FFF2-40B4-BE49-F238E27FC236}">
                <a16:creationId xmlns:a16="http://schemas.microsoft.com/office/drawing/2014/main" id="{0787EE6E-1CB0-9ED7-A998-C72E4D97874B}"/>
              </a:ext>
            </a:extLst>
          </p:cNvPr>
          <p:cNvPicPr>
            <a:picLocks noChangeAspect="1"/>
          </p:cNvPicPr>
          <p:nvPr/>
        </p:nvPicPr>
        <p:blipFill>
          <a:blip r:embed="rId4"/>
          <a:stretch>
            <a:fillRect/>
          </a:stretch>
        </p:blipFill>
        <p:spPr>
          <a:xfrm>
            <a:off x="1191491" y="4275128"/>
            <a:ext cx="2632710" cy="2324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TextBox 14">
            <a:extLst>
              <a:ext uri="{FF2B5EF4-FFF2-40B4-BE49-F238E27FC236}">
                <a16:creationId xmlns:a16="http://schemas.microsoft.com/office/drawing/2014/main" id="{8E5FAA11-D5B2-A54A-A299-C13137FC8D50}"/>
              </a:ext>
            </a:extLst>
          </p:cNvPr>
          <p:cNvSpPr txBox="1"/>
          <p:nvPr/>
        </p:nvSpPr>
        <p:spPr>
          <a:xfrm>
            <a:off x="1588373" y="3849151"/>
            <a:ext cx="1387756"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Heat Map</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F37C63BC-7D1E-4BA7-06C6-BEFF417A63D4}"/>
              </a:ext>
            </a:extLst>
          </p:cNvPr>
          <p:cNvSpPr txBox="1"/>
          <p:nvPr/>
        </p:nvSpPr>
        <p:spPr>
          <a:xfrm>
            <a:off x="9035763" y="3624538"/>
            <a:ext cx="3059255" cy="1200329"/>
          </a:xfrm>
          <a:prstGeom prst="rect">
            <a:avLst/>
          </a:prstGeom>
          <a:noFill/>
          <a:ln>
            <a:solidFill>
              <a:schemeClr val="accent2"/>
            </a:solidFill>
          </a:ln>
        </p:spPr>
        <p:txBody>
          <a:bodyPr wrap="square" rtlCol="0">
            <a:spAutoFit/>
          </a:bodyPr>
          <a:lstStyle/>
          <a:p>
            <a:r>
              <a:rPr lang="en-GB" dirty="0"/>
              <a:t>From Correlation Analysis, we see there is less correlation between numerical attribute and output variable</a:t>
            </a:r>
          </a:p>
        </p:txBody>
      </p:sp>
    </p:spTree>
    <p:extLst>
      <p:ext uri="{BB962C8B-B14F-4D97-AF65-F5344CB8AC3E}">
        <p14:creationId xmlns:p14="http://schemas.microsoft.com/office/powerpoint/2010/main" val="3713812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70CC5C18-63EC-9A8F-BC16-EBA2929A6AFD}"/>
              </a:ext>
            </a:extLst>
          </p:cNvPr>
          <p:cNvSpPr txBox="1"/>
          <p:nvPr/>
        </p:nvSpPr>
        <p:spPr>
          <a:xfrm>
            <a:off x="929122" y="5199893"/>
            <a:ext cx="2812471" cy="923330"/>
          </a:xfrm>
          <a:prstGeom prst="rect">
            <a:avLst/>
          </a:prstGeom>
          <a:noFill/>
          <a:ln>
            <a:solidFill>
              <a:schemeClr val="accent2"/>
            </a:solidFill>
          </a:ln>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Clients between age 30-40 are more responsive towards term deposit</a:t>
            </a:r>
            <a:endParaRPr lang="en-GB" dirty="0"/>
          </a:p>
        </p:txBody>
      </p:sp>
      <p:pic>
        <p:nvPicPr>
          <p:cNvPr id="5" name="Picture 4" descr="Chart, histogram&#10;&#10;Description automatically generated">
            <a:extLst>
              <a:ext uri="{FF2B5EF4-FFF2-40B4-BE49-F238E27FC236}">
                <a16:creationId xmlns:a16="http://schemas.microsoft.com/office/drawing/2014/main" id="{F15C0A64-EA0A-83F5-6108-53F1E95AE8C8}"/>
              </a:ext>
            </a:extLst>
          </p:cNvPr>
          <p:cNvPicPr>
            <a:picLocks noChangeAspect="1"/>
          </p:cNvPicPr>
          <p:nvPr/>
        </p:nvPicPr>
        <p:blipFill>
          <a:blip r:embed="rId2"/>
          <a:stretch>
            <a:fillRect/>
          </a:stretch>
        </p:blipFill>
        <p:spPr>
          <a:xfrm>
            <a:off x="782783" y="1927222"/>
            <a:ext cx="3105150" cy="2978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Chart, bar chart&#10;&#10;Description automatically generated">
            <a:extLst>
              <a:ext uri="{FF2B5EF4-FFF2-40B4-BE49-F238E27FC236}">
                <a16:creationId xmlns:a16="http://schemas.microsoft.com/office/drawing/2014/main" id="{9D00B4B2-3BE0-0B2B-DD42-5B69AB00CD4F}"/>
              </a:ext>
            </a:extLst>
          </p:cNvPr>
          <p:cNvPicPr>
            <a:picLocks noChangeAspect="1"/>
          </p:cNvPicPr>
          <p:nvPr/>
        </p:nvPicPr>
        <p:blipFill>
          <a:blip r:embed="rId3"/>
          <a:stretch>
            <a:fillRect/>
          </a:stretch>
        </p:blipFill>
        <p:spPr>
          <a:xfrm>
            <a:off x="4867709" y="1931847"/>
            <a:ext cx="2753157" cy="2994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 waterfall chart&#10;&#10;Description automatically generated">
            <a:extLst>
              <a:ext uri="{FF2B5EF4-FFF2-40B4-BE49-F238E27FC236}">
                <a16:creationId xmlns:a16="http://schemas.microsoft.com/office/drawing/2014/main" id="{0F090E83-9F80-3B23-E54C-8826DD57C3CC}"/>
              </a:ext>
            </a:extLst>
          </p:cNvPr>
          <p:cNvPicPr>
            <a:picLocks noChangeAspect="1"/>
          </p:cNvPicPr>
          <p:nvPr/>
        </p:nvPicPr>
        <p:blipFill>
          <a:blip r:embed="rId4"/>
          <a:stretch>
            <a:fillRect/>
          </a:stretch>
        </p:blipFill>
        <p:spPr>
          <a:xfrm>
            <a:off x="8600643" y="1908972"/>
            <a:ext cx="2753157" cy="3059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3C083C05-60F4-CAD3-27D7-F9676E77CBEC}"/>
              </a:ext>
            </a:extLst>
          </p:cNvPr>
          <p:cNvSpPr txBox="1"/>
          <p:nvPr/>
        </p:nvSpPr>
        <p:spPr>
          <a:xfrm>
            <a:off x="570116" y="1452510"/>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Age</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57E610F-04C1-5139-B31E-C9D3F178E8CF}"/>
              </a:ext>
            </a:extLst>
          </p:cNvPr>
          <p:cNvSpPr txBox="1"/>
          <p:nvPr/>
        </p:nvSpPr>
        <p:spPr>
          <a:xfrm>
            <a:off x="4499654" y="1463947"/>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Job</a:t>
            </a:r>
          </a:p>
        </p:txBody>
      </p:sp>
      <p:sp>
        <p:nvSpPr>
          <p:cNvPr id="11" name="TextBox 10">
            <a:extLst>
              <a:ext uri="{FF2B5EF4-FFF2-40B4-BE49-F238E27FC236}">
                <a16:creationId xmlns:a16="http://schemas.microsoft.com/office/drawing/2014/main" id="{C4DF9E3E-56C9-34F2-DA92-3BA59F51016A}"/>
              </a:ext>
            </a:extLst>
          </p:cNvPr>
          <p:cNvSpPr txBox="1"/>
          <p:nvPr/>
        </p:nvSpPr>
        <p:spPr>
          <a:xfrm>
            <a:off x="8098546" y="1463947"/>
            <a:ext cx="3757350"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Marital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status</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Arrow: Down 11">
            <a:extLst>
              <a:ext uri="{FF2B5EF4-FFF2-40B4-BE49-F238E27FC236}">
                <a16:creationId xmlns:a16="http://schemas.microsoft.com/office/drawing/2014/main" id="{A22E4DF9-5855-882B-5956-1EDDF715B5F2}"/>
              </a:ext>
            </a:extLst>
          </p:cNvPr>
          <p:cNvSpPr/>
          <p:nvPr/>
        </p:nvSpPr>
        <p:spPr>
          <a:xfrm>
            <a:off x="2120069" y="4946073"/>
            <a:ext cx="430575" cy="245012"/>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6CE2AA53-C101-412E-69C9-A81032DCFBCB}"/>
              </a:ext>
            </a:extLst>
          </p:cNvPr>
          <p:cNvSpPr txBox="1"/>
          <p:nvPr/>
        </p:nvSpPr>
        <p:spPr>
          <a:xfrm>
            <a:off x="4867709" y="5253090"/>
            <a:ext cx="2812471" cy="1200329"/>
          </a:xfrm>
          <a:prstGeom prst="rect">
            <a:avLst/>
          </a:prstGeom>
          <a:noFill/>
          <a:ln>
            <a:solidFill>
              <a:schemeClr val="accent2"/>
            </a:solidFill>
          </a:ln>
        </p:spPr>
        <p:txBody>
          <a:bodyPr wrap="square" rtlCol="0">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Clients</a:t>
            </a:r>
            <a:r>
              <a:rPr lang="en-GB" sz="1800" dirty="0">
                <a:effectLst/>
                <a:latin typeface="Calibri" panose="020F0502020204030204" pitchFamily="34" charset="0"/>
                <a:ea typeface="Calibri" panose="020F0502020204030204" pitchFamily="34" charset="0"/>
                <a:cs typeface="Times New Roman" panose="02020603050405020304" pitchFamily="18" charset="0"/>
              </a:rPr>
              <a:t> with job related to 'management, blue-collar and technician' have subscribed for deposit.</a:t>
            </a:r>
            <a:endParaRPr lang="en-GB" dirty="0"/>
          </a:p>
        </p:txBody>
      </p:sp>
      <p:sp>
        <p:nvSpPr>
          <p:cNvPr id="14" name="Arrow: Down 13">
            <a:extLst>
              <a:ext uri="{FF2B5EF4-FFF2-40B4-BE49-F238E27FC236}">
                <a16:creationId xmlns:a16="http://schemas.microsoft.com/office/drawing/2014/main" id="{40EE1DE3-2CD1-0B55-9DB2-F5027D7A232B}"/>
              </a:ext>
            </a:extLst>
          </p:cNvPr>
          <p:cNvSpPr/>
          <p:nvPr/>
        </p:nvSpPr>
        <p:spPr>
          <a:xfrm>
            <a:off x="6028999" y="4960113"/>
            <a:ext cx="430575" cy="2929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76E7A265-7BD7-530A-E667-F98F5FCDD969}"/>
              </a:ext>
            </a:extLst>
          </p:cNvPr>
          <p:cNvSpPr txBox="1"/>
          <p:nvPr/>
        </p:nvSpPr>
        <p:spPr>
          <a:xfrm>
            <a:off x="8600643" y="5253090"/>
            <a:ext cx="2812471" cy="923330"/>
          </a:xfrm>
          <a:prstGeom prst="rect">
            <a:avLst/>
          </a:prstGeom>
          <a:noFill/>
          <a:ln>
            <a:solidFill>
              <a:schemeClr val="accent2"/>
            </a:solidFill>
          </a:ln>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Married Clients are main contributor of deposit scheme.</a:t>
            </a:r>
            <a:endParaRPr lang="en-GB" dirty="0"/>
          </a:p>
        </p:txBody>
      </p:sp>
      <p:sp>
        <p:nvSpPr>
          <p:cNvPr id="16" name="Arrow: Down 15">
            <a:extLst>
              <a:ext uri="{FF2B5EF4-FFF2-40B4-BE49-F238E27FC236}">
                <a16:creationId xmlns:a16="http://schemas.microsoft.com/office/drawing/2014/main" id="{0C669E3C-6F4B-F4E9-096F-A0682541782B}"/>
              </a:ext>
            </a:extLst>
          </p:cNvPr>
          <p:cNvSpPr/>
          <p:nvPr/>
        </p:nvSpPr>
        <p:spPr>
          <a:xfrm>
            <a:off x="9791590" y="4988423"/>
            <a:ext cx="430575" cy="245012"/>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52481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70CC5C18-63EC-9A8F-BC16-EBA2929A6AFD}"/>
              </a:ext>
            </a:extLst>
          </p:cNvPr>
          <p:cNvSpPr txBox="1"/>
          <p:nvPr/>
        </p:nvSpPr>
        <p:spPr>
          <a:xfrm>
            <a:off x="776485" y="5348735"/>
            <a:ext cx="3255817" cy="968278"/>
          </a:xfrm>
          <a:prstGeom prst="rect">
            <a:avLst/>
          </a:prstGeom>
          <a:noFill/>
          <a:ln>
            <a:solidFill>
              <a:schemeClr val="accent2"/>
            </a:solidFill>
          </a:ln>
        </p:spPr>
        <p:txBody>
          <a:bodyPr wrap="square" rtlCol="0">
            <a:spAutoFit/>
          </a:bodyPr>
          <a:lstStyle/>
          <a:p>
            <a:pPr>
              <a:lnSpc>
                <a:spcPct val="107000"/>
              </a:lnSpc>
              <a:spcAft>
                <a:spcPts val="800"/>
              </a:spcAft>
            </a:pPr>
            <a:r>
              <a:rPr lang="en-GB" kern="100" dirty="0">
                <a:latin typeface="Calibri" panose="020F0502020204030204" pitchFamily="34" charset="0"/>
                <a:ea typeface="Calibri" panose="020F0502020204030204" pitchFamily="34" charset="0"/>
                <a:cs typeface="Times New Roman" panose="02020603050405020304" pitchFamily="18" charset="0"/>
              </a:rPr>
              <a:t>Clients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with secondary and tertiary educational background are main contributors.</a:t>
            </a:r>
          </a:p>
        </p:txBody>
      </p:sp>
      <p:pic>
        <p:nvPicPr>
          <p:cNvPr id="5" name="Picture 4" descr="Chart, bar chart&#10;&#10;Description automatically generated">
            <a:extLst>
              <a:ext uri="{FF2B5EF4-FFF2-40B4-BE49-F238E27FC236}">
                <a16:creationId xmlns:a16="http://schemas.microsoft.com/office/drawing/2014/main" id="{E4092AFD-61DE-260F-D904-3584773F3EFA}"/>
              </a:ext>
            </a:extLst>
          </p:cNvPr>
          <p:cNvPicPr>
            <a:picLocks noChangeAspect="1"/>
          </p:cNvPicPr>
          <p:nvPr/>
        </p:nvPicPr>
        <p:blipFill>
          <a:blip r:embed="rId2"/>
          <a:stretch>
            <a:fillRect/>
          </a:stretch>
        </p:blipFill>
        <p:spPr>
          <a:xfrm>
            <a:off x="906954" y="1989662"/>
            <a:ext cx="2750646" cy="30443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Chart&#10;&#10;Description automatically generated">
            <a:extLst>
              <a:ext uri="{FF2B5EF4-FFF2-40B4-BE49-F238E27FC236}">
                <a16:creationId xmlns:a16="http://schemas.microsoft.com/office/drawing/2014/main" id="{4823DDB2-6F0E-BC84-F57E-8167C12E8332}"/>
              </a:ext>
            </a:extLst>
          </p:cNvPr>
          <p:cNvPicPr>
            <a:picLocks noChangeAspect="1"/>
          </p:cNvPicPr>
          <p:nvPr/>
        </p:nvPicPr>
        <p:blipFill>
          <a:blip r:embed="rId3"/>
          <a:stretch>
            <a:fillRect/>
          </a:stretch>
        </p:blipFill>
        <p:spPr>
          <a:xfrm>
            <a:off x="4794264" y="1989662"/>
            <a:ext cx="2750646" cy="3024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 bar chart&#10;&#10;Description automatically generated">
            <a:extLst>
              <a:ext uri="{FF2B5EF4-FFF2-40B4-BE49-F238E27FC236}">
                <a16:creationId xmlns:a16="http://schemas.microsoft.com/office/drawing/2014/main" id="{D5040B3E-F3A4-5DBA-0D31-6023A38DE95C}"/>
              </a:ext>
            </a:extLst>
          </p:cNvPr>
          <p:cNvPicPr>
            <a:picLocks noChangeAspect="1"/>
          </p:cNvPicPr>
          <p:nvPr/>
        </p:nvPicPr>
        <p:blipFill>
          <a:blip r:embed="rId4"/>
          <a:stretch>
            <a:fillRect/>
          </a:stretch>
        </p:blipFill>
        <p:spPr>
          <a:xfrm>
            <a:off x="8681574" y="1959958"/>
            <a:ext cx="2750646" cy="3074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A941E656-5A0B-6F7D-A793-D5DE028C7F52}"/>
              </a:ext>
            </a:extLst>
          </p:cNvPr>
          <p:cNvSpPr txBox="1"/>
          <p:nvPr/>
        </p:nvSpPr>
        <p:spPr>
          <a:xfrm>
            <a:off x="546185" y="1547984"/>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Education</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61E3169-6897-8598-76AC-FBA0C2CD0185}"/>
              </a:ext>
            </a:extLst>
          </p:cNvPr>
          <p:cNvSpPr txBox="1"/>
          <p:nvPr/>
        </p:nvSpPr>
        <p:spPr>
          <a:xfrm>
            <a:off x="8156549" y="1503773"/>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Month</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3FF9DB0-318F-6852-4597-5798FE10E564}"/>
              </a:ext>
            </a:extLst>
          </p:cNvPr>
          <p:cNvSpPr txBox="1"/>
          <p:nvPr/>
        </p:nvSpPr>
        <p:spPr>
          <a:xfrm>
            <a:off x="4324902" y="1551420"/>
            <a:ext cx="3831647"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Credit default</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31548D3C-E42D-3716-EBEC-FC9B12D09A65}"/>
              </a:ext>
            </a:extLst>
          </p:cNvPr>
          <p:cNvSpPr txBox="1"/>
          <p:nvPr/>
        </p:nvSpPr>
        <p:spPr>
          <a:xfrm>
            <a:off x="8486924" y="5355157"/>
            <a:ext cx="3255817" cy="1264642"/>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Investment in term deposit is fluctuating throughout the year but in the month of ‘May’ we have highest success rate.</a:t>
            </a:r>
          </a:p>
        </p:txBody>
      </p:sp>
      <p:sp>
        <p:nvSpPr>
          <p:cNvPr id="13" name="TextBox 12">
            <a:extLst>
              <a:ext uri="{FF2B5EF4-FFF2-40B4-BE49-F238E27FC236}">
                <a16:creationId xmlns:a16="http://schemas.microsoft.com/office/drawing/2014/main" id="{F73F94CC-916C-6851-C931-CDF88ED9D3ED}"/>
              </a:ext>
            </a:extLst>
          </p:cNvPr>
          <p:cNvSpPr txBox="1"/>
          <p:nvPr/>
        </p:nvSpPr>
        <p:spPr>
          <a:xfrm>
            <a:off x="4602736" y="5355451"/>
            <a:ext cx="3255817" cy="968278"/>
          </a:xfrm>
          <a:prstGeom prst="rect">
            <a:avLst/>
          </a:prstGeom>
          <a:noFill/>
          <a:ln>
            <a:solidFill>
              <a:schemeClr val="accent2"/>
            </a:solidFill>
          </a:ln>
        </p:spPr>
        <p:txBody>
          <a:bodyPr wrap="square" rtlCol="0">
            <a:spAutoFit/>
          </a:bodyPr>
          <a:lstStyle/>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Clients</a:t>
            </a:r>
            <a:r>
              <a:rPr lang="en-GB" sz="1800" dirty="0">
                <a:effectLst/>
                <a:latin typeface="Calibri" panose="020F0502020204030204" pitchFamily="34" charset="0"/>
                <a:ea typeface="Calibri" panose="020F0502020204030204" pitchFamily="34" charset="0"/>
                <a:cs typeface="Times New Roman" panose="02020603050405020304" pitchFamily="18" charset="0"/>
              </a:rPr>
              <a:t> with good credit history are more interested in term deposit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Arrow: Down 13">
            <a:extLst>
              <a:ext uri="{FF2B5EF4-FFF2-40B4-BE49-F238E27FC236}">
                <a16:creationId xmlns:a16="http://schemas.microsoft.com/office/drawing/2014/main" id="{F136B67F-0D5C-52C7-7B1F-9158024624AD}"/>
              </a:ext>
            </a:extLst>
          </p:cNvPr>
          <p:cNvSpPr/>
          <p:nvPr/>
        </p:nvSpPr>
        <p:spPr>
          <a:xfrm>
            <a:off x="2075530" y="5054904"/>
            <a:ext cx="430575" cy="2929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0680E754-0202-2485-A05D-42215E133E8C}"/>
              </a:ext>
            </a:extLst>
          </p:cNvPr>
          <p:cNvSpPr/>
          <p:nvPr/>
        </p:nvSpPr>
        <p:spPr>
          <a:xfrm>
            <a:off x="5954299" y="5054904"/>
            <a:ext cx="430575" cy="2929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54938694-F1BA-EAD0-A8E2-00373BB735E6}"/>
              </a:ext>
            </a:extLst>
          </p:cNvPr>
          <p:cNvSpPr/>
          <p:nvPr/>
        </p:nvSpPr>
        <p:spPr>
          <a:xfrm>
            <a:off x="9853101" y="5055758"/>
            <a:ext cx="430575" cy="2929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626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70CC5C18-63EC-9A8F-BC16-EBA2929A6AFD}"/>
              </a:ext>
            </a:extLst>
          </p:cNvPr>
          <p:cNvSpPr txBox="1"/>
          <p:nvPr/>
        </p:nvSpPr>
        <p:spPr>
          <a:xfrm>
            <a:off x="600874" y="5409356"/>
            <a:ext cx="3255817" cy="923330"/>
          </a:xfrm>
          <a:prstGeom prst="rect">
            <a:avLst/>
          </a:prstGeom>
          <a:noFill/>
          <a:ln>
            <a:solidFill>
              <a:schemeClr val="accent2"/>
            </a:solidFill>
          </a:ln>
        </p:spPr>
        <p:txBody>
          <a:bodyPr wrap="square" rtlCol="0">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Client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with balance up to 20,000 are more interested in term deposit</a:t>
            </a:r>
            <a:endParaRPr lang="en-GB" dirty="0"/>
          </a:p>
        </p:txBody>
      </p:sp>
      <p:pic>
        <p:nvPicPr>
          <p:cNvPr id="5" name="Picture 4" descr="Chart, scatter chart&#10;&#10;Description automatically generated">
            <a:extLst>
              <a:ext uri="{FF2B5EF4-FFF2-40B4-BE49-F238E27FC236}">
                <a16:creationId xmlns:a16="http://schemas.microsoft.com/office/drawing/2014/main" id="{81F5326D-1A80-D235-E5E4-7878A9F19745}"/>
              </a:ext>
            </a:extLst>
          </p:cNvPr>
          <p:cNvPicPr>
            <a:picLocks noChangeAspect="1"/>
          </p:cNvPicPr>
          <p:nvPr/>
        </p:nvPicPr>
        <p:blipFill>
          <a:blip r:embed="rId2"/>
          <a:stretch>
            <a:fillRect/>
          </a:stretch>
        </p:blipFill>
        <p:spPr>
          <a:xfrm>
            <a:off x="791992" y="1863251"/>
            <a:ext cx="2873582" cy="3142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Chart, bar chart, waterfall chart&#10;&#10;Description automatically generated">
            <a:extLst>
              <a:ext uri="{FF2B5EF4-FFF2-40B4-BE49-F238E27FC236}">
                <a16:creationId xmlns:a16="http://schemas.microsoft.com/office/drawing/2014/main" id="{C50CCCB2-BB14-392C-7BA8-0771D6798087}"/>
              </a:ext>
            </a:extLst>
          </p:cNvPr>
          <p:cNvPicPr>
            <a:picLocks noChangeAspect="1"/>
          </p:cNvPicPr>
          <p:nvPr/>
        </p:nvPicPr>
        <p:blipFill>
          <a:blip r:embed="rId3"/>
          <a:stretch>
            <a:fillRect/>
          </a:stretch>
        </p:blipFill>
        <p:spPr>
          <a:xfrm>
            <a:off x="4490859" y="1841644"/>
            <a:ext cx="2856230" cy="3133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Chart&#10;&#10;Description automatically generated">
            <a:extLst>
              <a:ext uri="{FF2B5EF4-FFF2-40B4-BE49-F238E27FC236}">
                <a16:creationId xmlns:a16="http://schemas.microsoft.com/office/drawing/2014/main" id="{7B6419D3-EE91-5E32-E9CE-C049B3B6E3DD}"/>
              </a:ext>
            </a:extLst>
          </p:cNvPr>
          <p:cNvPicPr>
            <a:picLocks noChangeAspect="1"/>
          </p:cNvPicPr>
          <p:nvPr/>
        </p:nvPicPr>
        <p:blipFill>
          <a:blip r:embed="rId4"/>
          <a:stretch>
            <a:fillRect/>
          </a:stretch>
        </p:blipFill>
        <p:spPr>
          <a:xfrm>
            <a:off x="8389099" y="1851663"/>
            <a:ext cx="2809647" cy="3123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4D353309-3F0B-39F1-61FD-A4EA866561DE}"/>
              </a:ext>
            </a:extLst>
          </p:cNvPr>
          <p:cNvSpPr txBox="1"/>
          <p:nvPr/>
        </p:nvSpPr>
        <p:spPr>
          <a:xfrm>
            <a:off x="7698279" y="1450947"/>
            <a:ext cx="4161211"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Personal Loan</a:t>
            </a:r>
          </a:p>
        </p:txBody>
      </p:sp>
      <p:sp>
        <p:nvSpPr>
          <p:cNvPr id="10" name="TextBox 9">
            <a:extLst>
              <a:ext uri="{FF2B5EF4-FFF2-40B4-BE49-F238E27FC236}">
                <a16:creationId xmlns:a16="http://schemas.microsoft.com/office/drawing/2014/main" id="{90CB4045-93EB-1FCC-61BA-FB9A9D3EB71A}"/>
              </a:ext>
            </a:extLst>
          </p:cNvPr>
          <p:cNvSpPr txBox="1"/>
          <p:nvPr/>
        </p:nvSpPr>
        <p:spPr>
          <a:xfrm>
            <a:off x="3973416" y="1442047"/>
            <a:ext cx="3891117"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Housing Loan</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F1CCB6A0-51E5-0520-100C-25F840E11BEB}"/>
              </a:ext>
            </a:extLst>
          </p:cNvPr>
          <p:cNvSpPr txBox="1"/>
          <p:nvPr/>
        </p:nvSpPr>
        <p:spPr>
          <a:xfrm>
            <a:off x="484150" y="1448644"/>
            <a:ext cx="348926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Balan</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ce</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BB627AD-1BC3-605C-2B27-A9CFC1BBDE20}"/>
              </a:ext>
            </a:extLst>
          </p:cNvPr>
          <p:cNvSpPr txBox="1"/>
          <p:nvPr/>
        </p:nvSpPr>
        <p:spPr>
          <a:xfrm>
            <a:off x="4291065" y="5409356"/>
            <a:ext cx="3255817" cy="646331"/>
          </a:xfrm>
          <a:prstGeom prst="rect">
            <a:avLst/>
          </a:prstGeom>
          <a:noFill/>
          <a:ln>
            <a:solidFill>
              <a:schemeClr val="accent2"/>
            </a:solidFill>
          </a:ln>
        </p:spPr>
        <p:txBody>
          <a:bodyPr wrap="square" rtlCol="0">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Client</a:t>
            </a:r>
            <a:r>
              <a:rPr lang="en-GB" sz="1800" dirty="0">
                <a:effectLst/>
                <a:latin typeface="Calibri" panose="020F0502020204030204" pitchFamily="34" charset="0"/>
                <a:ea typeface="Calibri" panose="020F0502020204030204" pitchFamily="34" charset="0"/>
                <a:cs typeface="Times New Roman" panose="02020603050405020304" pitchFamily="18" charset="0"/>
              </a:rPr>
              <a:t> with no housing loan have subscribed for the term deposit</a:t>
            </a:r>
            <a:endParaRPr lang="en-GB" dirty="0"/>
          </a:p>
        </p:txBody>
      </p:sp>
      <p:sp>
        <p:nvSpPr>
          <p:cNvPr id="13" name="TextBox 12">
            <a:extLst>
              <a:ext uri="{FF2B5EF4-FFF2-40B4-BE49-F238E27FC236}">
                <a16:creationId xmlns:a16="http://schemas.microsoft.com/office/drawing/2014/main" id="{DAE8EA40-4596-AA59-6047-314A762A2801}"/>
              </a:ext>
            </a:extLst>
          </p:cNvPr>
          <p:cNvSpPr txBox="1"/>
          <p:nvPr/>
        </p:nvSpPr>
        <p:spPr>
          <a:xfrm>
            <a:off x="8150975" y="5407053"/>
            <a:ext cx="3255817" cy="671915"/>
          </a:xfrm>
          <a:prstGeom prst="rect">
            <a:avLst/>
          </a:prstGeom>
          <a:noFill/>
          <a:ln>
            <a:solidFill>
              <a:schemeClr val="accent2"/>
            </a:solidFill>
          </a:ln>
        </p:spPr>
        <p:txBody>
          <a:bodyPr wrap="square" rtlCol="0">
            <a:spAutoFit/>
          </a:bodyPr>
          <a:lstStyle/>
          <a:p>
            <a:pPr>
              <a:lnSpc>
                <a:spcPct val="107000"/>
              </a:lnSpc>
              <a:spcAft>
                <a:spcPts val="800"/>
              </a:spcAft>
            </a:pPr>
            <a:r>
              <a:rPr lang="en-GB" kern="100" dirty="0">
                <a:latin typeface="Calibri" panose="020F0502020204030204" pitchFamily="34" charset="0"/>
                <a:ea typeface="Calibri" panose="020F0502020204030204" pitchFamily="34" charset="0"/>
                <a:cs typeface="Times New Roman" panose="02020603050405020304" pitchFamily="18" charset="0"/>
              </a:rPr>
              <a:t>Client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with no personal loan are more interested in term deposit.</a:t>
            </a:r>
          </a:p>
        </p:txBody>
      </p:sp>
      <p:sp>
        <p:nvSpPr>
          <p:cNvPr id="14" name="Arrow: Down 13">
            <a:extLst>
              <a:ext uri="{FF2B5EF4-FFF2-40B4-BE49-F238E27FC236}">
                <a16:creationId xmlns:a16="http://schemas.microsoft.com/office/drawing/2014/main" id="{F1AAA21A-D527-7698-2C6E-2C798341E061}"/>
              </a:ext>
            </a:extLst>
          </p:cNvPr>
          <p:cNvSpPr/>
          <p:nvPr/>
        </p:nvSpPr>
        <p:spPr>
          <a:xfrm>
            <a:off x="9578634" y="5000533"/>
            <a:ext cx="430575" cy="406520"/>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30650A9C-9CCE-AF1C-D617-77DC06B9644B}"/>
              </a:ext>
            </a:extLst>
          </p:cNvPr>
          <p:cNvSpPr/>
          <p:nvPr/>
        </p:nvSpPr>
        <p:spPr>
          <a:xfrm>
            <a:off x="5703685" y="5005376"/>
            <a:ext cx="430575" cy="401677"/>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Down 15">
            <a:extLst>
              <a:ext uri="{FF2B5EF4-FFF2-40B4-BE49-F238E27FC236}">
                <a16:creationId xmlns:a16="http://schemas.microsoft.com/office/drawing/2014/main" id="{D09CEB43-6817-B902-7D2F-304A63328535}"/>
              </a:ext>
            </a:extLst>
          </p:cNvPr>
          <p:cNvSpPr/>
          <p:nvPr/>
        </p:nvSpPr>
        <p:spPr>
          <a:xfrm>
            <a:off x="2075530" y="5044431"/>
            <a:ext cx="430575" cy="362622"/>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7097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Bivariate Analysis</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1" name="TextBox 10">
            <a:extLst>
              <a:ext uri="{FF2B5EF4-FFF2-40B4-BE49-F238E27FC236}">
                <a16:creationId xmlns:a16="http://schemas.microsoft.com/office/drawing/2014/main" id="{F1CCB6A0-51E5-0520-100C-25F840E11BEB}"/>
              </a:ext>
            </a:extLst>
          </p:cNvPr>
          <p:cNvSpPr txBox="1"/>
          <p:nvPr/>
        </p:nvSpPr>
        <p:spPr>
          <a:xfrm>
            <a:off x="182144" y="1513048"/>
            <a:ext cx="594436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Term Deposit based on </a:t>
            </a: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Outcome of Previous Campaign </a:t>
            </a:r>
            <a:endParaRPr lang="en-GB"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AE8EA40-4596-AA59-6047-314A762A2801}"/>
              </a:ext>
            </a:extLst>
          </p:cNvPr>
          <p:cNvSpPr txBox="1"/>
          <p:nvPr/>
        </p:nvSpPr>
        <p:spPr>
          <a:xfrm>
            <a:off x="6294465" y="2584506"/>
            <a:ext cx="3255817" cy="2746457"/>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From the Outcome of previous Campaign, if the outcome is Failure, then there is a less chance that client will subscribe to the term deposit. whereas if the outcome of previous Campaign is Success, then it is more likely that Client will subscribe to the term deposit.</a:t>
            </a:r>
          </a:p>
        </p:txBody>
      </p:sp>
      <p:pic>
        <p:nvPicPr>
          <p:cNvPr id="14" name="Picture 13" descr="Chart, timeline&#10;&#10;Description automatically generated">
            <a:extLst>
              <a:ext uri="{FF2B5EF4-FFF2-40B4-BE49-F238E27FC236}">
                <a16:creationId xmlns:a16="http://schemas.microsoft.com/office/drawing/2014/main" id="{F39D91EA-E79B-1ECE-EC33-2C0DF3681C3B}"/>
              </a:ext>
            </a:extLst>
          </p:cNvPr>
          <p:cNvPicPr>
            <a:picLocks noChangeAspect="1"/>
          </p:cNvPicPr>
          <p:nvPr/>
        </p:nvPicPr>
        <p:blipFill>
          <a:blip r:embed="rId2"/>
          <a:stretch>
            <a:fillRect/>
          </a:stretch>
        </p:blipFill>
        <p:spPr>
          <a:xfrm>
            <a:off x="1191491" y="1947916"/>
            <a:ext cx="3925667" cy="4378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26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Proposed Modelling Technique</a:t>
            </a:r>
          </a:p>
        </p:txBody>
      </p:sp>
      <p:sp>
        <p:nvSpPr>
          <p:cNvPr id="2" name="TextBox 1">
            <a:extLst>
              <a:ext uri="{FF2B5EF4-FFF2-40B4-BE49-F238E27FC236}">
                <a16:creationId xmlns:a16="http://schemas.microsoft.com/office/drawing/2014/main" id="{08D51017-6CC4-5DED-AB8A-0FD58E38192D}"/>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5" name="TextBox 4">
            <a:extLst>
              <a:ext uri="{FF2B5EF4-FFF2-40B4-BE49-F238E27FC236}">
                <a16:creationId xmlns:a16="http://schemas.microsoft.com/office/drawing/2014/main" id="{EA027722-FE30-BA72-843C-AE595D22E19A}"/>
              </a:ext>
            </a:extLst>
          </p:cNvPr>
          <p:cNvSpPr txBox="1"/>
          <p:nvPr/>
        </p:nvSpPr>
        <p:spPr>
          <a:xfrm>
            <a:off x="838200" y="1870364"/>
            <a:ext cx="10688782" cy="1477328"/>
          </a:xfrm>
          <a:prstGeom prst="rect">
            <a:avLst/>
          </a:prstGeom>
          <a:noFill/>
        </p:spPr>
        <p:txBody>
          <a:bodyPr wrap="square" rtlCol="0">
            <a:spAutoFit/>
          </a:bodyPr>
          <a:lstStyle/>
          <a:p>
            <a:r>
              <a:rPr lang="en-GB" sz="1800" dirty="0">
                <a:solidFill>
                  <a:srgbClr val="000000"/>
                </a:solidFill>
                <a:effectLst/>
                <a:ea typeface="Times New Roman" panose="02020603050405020304" pitchFamily="18" charset="0"/>
              </a:rPr>
              <a:t>In this section, we choose the type of machine learning prediction that is suitable to our problem. We want to determine if this is a regression problem or a classification problem. In this project, we want to predict </a:t>
            </a:r>
            <a:r>
              <a:rPr lang="en-GB" sz="1800" i="1" dirty="0">
                <a:effectLst/>
                <a:ea typeface="Times New Roman" panose="02020603050405020304" pitchFamily="18" charset="0"/>
              </a:rPr>
              <a:t>weather the clients will subscribe for term deposit or not</a:t>
            </a:r>
            <a:r>
              <a:rPr lang="en-GB" sz="1800" dirty="0">
                <a:effectLst/>
                <a:ea typeface="Times New Roman" panose="02020603050405020304" pitchFamily="18" charset="0"/>
              </a:rPr>
              <a:t>. The output variable we want to predict is a discrete value; it can be yes(1) or no (0). This can be seen by looking at the target variable in our dataset “y”:</a:t>
            </a:r>
          </a:p>
          <a:p>
            <a:endParaRPr lang="en-GB" dirty="0"/>
          </a:p>
        </p:txBody>
      </p:sp>
      <p:pic>
        <p:nvPicPr>
          <p:cNvPr id="8" name="Picture 7">
            <a:extLst>
              <a:ext uri="{FF2B5EF4-FFF2-40B4-BE49-F238E27FC236}">
                <a16:creationId xmlns:a16="http://schemas.microsoft.com/office/drawing/2014/main" id="{9D968BB5-7872-B33A-F1F0-DBD8FE6380AD}"/>
              </a:ext>
            </a:extLst>
          </p:cNvPr>
          <p:cNvPicPr>
            <a:picLocks noChangeAspect="1"/>
          </p:cNvPicPr>
          <p:nvPr/>
        </p:nvPicPr>
        <p:blipFill>
          <a:blip r:embed="rId2"/>
          <a:stretch>
            <a:fillRect/>
          </a:stretch>
        </p:blipFill>
        <p:spPr>
          <a:xfrm>
            <a:off x="4647563" y="3322600"/>
            <a:ext cx="2924583" cy="1171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6E668EB-4C62-D4F2-8047-3745A84FBAE8}"/>
              </a:ext>
            </a:extLst>
          </p:cNvPr>
          <p:cNvSpPr txBox="1"/>
          <p:nvPr/>
        </p:nvSpPr>
        <p:spPr>
          <a:xfrm>
            <a:off x="942108" y="4821382"/>
            <a:ext cx="10411691" cy="923330"/>
          </a:xfrm>
          <a:prstGeom prst="rect">
            <a:avLst/>
          </a:prstGeom>
          <a:noFill/>
        </p:spPr>
        <p:txBody>
          <a:bodyPr wrap="square" rtlCol="0">
            <a:spAutoFit/>
          </a:bodyPr>
          <a:lstStyle/>
          <a:p>
            <a:r>
              <a:rPr lang="en-GB" b="0" i="0" dirty="0">
                <a:effectLst/>
              </a:rPr>
              <a:t>That means that the prediction type that is appropriate to our problem is </a:t>
            </a:r>
            <a:r>
              <a:rPr lang="en-GB" b="1" dirty="0"/>
              <a:t>classification.</a:t>
            </a:r>
          </a:p>
          <a:p>
            <a:r>
              <a:rPr lang="en-GB" b="0" i="0" dirty="0">
                <a:effectLst/>
              </a:rPr>
              <a:t>Now we move to choose the modelling techniques we want to use. There are a lot of techniques available for classification problems like Logistic Regression, Decision Tree , Random Forest ,SVC, etc. </a:t>
            </a:r>
            <a:endParaRPr lang="en-GB" dirty="0"/>
          </a:p>
        </p:txBody>
      </p:sp>
    </p:spTree>
    <p:extLst>
      <p:ext uri="{BB962C8B-B14F-4D97-AF65-F5344CB8AC3E}">
        <p14:creationId xmlns:p14="http://schemas.microsoft.com/office/powerpoint/2010/main" val="7675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Proposed Modelling Technique</a:t>
            </a:r>
          </a:p>
        </p:txBody>
      </p:sp>
      <p:sp>
        <p:nvSpPr>
          <p:cNvPr id="5" name="TextBox 4">
            <a:extLst>
              <a:ext uri="{FF2B5EF4-FFF2-40B4-BE49-F238E27FC236}">
                <a16:creationId xmlns:a16="http://schemas.microsoft.com/office/drawing/2014/main" id="{50392BE6-A5D7-90CC-2219-1EB0A98F2A4B}"/>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3" name="TextBox 12">
            <a:extLst>
              <a:ext uri="{FF2B5EF4-FFF2-40B4-BE49-F238E27FC236}">
                <a16:creationId xmlns:a16="http://schemas.microsoft.com/office/drawing/2014/main" id="{F65DDAB1-5DC8-380C-245D-91B44CDFF300}"/>
              </a:ext>
            </a:extLst>
          </p:cNvPr>
          <p:cNvSpPr txBox="1"/>
          <p:nvPr/>
        </p:nvSpPr>
        <p:spPr>
          <a:xfrm>
            <a:off x="838200" y="2022764"/>
            <a:ext cx="10515600" cy="646331"/>
          </a:xfrm>
          <a:prstGeom prst="rect">
            <a:avLst/>
          </a:prstGeom>
          <a:noFill/>
        </p:spPr>
        <p:txBody>
          <a:bodyPr wrap="square" rtlCol="0">
            <a:spAutoFit/>
          </a:bodyPr>
          <a:lstStyle/>
          <a:p>
            <a:r>
              <a:rPr lang="en-GB" b="0" i="0" dirty="0">
                <a:effectLst/>
                <a:latin typeface="Inter"/>
              </a:rPr>
              <a:t>In this project, we will test many modelling techniques, and then choose the technique(s) that yield the best results. The techniques that we will try are:</a:t>
            </a:r>
          </a:p>
        </p:txBody>
      </p:sp>
      <p:sp>
        <p:nvSpPr>
          <p:cNvPr id="16" name="TextBox 15">
            <a:extLst>
              <a:ext uri="{FF2B5EF4-FFF2-40B4-BE49-F238E27FC236}">
                <a16:creationId xmlns:a16="http://schemas.microsoft.com/office/drawing/2014/main" id="{FD54C0A8-C005-3DB1-5A7E-211EB7055363}"/>
              </a:ext>
            </a:extLst>
          </p:cNvPr>
          <p:cNvSpPr txBox="1"/>
          <p:nvPr/>
        </p:nvSpPr>
        <p:spPr>
          <a:xfrm>
            <a:off x="838200" y="2711820"/>
            <a:ext cx="10515600" cy="1846659"/>
          </a:xfrm>
          <a:prstGeom prst="rect">
            <a:avLst/>
          </a:prstGeom>
          <a:noFill/>
        </p:spPr>
        <p:txBody>
          <a:bodyPr wrap="square" rtlCol="0">
            <a:spAutoFit/>
          </a:bodyPr>
          <a:lstStyle/>
          <a:p>
            <a:r>
              <a:rPr lang="en-GB" sz="2400" b="1" u="sng" dirty="0">
                <a:solidFill>
                  <a:schemeClr val="accent2">
                    <a:lumMod val="75000"/>
                  </a:schemeClr>
                </a:solidFill>
              </a:rPr>
              <a:t>1. Logistic Regression</a:t>
            </a:r>
            <a:endParaRPr lang="en-GB" b="1" u="sng" dirty="0">
              <a:solidFill>
                <a:schemeClr val="accent2">
                  <a:lumMod val="75000"/>
                </a:schemeClr>
              </a:solidFill>
            </a:endParaRPr>
          </a:p>
          <a:p>
            <a:r>
              <a:rPr lang="en-GB" b="0" i="0" dirty="0">
                <a:solidFill>
                  <a:srgbClr val="202124"/>
                </a:solidFill>
                <a:effectLst/>
              </a:rPr>
              <a:t>Logistic regression is </a:t>
            </a:r>
            <a:r>
              <a:rPr lang="en-GB" b="0" i="0" dirty="0">
                <a:solidFill>
                  <a:srgbClr val="040C28"/>
                </a:solidFill>
                <a:effectLst/>
              </a:rPr>
              <a:t>a statistical method that is used for building machine learning models where the dependent variable is dichotomous: i.e. binary</a:t>
            </a:r>
            <a:r>
              <a:rPr lang="en-GB" b="0" i="0" dirty="0">
                <a:solidFill>
                  <a:srgbClr val="202124"/>
                </a:solidFill>
                <a:effectLst/>
              </a:rPr>
              <a:t>. Logistic regression is used to describe data and the relationship between one dependent variable and one or more independent variables.</a:t>
            </a:r>
          </a:p>
          <a:p>
            <a:endParaRPr lang="en-GB" dirty="0">
              <a:solidFill>
                <a:srgbClr val="202124"/>
              </a:solidFill>
            </a:endParaRPr>
          </a:p>
          <a:p>
            <a:pPr algn="ctr"/>
            <a:endParaRPr lang="en-GB" b="1" dirty="0"/>
          </a:p>
        </p:txBody>
      </p:sp>
      <p:pic>
        <p:nvPicPr>
          <p:cNvPr id="18" name="Picture 17">
            <a:extLst>
              <a:ext uri="{FF2B5EF4-FFF2-40B4-BE49-F238E27FC236}">
                <a16:creationId xmlns:a16="http://schemas.microsoft.com/office/drawing/2014/main" id="{38F83F9F-0E5A-9FBD-0269-4D171F281B7F}"/>
              </a:ext>
            </a:extLst>
          </p:cNvPr>
          <p:cNvPicPr>
            <a:picLocks noChangeAspect="1"/>
          </p:cNvPicPr>
          <p:nvPr/>
        </p:nvPicPr>
        <p:blipFill>
          <a:blip r:embed="rId2"/>
          <a:stretch>
            <a:fillRect/>
          </a:stretch>
        </p:blipFill>
        <p:spPr>
          <a:xfrm>
            <a:off x="4297243" y="4101279"/>
            <a:ext cx="2920975" cy="2344061"/>
          </a:xfrm>
          <a:prstGeom prst="rect">
            <a:avLst/>
          </a:prstGeom>
        </p:spPr>
      </p:pic>
    </p:spTree>
    <p:extLst>
      <p:ext uri="{BB962C8B-B14F-4D97-AF65-F5344CB8AC3E}">
        <p14:creationId xmlns:p14="http://schemas.microsoft.com/office/powerpoint/2010/main" val="418279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Proposed Modelling Technique</a:t>
            </a:r>
          </a:p>
        </p:txBody>
      </p:sp>
      <p:sp>
        <p:nvSpPr>
          <p:cNvPr id="5" name="TextBox 4">
            <a:extLst>
              <a:ext uri="{FF2B5EF4-FFF2-40B4-BE49-F238E27FC236}">
                <a16:creationId xmlns:a16="http://schemas.microsoft.com/office/drawing/2014/main" id="{50392BE6-A5D7-90CC-2219-1EB0A98F2A4B}"/>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6" name="TextBox 15">
            <a:extLst>
              <a:ext uri="{FF2B5EF4-FFF2-40B4-BE49-F238E27FC236}">
                <a16:creationId xmlns:a16="http://schemas.microsoft.com/office/drawing/2014/main" id="{FD54C0A8-C005-3DB1-5A7E-211EB7055363}"/>
              </a:ext>
            </a:extLst>
          </p:cNvPr>
          <p:cNvSpPr txBox="1"/>
          <p:nvPr/>
        </p:nvSpPr>
        <p:spPr>
          <a:xfrm>
            <a:off x="838200" y="1582341"/>
            <a:ext cx="10515600" cy="1569660"/>
          </a:xfrm>
          <a:prstGeom prst="rect">
            <a:avLst/>
          </a:prstGeom>
          <a:noFill/>
        </p:spPr>
        <p:txBody>
          <a:bodyPr wrap="square" rtlCol="0">
            <a:spAutoFit/>
          </a:bodyPr>
          <a:lstStyle/>
          <a:p>
            <a:r>
              <a:rPr lang="en-GB" sz="2400" b="1" u="sng" dirty="0">
                <a:solidFill>
                  <a:schemeClr val="accent2">
                    <a:lumMod val="75000"/>
                  </a:schemeClr>
                </a:solidFill>
              </a:rPr>
              <a:t>2. Random Forest Classifier</a:t>
            </a:r>
            <a:endParaRPr lang="en-GB" b="1" u="sng" dirty="0">
              <a:solidFill>
                <a:schemeClr val="accent2">
                  <a:lumMod val="75000"/>
                </a:schemeClr>
              </a:solidFill>
            </a:endParaRPr>
          </a:p>
          <a:p>
            <a:r>
              <a:rPr lang="en-GB" b="0" i="0" dirty="0">
                <a:solidFill>
                  <a:srgbClr val="292929"/>
                </a:solidFill>
                <a:effectLst/>
              </a:rPr>
              <a:t>Random forest consists of a large number of individual decision trees that operate as an </a:t>
            </a:r>
            <a:r>
              <a:rPr lang="en-GB" b="0" i="0" dirty="0">
                <a:effectLst/>
              </a:rPr>
              <a:t>ensemble</a:t>
            </a:r>
            <a:r>
              <a:rPr lang="en-GB" b="0" i="0" dirty="0">
                <a:solidFill>
                  <a:srgbClr val="292929"/>
                </a:solidFill>
                <a:effectLst/>
              </a:rPr>
              <a:t>. Each individual tree in the random forest spits out a class prediction and the class with the most votes becomes our model’s prediction. </a:t>
            </a:r>
            <a:r>
              <a:rPr lang="en-GB" dirty="0">
                <a:solidFill>
                  <a:srgbClr val="212529"/>
                </a:solidFill>
              </a:rPr>
              <a:t>It</a:t>
            </a:r>
            <a:r>
              <a:rPr lang="en-GB" b="0" i="0" dirty="0">
                <a:solidFill>
                  <a:srgbClr val="212529"/>
                </a:solidFill>
                <a:effectLst/>
              </a:rPr>
              <a:t> uses averaging to improve the predictive accuracy and control over-fitting.</a:t>
            </a:r>
            <a:endParaRPr lang="en-GB" dirty="0">
              <a:solidFill>
                <a:srgbClr val="202124"/>
              </a:solidFill>
            </a:endParaRPr>
          </a:p>
          <a:p>
            <a:pPr algn="ctr"/>
            <a:endParaRPr lang="en-GB" b="1" dirty="0"/>
          </a:p>
        </p:txBody>
      </p:sp>
      <p:pic>
        <p:nvPicPr>
          <p:cNvPr id="3" name="Picture 2">
            <a:extLst>
              <a:ext uri="{FF2B5EF4-FFF2-40B4-BE49-F238E27FC236}">
                <a16:creationId xmlns:a16="http://schemas.microsoft.com/office/drawing/2014/main" id="{DEDD386F-2639-F9A7-0079-77B0CA43961E}"/>
              </a:ext>
            </a:extLst>
          </p:cNvPr>
          <p:cNvPicPr>
            <a:picLocks noChangeAspect="1"/>
          </p:cNvPicPr>
          <p:nvPr/>
        </p:nvPicPr>
        <p:blipFill>
          <a:blip r:embed="rId2"/>
          <a:stretch>
            <a:fillRect/>
          </a:stretch>
        </p:blipFill>
        <p:spPr>
          <a:xfrm>
            <a:off x="2041062" y="2926591"/>
            <a:ext cx="3500756" cy="3113407"/>
          </a:xfrm>
          <a:prstGeom prst="rect">
            <a:avLst/>
          </a:prstGeom>
        </p:spPr>
      </p:pic>
      <p:sp>
        <p:nvSpPr>
          <p:cNvPr id="7" name="TextBox 6">
            <a:extLst>
              <a:ext uri="{FF2B5EF4-FFF2-40B4-BE49-F238E27FC236}">
                <a16:creationId xmlns:a16="http://schemas.microsoft.com/office/drawing/2014/main" id="{72F01E00-0BA2-4098-E6D6-7EDB1A452CAB}"/>
              </a:ext>
            </a:extLst>
          </p:cNvPr>
          <p:cNvSpPr txBox="1"/>
          <p:nvPr/>
        </p:nvSpPr>
        <p:spPr>
          <a:xfrm>
            <a:off x="6096000" y="4021629"/>
            <a:ext cx="3117273" cy="923330"/>
          </a:xfrm>
          <a:prstGeom prst="rect">
            <a:avLst/>
          </a:prstGeom>
          <a:noFill/>
        </p:spPr>
        <p:txBody>
          <a:bodyPr wrap="square" rtlCol="0">
            <a:spAutoFit/>
          </a:bodyPr>
          <a:lstStyle/>
          <a:p>
            <a:r>
              <a:rPr lang="en-GB" b="1" dirty="0">
                <a:solidFill>
                  <a:schemeClr val="accent2">
                    <a:lumMod val="75000"/>
                  </a:schemeClr>
                </a:solidFill>
              </a:rPr>
              <a:t>Tally: </a:t>
            </a:r>
            <a:r>
              <a:rPr lang="en-GB" dirty="0"/>
              <a:t>Six 1s and three 0s</a:t>
            </a:r>
          </a:p>
          <a:p>
            <a:r>
              <a:rPr lang="en-GB" b="1" dirty="0">
                <a:solidFill>
                  <a:schemeClr val="accent2">
                    <a:lumMod val="75000"/>
                  </a:schemeClr>
                </a:solidFill>
              </a:rPr>
              <a:t>Prediction: </a:t>
            </a:r>
            <a:r>
              <a:rPr lang="en-GB" dirty="0"/>
              <a:t>1</a:t>
            </a:r>
          </a:p>
          <a:p>
            <a:endParaRPr lang="en-GB" dirty="0"/>
          </a:p>
        </p:txBody>
      </p:sp>
    </p:spTree>
    <p:extLst>
      <p:ext uri="{BB962C8B-B14F-4D97-AF65-F5344CB8AC3E}">
        <p14:creationId xmlns:p14="http://schemas.microsoft.com/office/powerpoint/2010/main" val="1458611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Proposed Modelling Technique</a:t>
            </a:r>
          </a:p>
        </p:txBody>
      </p:sp>
      <p:sp>
        <p:nvSpPr>
          <p:cNvPr id="5" name="TextBox 4">
            <a:extLst>
              <a:ext uri="{FF2B5EF4-FFF2-40B4-BE49-F238E27FC236}">
                <a16:creationId xmlns:a16="http://schemas.microsoft.com/office/drawing/2014/main" id="{50392BE6-A5D7-90CC-2219-1EB0A98F2A4B}"/>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6" name="TextBox 15">
            <a:extLst>
              <a:ext uri="{FF2B5EF4-FFF2-40B4-BE49-F238E27FC236}">
                <a16:creationId xmlns:a16="http://schemas.microsoft.com/office/drawing/2014/main" id="{FD54C0A8-C005-3DB1-5A7E-211EB7055363}"/>
              </a:ext>
            </a:extLst>
          </p:cNvPr>
          <p:cNvSpPr txBox="1"/>
          <p:nvPr/>
        </p:nvSpPr>
        <p:spPr>
          <a:xfrm>
            <a:off x="838200" y="1582341"/>
            <a:ext cx="10515600" cy="1292662"/>
          </a:xfrm>
          <a:prstGeom prst="rect">
            <a:avLst/>
          </a:prstGeom>
          <a:noFill/>
        </p:spPr>
        <p:txBody>
          <a:bodyPr wrap="square" rtlCol="0">
            <a:spAutoFit/>
          </a:bodyPr>
          <a:lstStyle/>
          <a:p>
            <a:r>
              <a:rPr lang="en-GB" sz="2400" b="1" u="sng" dirty="0">
                <a:solidFill>
                  <a:schemeClr val="accent2">
                    <a:lumMod val="75000"/>
                  </a:schemeClr>
                </a:solidFill>
              </a:rPr>
              <a:t>3. Gradient Boosting Classifier</a:t>
            </a:r>
            <a:endParaRPr lang="en-GB" b="1" u="sng" dirty="0">
              <a:solidFill>
                <a:schemeClr val="accent2">
                  <a:lumMod val="75000"/>
                </a:schemeClr>
              </a:solidFill>
            </a:endParaRPr>
          </a:p>
          <a:p>
            <a:r>
              <a:rPr lang="en-GB" b="0" i="0" dirty="0">
                <a:effectLst/>
              </a:rPr>
              <a:t>Gradient boosting classifiers are a group of machine learning algorithms that combine many weak learning models together to create a strong predictive model. Decision trees are usually used when doing gradient boosting.</a:t>
            </a:r>
          </a:p>
        </p:txBody>
      </p:sp>
      <p:pic>
        <p:nvPicPr>
          <p:cNvPr id="3" name="Picture 2">
            <a:extLst>
              <a:ext uri="{FF2B5EF4-FFF2-40B4-BE49-F238E27FC236}">
                <a16:creationId xmlns:a16="http://schemas.microsoft.com/office/drawing/2014/main" id="{59EFE631-E269-238F-E9D0-CE8AA4909DAD}"/>
              </a:ext>
            </a:extLst>
          </p:cNvPr>
          <p:cNvPicPr>
            <a:picLocks noChangeAspect="1"/>
          </p:cNvPicPr>
          <p:nvPr/>
        </p:nvPicPr>
        <p:blipFill>
          <a:blip r:embed="rId2"/>
          <a:stretch>
            <a:fillRect/>
          </a:stretch>
        </p:blipFill>
        <p:spPr>
          <a:xfrm>
            <a:off x="2815463" y="2815730"/>
            <a:ext cx="5968320" cy="3629610"/>
          </a:xfrm>
          <a:prstGeom prst="rect">
            <a:avLst/>
          </a:prstGeom>
        </p:spPr>
      </p:pic>
    </p:spTree>
    <p:extLst>
      <p:ext uri="{BB962C8B-B14F-4D97-AF65-F5344CB8AC3E}">
        <p14:creationId xmlns:p14="http://schemas.microsoft.com/office/powerpoint/2010/main" val="4191689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Proposed Modelling Technique</a:t>
            </a:r>
          </a:p>
        </p:txBody>
      </p:sp>
      <p:sp>
        <p:nvSpPr>
          <p:cNvPr id="5" name="TextBox 4">
            <a:extLst>
              <a:ext uri="{FF2B5EF4-FFF2-40B4-BE49-F238E27FC236}">
                <a16:creationId xmlns:a16="http://schemas.microsoft.com/office/drawing/2014/main" id="{50392BE6-A5D7-90CC-2219-1EB0A98F2A4B}"/>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16" name="TextBox 15">
            <a:extLst>
              <a:ext uri="{FF2B5EF4-FFF2-40B4-BE49-F238E27FC236}">
                <a16:creationId xmlns:a16="http://schemas.microsoft.com/office/drawing/2014/main" id="{FD54C0A8-C005-3DB1-5A7E-211EB7055363}"/>
              </a:ext>
            </a:extLst>
          </p:cNvPr>
          <p:cNvSpPr txBox="1"/>
          <p:nvPr/>
        </p:nvSpPr>
        <p:spPr>
          <a:xfrm>
            <a:off x="838200" y="1582341"/>
            <a:ext cx="10515600" cy="3416320"/>
          </a:xfrm>
          <a:prstGeom prst="rect">
            <a:avLst/>
          </a:prstGeom>
          <a:noFill/>
        </p:spPr>
        <p:txBody>
          <a:bodyPr wrap="square" rtlCol="0">
            <a:spAutoFit/>
          </a:bodyPr>
          <a:lstStyle/>
          <a:p>
            <a:pPr algn="l"/>
            <a:r>
              <a:rPr lang="en-GB" b="0" i="0" dirty="0">
                <a:effectLst/>
              </a:rPr>
              <a:t>Gradient Boosting consists of three essential parts:</a:t>
            </a:r>
          </a:p>
          <a:p>
            <a:pPr algn="l"/>
            <a:endParaRPr lang="en-GB" b="0" i="0" dirty="0">
              <a:solidFill>
                <a:srgbClr val="51565E"/>
              </a:solidFill>
              <a:effectLst/>
            </a:endParaRPr>
          </a:p>
          <a:p>
            <a:pPr algn="l"/>
            <a:r>
              <a:rPr lang="en-GB" b="1" i="0" dirty="0">
                <a:solidFill>
                  <a:schemeClr val="accent2">
                    <a:lumMod val="75000"/>
                  </a:schemeClr>
                </a:solidFill>
                <a:effectLst/>
              </a:rPr>
              <a:t>Loss Function</a:t>
            </a:r>
          </a:p>
          <a:p>
            <a:pPr algn="l"/>
            <a:r>
              <a:rPr lang="en-GB" b="0" i="0" dirty="0">
                <a:effectLst/>
              </a:rPr>
              <a:t>The loss function's purpose is to calculate how well the model predicts, given the available data. Depending on the particular issue at hand, this may change. </a:t>
            </a:r>
          </a:p>
          <a:p>
            <a:pPr algn="l"/>
            <a:endParaRPr lang="en-GB" b="1" i="0" dirty="0">
              <a:solidFill>
                <a:srgbClr val="51565E"/>
              </a:solidFill>
              <a:effectLst/>
            </a:endParaRPr>
          </a:p>
          <a:p>
            <a:pPr algn="l"/>
            <a:r>
              <a:rPr lang="en-GB" b="1" i="0" dirty="0">
                <a:solidFill>
                  <a:schemeClr val="accent2">
                    <a:lumMod val="75000"/>
                  </a:schemeClr>
                </a:solidFill>
                <a:effectLst/>
              </a:rPr>
              <a:t>Weak Learner</a:t>
            </a:r>
          </a:p>
          <a:p>
            <a:pPr algn="l"/>
            <a:r>
              <a:rPr lang="en-GB" b="0" i="0" dirty="0">
                <a:effectLst/>
              </a:rPr>
              <a:t>A weak learner classifies the data, but it makes a lot of mistakes in doing so. Usually, these are decision trees.</a:t>
            </a:r>
          </a:p>
          <a:p>
            <a:pPr algn="l"/>
            <a:endParaRPr lang="en-GB" b="0" i="0" dirty="0">
              <a:solidFill>
                <a:srgbClr val="51565E"/>
              </a:solidFill>
              <a:effectLst/>
            </a:endParaRPr>
          </a:p>
          <a:p>
            <a:pPr algn="l"/>
            <a:r>
              <a:rPr lang="en-GB" b="1" i="0" dirty="0">
                <a:solidFill>
                  <a:schemeClr val="accent2">
                    <a:lumMod val="75000"/>
                  </a:schemeClr>
                </a:solidFill>
                <a:effectLst/>
              </a:rPr>
              <a:t>Additive Model</a:t>
            </a:r>
          </a:p>
          <a:p>
            <a:pPr algn="l"/>
            <a:r>
              <a:rPr lang="en-GB" b="0" i="0" dirty="0">
                <a:effectLst/>
              </a:rPr>
              <a:t>This is how the trees are added incrementally, iteratively, and sequentially. You should be getting closer to your final model with each iteration.</a:t>
            </a:r>
            <a:endParaRPr lang="en-GB" dirty="0"/>
          </a:p>
        </p:txBody>
      </p:sp>
    </p:spTree>
    <p:extLst>
      <p:ext uri="{BB962C8B-B14F-4D97-AF65-F5344CB8AC3E}">
        <p14:creationId xmlns:p14="http://schemas.microsoft.com/office/powerpoint/2010/main" val="316372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3" name="TextBox 2">
            <a:extLst>
              <a:ext uri="{FF2B5EF4-FFF2-40B4-BE49-F238E27FC236}">
                <a16:creationId xmlns:a16="http://schemas.microsoft.com/office/drawing/2014/main" id="{84851CDE-8894-4316-E133-22C4B26058CB}"/>
              </a:ext>
            </a:extLst>
          </p:cNvPr>
          <p:cNvSpPr txBox="1"/>
          <p:nvPr/>
        </p:nvSpPr>
        <p:spPr>
          <a:xfrm>
            <a:off x="914400" y="2462821"/>
            <a:ext cx="6096000" cy="3567195"/>
          </a:xfrm>
          <a:prstGeom prst="rect">
            <a:avLst/>
          </a:prstGeom>
          <a:noFill/>
        </p:spPr>
        <p:txBody>
          <a:bodyPr wrap="square">
            <a:spAutoFit/>
          </a:bodyPr>
          <a:lstStyle/>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Group Name: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One</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Name: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Hira Fahim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Email: </a:t>
            </a:r>
            <a:r>
              <a:rPr lang="en-GB" sz="1800" b="1" u="sng"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hlinkClick r:id="rId3"/>
              </a:rPr>
              <a:t>hirashahidd26@yahoo.com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Country: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United Kingdom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Company: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Unemployed</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Specialization: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Data Science</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Batch Code: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LISUM19</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Submission Date: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14</a:t>
            </a:r>
            <a:r>
              <a:rPr lang="en-GB" sz="1800" b="1" kern="100" baseline="300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th</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 April 2023</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Submitted to: </a:t>
            </a:r>
            <a:r>
              <a:rPr lang="en-GB" sz="1800" b="1" kern="100" dirty="0">
                <a:solidFill>
                  <a:srgbClr val="C45911"/>
                </a:solidFill>
                <a:effectLst/>
                <a:latin typeface="Calibri" panose="020F0502020204030204" pitchFamily="34" charset="0"/>
                <a:ea typeface="Calibri" panose="020F0502020204030204" pitchFamily="34" charset="0"/>
                <a:cs typeface="Times New Roman" panose="02020603050405020304" pitchFamily="18" charset="0"/>
              </a:rPr>
              <a:t>Data Glacier</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247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2" name="TextBox 1">
            <a:extLst>
              <a:ext uri="{FF2B5EF4-FFF2-40B4-BE49-F238E27FC236}">
                <a16:creationId xmlns:a16="http://schemas.microsoft.com/office/drawing/2014/main" id="{F11D011F-AD5D-4E94-C1CD-F8BB49B65049}"/>
              </a:ext>
            </a:extLst>
          </p:cNvPr>
          <p:cNvSpPr txBox="1"/>
          <p:nvPr/>
        </p:nvSpPr>
        <p:spPr>
          <a:xfrm flipH="1">
            <a:off x="11143210" y="6452851"/>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263238" y="1549371"/>
            <a:ext cx="11416144" cy="3036483"/>
          </a:xfrm>
        </p:spPr>
        <p:txBody>
          <a:bodyPr>
            <a:normAutofit/>
          </a:bodyPr>
          <a:lstStyle/>
          <a:p>
            <a:pPr marL="0" indent="0">
              <a:buNone/>
            </a:pPr>
            <a:r>
              <a:rPr lang="en-US" sz="3200" b="1" u="sng" dirty="0">
                <a:solidFill>
                  <a:schemeClr val="accent2">
                    <a:lumMod val="75000"/>
                  </a:schemeClr>
                </a:solidFill>
              </a:rPr>
              <a:t>Problem Description:</a:t>
            </a:r>
          </a:p>
          <a:p>
            <a:pPr marL="0" indent="0">
              <a:buNone/>
            </a:pPr>
            <a:endParaRPr lang="en-US" sz="1800" dirty="0"/>
          </a:p>
          <a:p>
            <a:pPr marL="0" indent="0">
              <a:buNone/>
            </a:pPr>
            <a:r>
              <a:rPr lang="en-GB"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lang="en-US" sz="18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41563"/>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a:t>
            </a:r>
            <a:r>
              <a:rPr lang="en-GB" sz="3600" b="1" dirty="0">
                <a:solidFill>
                  <a:schemeClr val="accent2">
                    <a:lumMod val="75000"/>
                  </a:schemeClr>
                </a:solidFill>
                <a:latin typeface="+mn-lt"/>
              </a:rPr>
              <a:t>Bank</a:t>
            </a:r>
            <a:r>
              <a:rPr lang="en-GB" sz="3600" b="1" i="0" dirty="0">
                <a:solidFill>
                  <a:schemeClr val="accent2">
                    <a:lumMod val="75000"/>
                  </a:schemeClr>
                </a:solidFill>
                <a:effectLst/>
                <a:latin typeface="+mn-lt"/>
              </a:rPr>
              <a:t> </a:t>
            </a:r>
            <a:r>
              <a:rPr lang="en-GB" sz="3600" b="1" dirty="0">
                <a:solidFill>
                  <a:schemeClr val="accent2">
                    <a:lumMod val="75000"/>
                  </a:schemeClr>
                </a:solidFill>
                <a:latin typeface="+mn-lt"/>
              </a:rPr>
              <a:t>Marketing</a:t>
            </a:r>
            <a:r>
              <a:rPr lang="en-GB" sz="3600" b="1" i="0" dirty="0">
                <a:solidFill>
                  <a:schemeClr val="accent2">
                    <a:lumMod val="75000"/>
                  </a:schemeClr>
                </a:solidFill>
                <a:effectLst/>
                <a:latin typeface="+mn-lt"/>
              </a:rPr>
              <a:t> Campaign</a:t>
            </a:r>
            <a:endParaRPr lang="en-US" sz="3500" b="1" dirty="0">
              <a:solidFill>
                <a:schemeClr val="accent2"/>
              </a:solidFill>
              <a:latin typeface="+mn-lt"/>
              <a:cs typeface="Calibri" panose="020F0502020204030204" pitchFamily="34" charset="0"/>
            </a:endParaRPr>
          </a:p>
        </p:txBody>
      </p:sp>
      <p:sp>
        <p:nvSpPr>
          <p:cNvPr id="2" name="TextBox 1">
            <a:extLst>
              <a:ext uri="{FF2B5EF4-FFF2-40B4-BE49-F238E27FC236}">
                <a16:creationId xmlns:a16="http://schemas.microsoft.com/office/drawing/2014/main" id="{BA8CBE63-45E8-C075-A810-CFA74E7F4566}"/>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Tree>
    <p:extLst>
      <p:ext uri="{BB962C8B-B14F-4D97-AF65-F5344CB8AC3E}">
        <p14:creationId xmlns:p14="http://schemas.microsoft.com/office/powerpoint/2010/main" val="26975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2161310" y="2394499"/>
            <a:ext cx="6871855" cy="2565428"/>
          </a:xfrm>
        </p:spPr>
        <p:txBody>
          <a:bodyPr>
            <a:normAutofit/>
          </a:bodyPr>
          <a:lstStyle/>
          <a:p>
            <a:pPr marL="0" indent="0">
              <a:buNone/>
            </a:pPr>
            <a:endParaRPr lang="en-US" sz="18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138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a:t>
            </a:r>
          </a:p>
        </p:txBody>
      </p:sp>
      <p:sp>
        <p:nvSpPr>
          <p:cNvPr id="2" name="Content Placeholder 2">
            <a:extLst>
              <a:ext uri="{FF2B5EF4-FFF2-40B4-BE49-F238E27FC236}">
                <a16:creationId xmlns:a16="http://schemas.microsoft.com/office/drawing/2014/main" id="{513CF220-1137-D6DE-EE1C-392DFCB95171}"/>
              </a:ext>
            </a:extLst>
          </p:cNvPr>
          <p:cNvSpPr txBox="1">
            <a:spLocks/>
          </p:cNvSpPr>
          <p:nvPr/>
        </p:nvSpPr>
        <p:spPr>
          <a:xfrm>
            <a:off x="762000" y="181260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pPr marL="0" indent="0">
              <a:buFont typeface="Arial" panose="020B0604020202020204" pitchFamily="34" charset="0"/>
              <a:buNone/>
            </a:pPr>
            <a:r>
              <a:rPr lang="en-US" sz="2400" b="1" dirty="0"/>
              <a:t>The analysis has been divided into six parts: </a:t>
            </a:r>
          </a:p>
          <a:p>
            <a:r>
              <a:rPr lang="en-US" sz="2400" dirty="0"/>
              <a:t>Data Understanding </a:t>
            </a:r>
          </a:p>
          <a:p>
            <a:r>
              <a:rPr lang="en-US" sz="2400" dirty="0"/>
              <a:t>Exploratory Data Analysis</a:t>
            </a:r>
          </a:p>
          <a:p>
            <a:r>
              <a:rPr lang="en-US" sz="2400" dirty="0"/>
              <a:t>Univariate Analysis</a:t>
            </a:r>
          </a:p>
          <a:p>
            <a:r>
              <a:rPr lang="en-US" sz="2400" dirty="0"/>
              <a:t>Correlation Analysis</a:t>
            </a:r>
          </a:p>
          <a:p>
            <a:r>
              <a:rPr lang="en-US" sz="2400" dirty="0"/>
              <a:t>Bivariate Analysis</a:t>
            </a:r>
          </a:p>
          <a:p>
            <a:r>
              <a:rPr lang="en-US" sz="2400" dirty="0"/>
              <a:t>Proposed Model Technique</a:t>
            </a:r>
          </a:p>
        </p:txBody>
      </p:sp>
      <p:sp>
        <p:nvSpPr>
          <p:cNvPr id="5" name="TextBox 4">
            <a:extLst>
              <a:ext uri="{FF2B5EF4-FFF2-40B4-BE49-F238E27FC236}">
                <a16:creationId xmlns:a16="http://schemas.microsoft.com/office/drawing/2014/main" id="{68C849FA-41C6-AFE2-1C46-E562DA920EBB}"/>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Tree>
    <p:extLst>
      <p:ext uri="{BB962C8B-B14F-4D97-AF65-F5344CB8AC3E}">
        <p14:creationId xmlns:p14="http://schemas.microsoft.com/office/powerpoint/2010/main" val="239065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Understanding</a:t>
            </a:r>
          </a:p>
        </p:txBody>
      </p:sp>
      <p:sp>
        <p:nvSpPr>
          <p:cNvPr id="13" name="TextBox 12">
            <a:extLst>
              <a:ext uri="{FF2B5EF4-FFF2-40B4-BE49-F238E27FC236}">
                <a16:creationId xmlns:a16="http://schemas.microsoft.com/office/drawing/2014/main" id="{57DE9C60-D5C1-1C36-D2FD-195A61DCBBCF}"/>
              </a:ext>
            </a:extLst>
          </p:cNvPr>
          <p:cNvSpPr txBox="1"/>
          <p:nvPr/>
        </p:nvSpPr>
        <p:spPr>
          <a:xfrm>
            <a:off x="307407" y="1458707"/>
            <a:ext cx="5410200" cy="461665"/>
          </a:xfrm>
          <a:prstGeom prst="rect">
            <a:avLst/>
          </a:prstGeom>
          <a:noFill/>
        </p:spPr>
        <p:txBody>
          <a:bodyPr wrap="square" rtlCol="0">
            <a:spAutoFit/>
          </a:bodyPr>
          <a:lstStyle/>
          <a:p>
            <a:r>
              <a:rPr lang="en-GB" sz="2400" b="1" u="sng" dirty="0">
                <a:solidFill>
                  <a:schemeClr val="accent2">
                    <a:lumMod val="75000"/>
                  </a:schemeClr>
                </a:solidFill>
              </a:rPr>
              <a:t>Dataset Information</a:t>
            </a:r>
          </a:p>
        </p:txBody>
      </p:sp>
      <p:sp>
        <p:nvSpPr>
          <p:cNvPr id="2" name="TextBox 1">
            <a:extLst>
              <a:ext uri="{FF2B5EF4-FFF2-40B4-BE49-F238E27FC236}">
                <a16:creationId xmlns:a16="http://schemas.microsoft.com/office/drawing/2014/main" id="{D90FF46F-82C4-D25B-B75D-58FEB4CC07EC}"/>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9" name="TextBox 8">
            <a:extLst>
              <a:ext uri="{FF2B5EF4-FFF2-40B4-BE49-F238E27FC236}">
                <a16:creationId xmlns:a16="http://schemas.microsoft.com/office/drawing/2014/main" id="{298FD0EA-277E-107E-9E96-140E41A87852}"/>
              </a:ext>
            </a:extLst>
          </p:cNvPr>
          <p:cNvSpPr txBox="1"/>
          <p:nvPr/>
        </p:nvSpPr>
        <p:spPr>
          <a:xfrm>
            <a:off x="429491" y="1981199"/>
            <a:ext cx="11166764" cy="968278"/>
          </a:xfrm>
          <a:prstGeom prst="rect">
            <a:avLst/>
          </a:prstGeom>
          <a:noFill/>
        </p:spPr>
        <p:txBody>
          <a:bodyPr wrap="square" rtlCol="0">
            <a:spAutoFit/>
          </a:bodyPr>
          <a:lstStyle/>
          <a:p>
            <a:pPr marL="57150">
              <a:lnSpc>
                <a:spcPct val="107000"/>
              </a:lnSpc>
              <a:spcAft>
                <a:spcPts val="800"/>
              </a:spcAft>
            </a:pPr>
            <a:r>
              <a:rPr lang="en-GB"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 is related with direct marketing campaigns of a Portuguese banking institution. The marketing campaigns were based on phone calls. Often, more than one contact to the same client was required, to access if the product (bank term deposit) would be ('yes') or not ('no') subscribed.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Table&#10;&#10;Description automatically generated">
            <a:extLst>
              <a:ext uri="{FF2B5EF4-FFF2-40B4-BE49-F238E27FC236}">
                <a16:creationId xmlns:a16="http://schemas.microsoft.com/office/drawing/2014/main" id="{EF530A30-6491-6F8E-5591-21B9A7D36383}"/>
              </a:ext>
            </a:extLst>
          </p:cNvPr>
          <p:cNvPicPr>
            <a:picLocks noChangeAspect="1"/>
          </p:cNvPicPr>
          <p:nvPr/>
        </p:nvPicPr>
        <p:blipFill>
          <a:blip r:embed="rId2"/>
          <a:stretch>
            <a:fillRect/>
          </a:stretch>
        </p:blipFill>
        <p:spPr>
          <a:xfrm>
            <a:off x="1673189" y="3484920"/>
            <a:ext cx="2678636" cy="3035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descr="A picture containing text&#10;&#10;Description automatically generated">
            <a:extLst>
              <a:ext uri="{FF2B5EF4-FFF2-40B4-BE49-F238E27FC236}">
                <a16:creationId xmlns:a16="http://schemas.microsoft.com/office/drawing/2014/main" id="{EB0A2EE1-62B0-4BEF-5D3C-87F5FB14B90C}"/>
              </a:ext>
            </a:extLst>
          </p:cNvPr>
          <p:cNvPicPr>
            <a:picLocks noChangeAspect="1"/>
          </p:cNvPicPr>
          <p:nvPr/>
        </p:nvPicPr>
        <p:blipFill>
          <a:blip r:embed="rId3"/>
          <a:stretch>
            <a:fillRect/>
          </a:stretch>
        </p:blipFill>
        <p:spPr>
          <a:xfrm>
            <a:off x="4707929" y="4160082"/>
            <a:ext cx="6535160" cy="1148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extBox 16">
            <a:extLst>
              <a:ext uri="{FF2B5EF4-FFF2-40B4-BE49-F238E27FC236}">
                <a16:creationId xmlns:a16="http://schemas.microsoft.com/office/drawing/2014/main" id="{DA2C6619-D82E-9649-6CBB-57DBA3FB27CF}"/>
              </a:ext>
            </a:extLst>
          </p:cNvPr>
          <p:cNvSpPr txBox="1"/>
          <p:nvPr/>
        </p:nvSpPr>
        <p:spPr>
          <a:xfrm>
            <a:off x="752456" y="3061515"/>
            <a:ext cx="4648200"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Datatype of Columns and Non-null values</a:t>
            </a:r>
          </a:p>
        </p:txBody>
      </p:sp>
      <p:sp>
        <p:nvSpPr>
          <p:cNvPr id="19" name="TextBox 18">
            <a:extLst>
              <a:ext uri="{FF2B5EF4-FFF2-40B4-BE49-F238E27FC236}">
                <a16:creationId xmlns:a16="http://schemas.microsoft.com/office/drawing/2014/main" id="{43042BFD-CE26-779A-3AE0-272CD8A0ECC2}"/>
              </a:ext>
            </a:extLst>
          </p:cNvPr>
          <p:cNvSpPr txBox="1"/>
          <p:nvPr/>
        </p:nvSpPr>
        <p:spPr>
          <a:xfrm>
            <a:off x="5400656" y="3696738"/>
            <a:ext cx="5334000"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Numerical and categorical Features</a:t>
            </a:r>
          </a:p>
        </p:txBody>
      </p:sp>
    </p:spTree>
    <p:extLst>
      <p:ext uri="{BB962C8B-B14F-4D97-AF65-F5344CB8AC3E}">
        <p14:creationId xmlns:p14="http://schemas.microsoft.com/office/powerpoint/2010/main" val="51949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09"/>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Exploratory Data Analysis</a:t>
            </a:r>
          </a:p>
        </p:txBody>
      </p:sp>
      <p:sp>
        <p:nvSpPr>
          <p:cNvPr id="2" name="TextBox 1">
            <a:extLst>
              <a:ext uri="{FF2B5EF4-FFF2-40B4-BE49-F238E27FC236}">
                <a16:creationId xmlns:a16="http://schemas.microsoft.com/office/drawing/2014/main" id="{FA06EF6C-925C-AA36-AE13-3CC596B99C80}"/>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pic>
        <p:nvPicPr>
          <p:cNvPr id="8" name="Picture 7" descr="Table&#10;&#10;Description automatically generated with medium confidence">
            <a:extLst>
              <a:ext uri="{FF2B5EF4-FFF2-40B4-BE49-F238E27FC236}">
                <a16:creationId xmlns:a16="http://schemas.microsoft.com/office/drawing/2014/main" id="{276AF1DD-A3A2-F5FD-E012-96334A81DEBF}"/>
              </a:ext>
            </a:extLst>
          </p:cNvPr>
          <p:cNvPicPr>
            <a:picLocks noChangeAspect="1"/>
          </p:cNvPicPr>
          <p:nvPr/>
        </p:nvPicPr>
        <p:blipFill>
          <a:blip r:embed="rId2"/>
          <a:stretch>
            <a:fillRect/>
          </a:stretch>
        </p:blipFill>
        <p:spPr>
          <a:xfrm>
            <a:off x="529041" y="1917744"/>
            <a:ext cx="4788535" cy="1990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982CDCD2-29B2-E0AD-6C4E-A2785E5E06F3}"/>
              </a:ext>
            </a:extLst>
          </p:cNvPr>
          <p:cNvSpPr txBox="1"/>
          <p:nvPr/>
        </p:nvSpPr>
        <p:spPr>
          <a:xfrm>
            <a:off x="-16424" y="1468325"/>
            <a:ext cx="533400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Step:1  Drop Duplicate Rows</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Text&#10;&#10;Description automatically generated">
            <a:extLst>
              <a:ext uri="{FF2B5EF4-FFF2-40B4-BE49-F238E27FC236}">
                <a16:creationId xmlns:a16="http://schemas.microsoft.com/office/drawing/2014/main" id="{6E224630-6C22-961D-2C7F-1C91B167C6F3}"/>
              </a:ext>
            </a:extLst>
          </p:cNvPr>
          <p:cNvPicPr>
            <a:picLocks noChangeAspect="1"/>
          </p:cNvPicPr>
          <p:nvPr/>
        </p:nvPicPr>
        <p:blipFill>
          <a:blip r:embed="rId3"/>
          <a:stretch>
            <a:fillRect/>
          </a:stretch>
        </p:blipFill>
        <p:spPr>
          <a:xfrm>
            <a:off x="5844021" y="2502896"/>
            <a:ext cx="5048250" cy="820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96C52C60-DF12-CACB-50A9-C224824CB25B}"/>
              </a:ext>
            </a:extLst>
          </p:cNvPr>
          <p:cNvSpPr txBox="1"/>
          <p:nvPr/>
        </p:nvSpPr>
        <p:spPr>
          <a:xfrm>
            <a:off x="5558271" y="1983645"/>
            <a:ext cx="533400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Step:2  Drop Unnecessary Column</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descr="Text, letter&#10;&#10;Description automatically generated">
            <a:extLst>
              <a:ext uri="{FF2B5EF4-FFF2-40B4-BE49-F238E27FC236}">
                <a16:creationId xmlns:a16="http://schemas.microsoft.com/office/drawing/2014/main" id="{EC41404F-66AC-550E-834A-F9C011527CC5}"/>
              </a:ext>
            </a:extLst>
          </p:cNvPr>
          <p:cNvPicPr>
            <a:picLocks noChangeAspect="1"/>
          </p:cNvPicPr>
          <p:nvPr/>
        </p:nvPicPr>
        <p:blipFill>
          <a:blip r:embed="rId4"/>
          <a:stretch>
            <a:fillRect/>
          </a:stretch>
        </p:blipFill>
        <p:spPr>
          <a:xfrm>
            <a:off x="1317075" y="4611465"/>
            <a:ext cx="3224095" cy="14983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8AE302DD-FA69-8B47-32C3-41D2FA0B1FF1}"/>
              </a:ext>
            </a:extLst>
          </p:cNvPr>
          <p:cNvSpPr txBox="1"/>
          <p:nvPr/>
        </p:nvSpPr>
        <p:spPr>
          <a:xfrm>
            <a:off x="224271" y="4157771"/>
            <a:ext cx="5334000"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Step:3  Change Datatype of Categorical features</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Text, table&#10;&#10;Description automatically generated with medium confidence">
            <a:extLst>
              <a:ext uri="{FF2B5EF4-FFF2-40B4-BE49-F238E27FC236}">
                <a16:creationId xmlns:a16="http://schemas.microsoft.com/office/drawing/2014/main" id="{A6A35D6E-BD95-82FA-8E8E-2CBADCF40936}"/>
              </a:ext>
            </a:extLst>
          </p:cNvPr>
          <p:cNvPicPr>
            <a:picLocks noChangeAspect="1"/>
          </p:cNvPicPr>
          <p:nvPr/>
        </p:nvPicPr>
        <p:blipFill>
          <a:blip r:embed="rId5"/>
          <a:stretch>
            <a:fillRect/>
          </a:stretch>
        </p:blipFill>
        <p:spPr>
          <a:xfrm>
            <a:off x="7015162" y="4148221"/>
            <a:ext cx="1838325" cy="2353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TextBox 17">
            <a:extLst>
              <a:ext uri="{FF2B5EF4-FFF2-40B4-BE49-F238E27FC236}">
                <a16:creationId xmlns:a16="http://schemas.microsoft.com/office/drawing/2014/main" id="{94567492-5FC4-52B7-3CB7-650C37F712A7}"/>
              </a:ext>
            </a:extLst>
          </p:cNvPr>
          <p:cNvSpPr txBox="1"/>
          <p:nvPr/>
        </p:nvSpPr>
        <p:spPr>
          <a:xfrm>
            <a:off x="7139449" y="3701794"/>
            <a:ext cx="1697586"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Final Dataset</a:t>
            </a:r>
          </a:p>
        </p:txBody>
      </p:sp>
    </p:spTree>
    <p:extLst>
      <p:ext uri="{BB962C8B-B14F-4D97-AF65-F5344CB8AC3E}">
        <p14:creationId xmlns:p14="http://schemas.microsoft.com/office/powerpoint/2010/main" val="268171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27709"/>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Univariate Analysis</a:t>
            </a:r>
          </a:p>
        </p:txBody>
      </p:sp>
      <p:sp>
        <p:nvSpPr>
          <p:cNvPr id="2" name="TextBox 1">
            <a:extLst>
              <a:ext uri="{FF2B5EF4-FFF2-40B4-BE49-F238E27FC236}">
                <a16:creationId xmlns:a16="http://schemas.microsoft.com/office/drawing/2014/main" id="{FA06EF6C-925C-AA36-AE13-3CC596B99C80}"/>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69C899FA-8811-A8C7-0B73-FCDC963C8B1C}"/>
              </a:ext>
            </a:extLst>
          </p:cNvPr>
          <p:cNvSpPr txBox="1"/>
          <p:nvPr/>
        </p:nvSpPr>
        <p:spPr>
          <a:xfrm>
            <a:off x="838200" y="4013839"/>
            <a:ext cx="3644404" cy="1754326"/>
          </a:xfrm>
          <a:prstGeom prst="rect">
            <a:avLst/>
          </a:prstGeom>
          <a:noFill/>
          <a:ln>
            <a:solidFill>
              <a:schemeClr val="accent2"/>
            </a:solidFill>
          </a:ln>
        </p:spPr>
        <p:txBody>
          <a:bodyPr wrap="square" rtlCol="0">
            <a:spAutoFit/>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From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description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boxplot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we can see there are outliers in numerical input variables like age, balance, campaign, pdays and previous. Pdays have most outliers comparatively.</a:t>
            </a:r>
          </a:p>
        </p:txBody>
      </p:sp>
      <p:pic>
        <p:nvPicPr>
          <p:cNvPr id="8" name="Picture 7" descr="Graphical user interface, application, table, Excel&#10;&#10;Description automatically generated">
            <a:extLst>
              <a:ext uri="{FF2B5EF4-FFF2-40B4-BE49-F238E27FC236}">
                <a16:creationId xmlns:a16="http://schemas.microsoft.com/office/drawing/2014/main" id="{5BF82B46-B813-AFB6-F0FB-FF3CA0321A41}"/>
              </a:ext>
            </a:extLst>
          </p:cNvPr>
          <p:cNvPicPr>
            <a:picLocks noChangeAspect="1"/>
          </p:cNvPicPr>
          <p:nvPr/>
        </p:nvPicPr>
        <p:blipFill>
          <a:blip r:embed="rId2"/>
          <a:stretch>
            <a:fillRect/>
          </a:stretch>
        </p:blipFill>
        <p:spPr>
          <a:xfrm>
            <a:off x="838200" y="1890988"/>
            <a:ext cx="3644404" cy="1538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2C54B83F-79A0-A9E9-4B3A-A98780DDD4EF}"/>
              </a:ext>
            </a:extLst>
          </p:cNvPr>
          <p:cNvSpPr txBox="1"/>
          <p:nvPr/>
        </p:nvSpPr>
        <p:spPr>
          <a:xfrm>
            <a:off x="1404897" y="1415809"/>
            <a:ext cx="2511009"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Description of the data</a:t>
            </a:r>
            <a:endPar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Box and whisker chart&#10;&#10;Description automatically generated with medium confidence">
            <a:extLst>
              <a:ext uri="{FF2B5EF4-FFF2-40B4-BE49-F238E27FC236}">
                <a16:creationId xmlns:a16="http://schemas.microsoft.com/office/drawing/2014/main" id="{C3C478B2-588D-4CB9-F303-9ACAECCECB79}"/>
              </a:ext>
            </a:extLst>
          </p:cNvPr>
          <p:cNvPicPr>
            <a:picLocks noChangeAspect="1"/>
          </p:cNvPicPr>
          <p:nvPr/>
        </p:nvPicPr>
        <p:blipFill>
          <a:blip r:embed="rId3"/>
          <a:stretch>
            <a:fillRect/>
          </a:stretch>
        </p:blipFill>
        <p:spPr>
          <a:xfrm>
            <a:off x="5525567" y="1890987"/>
            <a:ext cx="3644404" cy="4575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C51BD317-4750-8F7F-FC8E-BBF417F434C2}"/>
              </a:ext>
            </a:extLst>
          </p:cNvPr>
          <p:cNvSpPr txBox="1"/>
          <p:nvPr/>
        </p:nvSpPr>
        <p:spPr>
          <a:xfrm>
            <a:off x="4826298" y="1415808"/>
            <a:ext cx="5042941" cy="375552"/>
          </a:xfrm>
          <a:prstGeom prst="rect">
            <a:avLst/>
          </a:prstGeom>
          <a:noFill/>
        </p:spPr>
        <p:txBody>
          <a:bodyPr wrap="square" rtlCol="0">
            <a:spAutoFit/>
          </a:bodyPr>
          <a:lstStyle/>
          <a:p>
            <a:pPr lvl="0" algn="ctr">
              <a:lnSpc>
                <a:spcPct val="107000"/>
              </a:lnSpc>
              <a:spcAft>
                <a:spcPts val="800"/>
              </a:spcAft>
            </a:pP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Visualization (boxplot) of Numerical Attributes</a:t>
            </a:r>
          </a:p>
        </p:txBody>
      </p:sp>
    </p:spTree>
    <p:extLst>
      <p:ext uri="{BB962C8B-B14F-4D97-AF65-F5344CB8AC3E}">
        <p14:creationId xmlns:p14="http://schemas.microsoft.com/office/powerpoint/2010/main" val="246556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Univariate Analysis</a:t>
            </a:r>
          </a:p>
        </p:txBody>
      </p:sp>
      <p:sp>
        <p:nvSpPr>
          <p:cNvPr id="2" name="TextBox 1">
            <a:extLst>
              <a:ext uri="{FF2B5EF4-FFF2-40B4-BE49-F238E27FC236}">
                <a16:creationId xmlns:a16="http://schemas.microsoft.com/office/drawing/2014/main" id="{2923EDA5-8804-3536-A99C-9CF765E27415}"/>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94802EE5-D2C7-BEF7-17C8-6CF6FBD27373}"/>
              </a:ext>
            </a:extLst>
          </p:cNvPr>
          <p:cNvSpPr txBox="1"/>
          <p:nvPr/>
        </p:nvSpPr>
        <p:spPr>
          <a:xfrm>
            <a:off x="6497782" y="2817750"/>
            <a:ext cx="3043233" cy="2153731"/>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Histogram, we can see input variables like age, balance, campaign, pdays and previous are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positively skewed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and we can also see uneven distribution of data in day column.</a:t>
            </a:r>
          </a:p>
        </p:txBody>
      </p:sp>
      <p:pic>
        <p:nvPicPr>
          <p:cNvPr id="8" name="Picture 7" descr="Chart, histogram&#10;&#10;Description automatically generated">
            <a:extLst>
              <a:ext uri="{FF2B5EF4-FFF2-40B4-BE49-F238E27FC236}">
                <a16:creationId xmlns:a16="http://schemas.microsoft.com/office/drawing/2014/main" id="{42178BF9-606B-DFD2-5A18-B3B7EA586BEF}"/>
              </a:ext>
            </a:extLst>
          </p:cNvPr>
          <p:cNvPicPr>
            <a:picLocks noChangeAspect="1"/>
          </p:cNvPicPr>
          <p:nvPr/>
        </p:nvPicPr>
        <p:blipFill>
          <a:blip r:embed="rId2"/>
          <a:stretch>
            <a:fillRect/>
          </a:stretch>
        </p:blipFill>
        <p:spPr>
          <a:xfrm>
            <a:off x="1867766" y="1965925"/>
            <a:ext cx="3632489" cy="4479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7A6EAA0F-C494-550F-DD6D-9A1BA6E41C2F}"/>
              </a:ext>
            </a:extLst>
          </p:cNvPr>
          <p:cNvSpPr txBox="1"/>
          <p:nvPr/>
        </p:nvSpPr>
        <p:spPr>
          <a:xfrm>
            <a:off x="1694444" y="1488921"/>
            <a:ext cx="3979131"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Histogram for</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Numerical Attributes</a:t>
            </a:r>
          </a:p>
        </p:txBody>
      </p:sp>
    </p:spTree>
    <p:extLst>
      <p:ext uri="{BB962C8B-B14F-4D97-AF65-F5344CB8AC3E}">
        <p14:creationId xmlns:p14="http://schemas.microsoft.com/office/powerpoint/2010/main" val="346765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138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Univariate Analysis</a:t>
            </a:r>
          </a:p>
        </p:txBody>
      </p:sp>
      <p:sp>
        <p:nvSpPr>
          <p:cNvPr id="2" name="TextBox 1">
            <a:extLst>
              <a:ext uri="{FF2B5EF4-FFF2-40B4-BE49-F238E27FC236}">
                <a16:creationId xmlns:a16="http://schemas.microsoft.com/office/drawing/2014/main" id="{6C584CFA-03CA-D984-D25B-30D09740C57E}"/>
              </a:ext>
            </a:extLst>
          </p:cNvPr>
          <p:cNvSpPr txBox="1"/>
          <p:nvPr/>
        </p:nvSpPr>
        <p:spPr>
          <a:xfrm flipH="1">
            <a:off x="142701" y="6445340"/>
            <a:ext cx="1048790" cy="307777"/>
          </a:xfrm>
          <a:prstGeom prst="rect">
            <a:avLst/>
          </a:prstGeom>
          <a:noFill/>
        </p:spPr>
        <p:txBody>
          <a:bodyPr wrap="square" rtlCol="0">
            <a:spAutoFit/>
          </a:bodyPr>
          <a:lstStyle/>
          <a:p>
            <a:r>
              <a:rPr lang="en-GB" sz="1400" b="1" dirty="0">
                <a:solidFill>
                  <a:schemeClr val="accent2">
                    <a:lumMod val="75000"/>
                  </a:schemeClr>
                </a:solidFill>
              </a:rPr>
              <a:t>Hira Fahim</a:t>
            </a:r>
          </a:p>
        </p:txBody>
      </p:sp>
      <p:sp>
        <p:nvSpPr>
          <p:cNvPr id="3" name="TextBox 2">
            <a:extLst>
              <a:ext uri="{FF2B5EF4-FFF2-40B4-BE49-F238E27FC236}">
                <a16:creationId xmlns:a16="http://schemas.microsoft.com/office/drawing/2014/main" id="{01DA811F-AD85-9F63-3EC3-EE87EEA17557}"/>
              </a:ext>
            </a:extLst>
          </p:cNvPr>
          <p:cNvSpPr txBox="1"/>
          <p:nvPr/>
        </p:nvSpPr>
        <p:spPr>
          <a:xfrm>
            <a:off x="7176656" y="3344750"/>
            <a:ext cx="3920836" cy="968278"/>
          </a:xfrm>
          <a:prstGeom prst="rect">
            <a:avLst/>
          </a:prstGeom>
          <a:noFill/>
          <a:ln>
            <a:solidFill>
              <a:schemeClr val="accent2"/>
            </a:solidFill>
          </a:ln>
        </p:spPr>
        <p:txBody>
          <a:bodyPr wrap="square" rtlCol="0">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Bar chart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of categorical columns, we see uneven distribution of data in all the input categorical columns.</a:t>
            </a:r>
          </a:p>
        </p:txBody>
      </p:sp>
      <p:pic>
        <p:nvPicPr>
          <p:cNvPr id="9" name="Picture 8" descr="Graphical user interface, application, table, Excel&#10;&#10;Description automatically generated">
            <a:extLst>
              <a:ext uri="{FF2B5EF4-FFF2-40B4-BE49-F238E27FC236}">
                <a16:creationId xmlns:a16="http://schemas.microsoft.com/office/drawing/2014/main" id="{D088B2C0-E0FF-9F69-2573-4EC99ACBD895}"/>
              </a:ext>
            </a:extLst>
          </p:cNvPr>
          <p:cNvPicPr>
            <a:picLocks noChangeAspect="1"/>
          </p:cNvPicPr>
          <p:nvPr/>
        </p:nvPicPr>
        <p:blipFill>
          <a:blip r:embed="rId2"/>
          <a:stretch>
            <a:fillRect/>
          </a:stretch>
        </p:blipFill>
        <p:spPr>
          <a:xfrm>
            <a:off x="1191490" y="1917762"/>
            <a:ext cx="5001491" cy="4541432"/>
          </a:xfrm>
          <a:prstGeom prst="rect">
            <a:avLst/>
          </a:prstGeom>
        </p:spPr>
      </p:pic>
      <p:sp>
        <p:nvSpPr>
          <p:cNvPr id="11" name="TextBox 10">
            <a:extLst>
              <a:ext uri="{FF2B5EF4-FFF2-40B4-BE49-F238E27FC236}">
                <a16:creationId xmlns:a16="http://schemas.microsoft.com/office/drawing/2014/main" id="{2A717813-0E91-2B4F-8139-77896EEAB072}"/>
              </a:ext>
            </a:extLst>
          </p:cNvPr>
          <p:cNvSpPr txBox="1"/>
          <p:nvPr/>
        </p:nvSpPr>
        <p:spPr>
          <a:xfrm>
            <a:off x="1694444" y="1488921"/>
            <a:ext cx="3979131" cy="375552"/>
          </a:xfrm>
          <a:prstGeom prst="rect">
            <a:avLst/>
          </a:prstGeom>
          <a:noFill/>
        </p:spPr>
        <p:txBody>
          <a:bodyPr wrap="square" rtlCol="0">
            <a:spAutoFit/>
          </a:bodyPr>
          <a:lstStyle/>
          <a:p>
            <a:pPr lvl="0" algn="ctr">
              <a:lnSpc>
                <a:spcPct val="107000"/>
              </a:lnSpc>
              <a:spcAft>
                <a:spcPts val="800"/>
              </a:spcAft>
            </a:pPr>
            <a:r>
              <a:rPr lang="en-GB"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Visualization of Categorical</a:t>
            </a:r>
            <a:r>
              <a:rPr lang="en-GB" sz="18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Attributes</a:t>
            </a:r>
          </a:p>
        </p:txBody>
      </p:sp>
    </p:spTree>
    <p:extLst>
      <p:ext uri="{BB962C8B-B14F-4D97-AF65-F5344CB8AC3E}">
        <p14:creationId xmlns:p14="http://schemas.microsoft.com/office/powerpoint/2010/main" val="120181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4117</TotalTime>
  <Words>1087</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Inter</vt:lpstr>
      <vt:lpstr>Lato Extended</vt:lpstr>
      <vt:lpstr>Office Theme</vt:lpstr>
      <vt:lpstr>PowerPoint Presentation</vt:lpstr>
      <vt:lpstr>PowerPoint Presentation</vt:lpstr>
      <vt:lpstr>Background – Bank Marketing Campaign</vt:lpstr>
      <vt:lpstr>Approach</vt:lpstr>
      <vt:lpstr>Data Understanding</vt:lpstr>
      <vt:lpstr>Exploratory Data Analysis</vt:lpstr>
      <vt:lpstr>Univariate Analysis</vt:lpstr>
      <vt:lpstr>Univariate Analysis</vt:lpstr>
      <vt:lpstr>Univariate Analysis</vt:lpstr>
      <vt:lpstr>Correlation Analysis </vt:lpstr>
      <vt:lpstr>Bivariate Analysis</vt:lpstr>
      <vt:lpstr>Bivariate Analysis</vt:lpstr>
      <vt:lpstr>Bivariate Analysis</vt:lpstr>
      <vt:lpstr>Bivariate Analysis</vt:lpstr>
      <vt:lpstr>Proposed Modelling Technique</vt:lpstr>
      <vt:lpstr>Proposed Modelling Technique</vt:lpstr>
      <vt:lpstr>Proposed Modelling Technique</vt:lpstr>
      <vt:lpstr>Proposed Modelling Technique</vt:lpstr>
      <vt:lpstr>Proposed Modelling Technique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Hira Fahim</cp:lastModifiedBy>
  <cp:revision>247</cp:revision>
  <cp:lastPrinted>2019-08-24T08:13:50Z</cp:lastPrinted>
  <dcterms:created xsi:type="dcterms:W3CDTF">2019-08-19T15:39:24Z</dcterms:created>
  <dcterms:modified xsi:type="dcterms:W3CDTF">2023-04-14T22:40:43Z</dcterms:modified>
</cp:coreProperties>
</file>