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59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5"/>
    <p:restoredTop sz="94665"/>
  </p:normalViewPr>
  <p:slideViewPr>
    <p:cSldViewPr snapToGrid="0" snapToObjects="1">
      <p:cViewPr varScale="1">
        <p:scale>
          <a:sx n="155" d="100"/>
          <a:sy n="155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E6B5-809A-E34D-B228-7E10B9ECFF85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86360-5A6F-D74D-A672-D3DA61EBC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30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5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3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7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276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3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50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86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0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7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65126"/>
            <a:ext cx="8610600" cy="1293028"/>
          </a:xfrm>
        </p:spPr>
        <p:txBody>
          <a:bodyPr/>
          <a:lstStyle>
            <a:lvl1pPr>
              <a:defRPr cap="none" baseline="0"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58154"/>
            <a:ext cx="12192000" cy="5199846"/>
          </a:xfrm>
        </p:spPr>
        <p:txBody>
          <a:bodyPr>
            <a:normAutofit/>
          </a:bodyPr>
          <a:lstStyle>
            <a:lvl1pPr>
              <a:defRPr sz="3200" baseline="0"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8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2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4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4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7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6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9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zuibasou/trial_shudolab_2019" TargetMode="External"/><Relationship Id="rId2" Type="http://schemas.openxmlformats.org/officeDocument/2006/relationships/hyperlink" Target="http://trial-shudolab-2019.slack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tabelog.com/shizuoka/A2205/A220501/2200048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8EE5B4-14AE-4E42-B041-86374E129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/>
              <a:t>総合演習第</a:t>
            </a:r>
            <a:r>
              <a:rPr lang="en-US" altLang="ja-JP" sz="5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ja-JP" altLang="en-US" sz="5400"/>
              <a:t>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A0F977-8583-9E4F-A59F-A30CA27BA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95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DB4AD-1D95-F04D-8DC2-34BA0885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グラフサンプリング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193BB4-7851-8940-B253-EFA4984D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Facebook</a:t>
            </a:r>
            <a:r>
              <a:rPr lang="ja-JP" altLang="en-US"/>
              <a:t>の構造解析</a:t>
            </a:r>
            <a:r>
              <a:rPr lang="en-US" altLang="ja-JP" dirty="0"/>
              <a:t> </a:t>
            </a:r>
            <a:r>
              <a:rPr lang="en-US" altLang="ja-JP" sz="2000" dirty="0"/>
              <a:t>[</a:t>
            </a:r>
            <a:r>
              <a:rPr lang="en-US" altLang="ja-JP" sz="2000" dirty="0" err="1"/>
              <a:t>Gjoka</a:t>
            </a:r>
            <a:r>
              <a:rPr lang="en-US" altLang="ja-JP" sz="2000" dirty="0"/>
              <a:t> et al., 2010]</a:t>
            </a:r>
          </a:p>
          <a:p>
            <a:endParaRPr kumimoji="1" lang="en-US" altLang="ja-JP" dirty="0"/>
          </a:p>
          <a:p>
            <a:pPr lvl="1"/>
            <a:r>
              <a:rPr lang="ja-JP" altLang="en-US" sz="2200"/>
              <a:t>隣接ノードを辿る</a:t>
            </a:r>
            <a:r>
              <a:rPr lang="ja-JP" altLang="en-US" sz="2200" u="sng"/>
              <a:t>クローリング手法</a:t>
            </a:r>
            <a:r>
              <a:rPr lang="ja-JP" altLang="en-US" sz="2200"/>
              <a:t>によるグラフサンプリング</a:t>
            </a:r>
            <a:r>
              <a:rPr lang="en-US" altLang="ja-JP" sz="2200" dirty="0"/>
              <a:t>.</a:t>
            </a:r>
          </a:p>
          <a:p>
            <a:pPr lvl="1"/>
            <a:endParaRPr lang="en-US" altLang="ja-JP" sz="2200" dirty="0"/>
          </a:p>
          <a:p>
            <a:pPr lvl="1"/>
            <a:r>
              <a:rPr lang="ja-JP" altLang="en-US" sz="2200"/>
              <a:t>合計サンプル率はわずか</a:t>
            </a:r>
            <a:r>
              <a:rPr lang="en-US" altLang="ja-JP" sz="2200" b="1" dirty="0">
                <a:latin typeface="Arial" panose="020B0604020202020204" pitchFamily="34" charset="0"/>
                <a:cs typeface="Arial" panose="020B0604020202020204" pitchFamily="34" charset="0"/>
              </a:rPr>
              <a:t>0.9%</a:t>
            </a:r>
            <a:r>
              <a:rPr lang="ja-JP" altLang="en-US" sz="2200">
                <a:latin typeface="Arial" panose="020B0604020202020204" pitchFamily="34" charset="0"/>
                <a:cs typeface="Arial" panose="020B0604020202020204" pitchFamily="34" charset="0"/>
              </a:rPr>
              <a:t>．単体では</a:t>
            </a:r>
            <a:r>
              <a:rPr lang="en-US" altLang="ja-JP" sz="2200" b="1" dirty="0">
                <a:latin typeface="Arial" panose="020B0604020202020204" pitchFamily="34" charset="0"/>
                <a:cs typeface="Arial" panose="020B0604020202020204" pitchFamily="34" charset="0"/>
              </a:rPr>
              <a:t>0.03%</a:t>
            </a:r>
            <a:r>
              <a:rPr lang="ja-JP" altLang="en-US" sz="220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endParaRPr lang="en-US" altLang="ja-JP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200" dirty="0"/>
          </a:p>
          <a:p>
            <a:pPr lvl="1"/>
            <a:r>
              <a:rPr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MHRW, RWRW</a:t>
            </a:r>
            <a:r>
              <a:rPr lang="ja-JP" altLang="en-US" sz="2200">
                <a:latin typeface="Arial" panose="020B0604020202020204" pitchFamily="34" charset="0"/>
                <a:cs typeface="Arial" panose="020B0604020202020204" pitchFamily="34" charset="0"/>
              </a:rPr>
              <a:t>で非常に高精度に推定できている．</a:t>
            </a:r>
            <a:endParaRPr lang="en-US" altLang="ja-JP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RW, BFS</a:t>
            </a:r>
            <a:r>
              <a:rPr lang="ja-JP" altLang="en-US" sz="2200">
                <a:latin typeface="Arial" panose="020B0604020202020204" pitchFamily="34" charset="0"/>
                <a:cs typeface="Arial" panose="020B0604020202020204" pitchFamily="34" charset="0"/>
              </a:rPr>
              <a:t>は推定に誤差があるぽい．</a:t>
            </a:r>
            <a:endParaRPr lang="en-US" altLang="ja-JP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200" dirty="0"/>
          </a:p>
          <a:p>
            <a:pPr lvl="1"/>
            <a:endParaRPr lang="en-US" altLang="ja-JP" sz="2200" dirty="0"/>
          </a:p>
          <a:p>
            <a:pPr marL="457200" lvl="1" indent="0">
              <a:buNone/>
            </a:pPr>
            <a:endParaRPr lang="en-US" altLang="ja-JP" sz="24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1FE24F4-DF1B-894A-93EB-A70250588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322" y="2280604"/>
            <a:ext cx="4751678" cy="4500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930C6B-682B-104F-98DF-1A8F05116A13}"/>
              </a:ext>
            </a:extLst>
          </p:cNvPr>
          <p:cNvSpPr txBox="1"/>
          <p:nvPr/>
        </p:nvSpPr>
        <p:spPr>
          <a:xfrm>
            <a:off x="8949805" y="1765433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次数分布の推定</a:t>
            </a:r>
          </a:p>
        </p:txBody>
      </p:sp>
    </p:spTree>
    <p:extLst>
      <p:ext uri="{BB962C8B-B14F-4D97-AF65-F5344CB8AC3E}">
        <p14:creationId xmlns:p14="http://schemas.microsoft.com/office/powerpoint/2010/main" val="2850580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04957-97CD-E247-9AD1-739CD02D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02CB6-0CB7-F040-A472-9A2D8481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第</a:t>
            </a:r>
            <a:r>
              <a:rPr kumimoji="1" lang="en-US" altLang="ja-JP" dirty="0"/>
              <a:t>1</a:t>
            </a:r>
            <a:r>
              <a:rPr kumimoji="1" lang="ja-JP" altLang="en-US"/>
              <a:t>回</a:t>
            </a:r>
            <a:r>
              <a:rPr kumimoji="1" lang="en-US" altLang="ja-JP" dirty="0"/>
              <a:t> (11/12)</a:t>
            </a:r>
            <a:endParaRPr lang="en-US" altLang="ja-JP" sz="2800" dirty="0"/>
          </a:p>
          <a:p>
            <a:pPr lvl="1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導入と環境構築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2800"/>
              <a:t>第</a:t>
            </a:r>
            <a:r>
              <a:rPr lang="en-US" altLang="ja-JP" sz="2800" dirty="0"/>
              <a:t>2</a:t>
            </a:r>
            <a:r>
              <a:rPr lang="ja-JP" altLang="en-US" sz="2800"/>
              <a:t>回</a:t>
            </a:r>
            <a:r>
              <a:rPr lang="en-US" altLang="ja-JP" sz="2800" dirty="0"/>
              <a:t>〜</a:t>
            </a:r>
            <a:r>
              <a:rPr lang="ja-JP" altLang="en-US" sz="2800"/>
              <a:t>第</a:t>
            </a:r>
            <a:r>
              <a:rPr lang="en-US" altLang="ja-JP" sz="2800" dirty="0"/>
              <a:t>5</a:t>
            </a:r>
            <a:r>
              <a:rPr lang="ja-JP" altLang="en-US" sz="2800"/>
              <a:t>回</a:t>
            </a:r>
            <a:r>
              <a:rPr lang="en-US" altLang="ja-JP" sz="2800" dirty="0"/>
              <a:t> (11/19, 11/26, 12/3, 12/10)</a:t>
            </a:r>
          </a:p>
          <a:p>
            <a:pPr lvl="1"/>
            <a:r>
              <a:rPr kumimoji="1"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輪講：</a:t>
            </a:r>
            <a:r>
              <a:rPr kumimoji="1"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Walking in Facebook: A Case Study of Unbiased Sampling of OSNs</a:t>
            </a:r>
            <a:endParaRPr kumimoji="1"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/>
              <a:t>第</a:t>
            </a:r>
            <a:r>
              <a:rPr lang="en-US" altLang="ja-JP" dirty="0"/>
              <a:t>6</a:t>
            </a:r>
            <a:r>
              <a:rPr lang="ja-JP" altLang="en-US"/>
              <a:t>回</a:t>
            </a:r>
            <a:r>
              <a:rPr lang="en-US" altLang="ja-JP" dirty="0"/>
              <a:t> (12/17)</a:t>
            </a:r>
          </a:p>
          <a:p>
            <a:pPr lvl="1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質問，最終レポート作成の目処を立てる．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/>
              <a:t>最終レポート</a:t>
            </a:r>
            <a:endParaRPr lang="en-US" altLang="ja-JP" dirty="0"/>
          </a:p>
          <a:p>
            <a:pPr lvl="1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第一稿提出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: 12/20, 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最終提出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: 12/31</a:t>
            </a:r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5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60851-70CE-3841-B4C8-C6B50807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今日やること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5578AF-E1CC-8344-9EA5-6313F4C1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sz="3600" dirty="0"/>
              <a:t>Slack</a:t>
            </a:r>
            <a:r>
              <a:rPr kumimoji="1" lang="ja-JP" altLang="en-US" sz="3600"/>
              <a:t>招待</a:t>
            </a:r>
            <a:r>
              <a:rPr lang="en-US" altLang="ja-JP" sz="3600" dirty="0"/>
              <a:t> (</a:t>
            </a:r>
            <a:r>
              <a:rPr lang="en" altLang="ja-JP" dirty="0">
                <a:hlinkClick r:id="rId2"/>
              </a:rPr>
              <a:t>trial-shudolab-2019.slack.com</a:t>
            </a:r>
            <a:r>
              <a:rPr lang="en" altLang="ja-JP" dirty="0"/>
              <a:t>)</a:t>
            </a:r>
            <a:endParaRPr lang="en-US" altLang="ja-JP" sz="3600" dirty="0"/>
          </a:p>
          <a:p>
            <a:pPr lvl="1"/>
            <a:endParaRPr kumimoji="1" lang="en-US" altLang="ja-JP" sz="2400" dirty="0"/>
          </a:p>
          <a:p>
            <a:pPr lvl="1"/>
            <a:r>
              <a:rPr kumimoji="1" lang="ja-JP" altLang="en-US" sz="2400"/>
              <a:t>何か質問などあればこちらで．</a:t>
            </a:r>
            <a:endParaRPr kumimoji="1" lang="en-US" altLang="ja-JP" sz="2400" dirty="0"/>
          </a:p>
          <a:p>
            <a:pPr lvl="1"/>
            <a:endParaRPr kumimoji="1" lang="en-US" altLang="ja-JP" sz="2400" dirty="0"/>
          </a:p>
          <a:p>
            <a:r>
              <a:rPr kumimoji="1" lang="en-US" altLang="ja-JP" sz="3600" dirty="0" err="1"/>
              <a:t>Github</a:t>
            </a:r>
            <a:r>
              <a:rPr lang="en-US" altLang="ja-JP" sz="3600" dirty="0"/>
              <a:t> (</a:t>
            </a:r>
            <a:r>
              <a:rPr lang="en" altLang="ja-JP" sz="3600" dirty="0">
                <a:hlinkClick r:id="rId3"/>
              </a:rPr>
              <a:t>https://github.com/kazuibasou/trial_shudolab_2019</a:t>
            </a:r>
            <a:r>
              <a:rPr lang="en-US" altLang="ja-JP" sz="3600" dirty="0"/>
              <a:t>)</a:t>
            </a:r>
          </a:p>
          <a:p>
            <a:pPr lvl="1"/>
            <a:endParaRPr lang="en-US" altLang="ja-JP" sz="2400" dirty="0"/>
          </a:p>
          <a:p>
            <a:pPr lvl="1"/>
            <a:r>
              <a:rPr lang="ja-JP" altLang="en-US" sz="2400"/>
              <a:t>授業や課題レポートの概要，スライドがあります．</a:t>
            </a:r>
            <a:endParaRPr lang="en-US" altLang="ja-JP" sz="2400" dirty="0"/>
          </a:p>
          <a:p>
            <a:pPr lvl="1"/>
            <a:endParaRPr lang="en-US" altLang="ja-JP" sz="2400" dirty="0"/>
          </a:p>
          <a:p>
            <a:r>
              <a:rPr lang="ja-JP" altLang="en-US" sz="3600"/>
              <a:t>輪講第</a:t>
            </a:r>
            <a:r>
              <a:rPr lang="en-US" altLang="ja-JP" sz="3600" dirty="0"/>
              <a:t>2</a:t>
            </a:r>
            <a:r>
              <a:rPr lang="ja-JP" altLang="en-US" sz="3600"/>
              <a:t>回</a:t>
            </a:r>
            <a:r>
              <a:rPr lang="en-US" altLang="ja-JP" sz="3600" dirty="0"/>
              <a:t>〜</a:t>
            </a:r>
            <a:r>
              <a:rPr lang="ja-JP" altLang="en-US" sz="3600"/>
              <a:t>第</a:t>
            </a:r>
            <a:r>
              <a:rPr lang="en-US" altLang="ja-JP" sz="3600" dirty="0"/>
              <a:t>5</a:t>
            </a:r>
            <a:r>
              <a:rPr lang="ja-JP" altLang="en-US" sz="3600"/>
              <a:t>回の担当決め</a:t>
            </a:r>
            <a:endParaRPr lang="en-US" altLang="ja-JP" sz="2400" dirty="0"/>
          </a:p>
          <a:p>
            <a:endParaRPr lang="en-US" altLang="ja-JP" sz="3600" dirty="0"/>
          </a:p>
          <a:p>
            <a:r>
              <a:rPr lang="ja-JP" altLang="en-US" sz="3600"/>
              <a:t>環境構築</a:t>
            </a:r>
            <a:endParaRPr lang="en-US" altLang="ja-JP" sz="3600" dirty="0"/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Python, </a:t>
            </a:r>
            <a:r>
              <a:rPr lang="en-US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NetworkX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, Matplotlib, </a:t>
            </a:r>
            <a:r>
              <a:rPr lang="en-US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dirty="0"/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36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B9E1E-F74A-BD44-9EE2-43011FF5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9443D-8108-0542-AEA1-2FA9181E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環境構築を済ませる．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lvl="1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2"/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ja-JP" altLang="en-US" sz="2000">
                <a:latin typeface="Arial" panose="020B0604020202020204" pitchFamily="34" charset="0"/>
                <a:cs typeface="Arial" panose="020B0604020202020204" pitchFamily="34" charset="0"/>
              </a:rPr>
              <a:t>統合開発環境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r>
              <a:rPr kumimoji="1"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NetworkX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</a:p>
          <a:p>
            <a:pPr lvl="2"/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輪講の担当範囲のスライド作り．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練習課題を進める．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5674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87FD5F-B58F-A640-BCCD-F6730911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/>
              <a:t>自己紹介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4468E9-77C3-204A-B205-D478F00F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8154"/>
            <a:ext cx="12192000" cy="5199846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/>
              <a:t>中嶋一貴</a:t>
            </a:r>
            <a:r>
              <a:rPr kumimoji="1" lang="en-US" altLang="ja-JP" dirty="0"/>
              <a:t> (</a:t>
            </a:r>
            <a:r>
              <a:rPr kumimoji="1" lang="ja-JP" altLang="en-US"/>
              <a:t>なかじまかずき</a:t>
            </a:r>
            <a:r>
              <a:rPr kumimoji="1" lang="en-US" altLang="ja-JP" dirty="0"/>
              <a:t>)</a:t>
            </a:r>
          </a:p>
          <a:p>
            <a:r>
              <a:rPr lang="ja-JP" altLang="en-US"/>
              <a:t>静岡県沼津市出身</a:t>
            </a:r>
            <a:endParaRPr lang="en-US" altLang="ja-JP" dirty="0"/>
          </a:p>
          <a:p>
            <a:r>
              <a:rPr kumimoji="1" lang="ja-JP" altLang="en-US"/>
              <a:t>修士</a:t>
            </a:r>
            <a:r>
              <a:rPr kumimoji="1" lang="en-US" altLang="ja-JP" dirty="0"/>
              <a:t>2</a:t>
            </a:r>
            <a:r>
              <a:rPr kumimoji="1" lang="ja-JP" altLang="en-US"/>
              <a:t>年</a:t>
            </a:r>
            <a:endParaRPr kumimoji="1" lang="en-US" altLang="ja-JP" dirty="0"/>
          </a:p>
          <a:p>
            <a:r>
              <a:rPr kumimoji="1" lang="ja-JP" altLang="en-US"/>
              <a:t>好きなこと・趣味</a:t>
            </a:r>
            <a:endParaRPr kumimoji="1" lang="en-US" altLang="ja-JP" dirty="0"/>
          </a:p>
          <a:p>
            <a:pPr lvl="1"/>
            <a:r>
              <a:rPr kumimoji="1"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陸上競技</a:t>
            </a:r>
            <a:endParaRPr kumimoji="1"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2"/>
            <a:r>
              <a:rPr kumimoji="1" lang="ja-JP" altLang="en-US" sz="3000">
                <a:latin typeface="MS PGothic" panose="020B0600070205080204" pitchFamily="34" charset="-128"/>
                <a:ea typeface="MS PGothic" panose="020B0600070205080204" pitchFamily="34" charset="-128"/>
              </a:rPr>
              <a:t>最近はちゃんとやれてない．</a:t>
            </a:r>
            <a:endParaRPr kumimoji="1" lang="en-US" altLang="ja-JP" sz="3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lang="en-US" altLang="ja-JP"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YouTube</a:t>
            </a:r>
            <a:r>
              <a:rPr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鑑賞</a:t>
            </a:r>
            <a:endParaRPr lang="en-US" altLang="ja-JP" sz="3200" b="1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kumimoji="1"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漫才鑑賞</a:t>
            </a:r>
            <a:endParaRPr kumimoji="1"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kumimoji="1"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ラーメン</a:t>
            </a:r>
            <a:endParaRPr kumimoji="1"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kumimoji="1" lang="ja-JP" altLang="en-US"/>
              <a:t>研究分野</a:t>
            </a:r>
            <a:endParaRPr kumimoji="1" lang="en-US" altLang="ja-JP" dirty="0"/>
          </a:p>
          <a:p>
            <a:pPr lvl="1"/>
            <a:r>
              <a:rPr lang="ja-JP" altLang="en-US" sz="3200">
                <a:latin typeface="MS PGothic" panose="020B0600070205080204" pitchFamily="34" charset="-128"/>
                <a:ea typeface="MS PGothic" panose="020B0600070205080204" pitchFamily="34" charset="-128"/>
              </a:rPr>
              <a:t>グラフサンプリング</a:t>
            </a:r>
            <a:endParaRPr kumimoji="1" lang="en-US" altLang="ja-JP" sz="3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ja-JP" dirty="0"/>
          </a:p>
          <a:p>
            <a:endParaRPr kumimoji="1" lang="ja-JP" altLang="en-US"/>
          </a:p>
        </p:txBody>
      </p:sp>
      <p:pic>
        <p:nvPicPr>
          <p:cNvPr id="18" name="図 17">
            <a:hlinkClick r:id="rId2"/>
            <a:extLst>
              <a:ext uri="{FF2B5EF4-FFF2-40B4-BE49-F238E27FC236}">
                <a16:creationId xmlns:a16="http://schemas.microsoft.com/office/drawing/2014/main" id="{F8EC804A-EE69-4741-85FF-2AD8B46EC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352" y="2273411"/>
            <a:ext cx="3600000" cy="360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989BFE-6BAA-8449-8345-1A0D5C266441}"/>
              </a:ext>
            </a:extLst>
          </p:cNvPr>
          <p:cNvSpPr txBox="1"/>
          <p:nvPr/>
        </p:nvSpPr>
        <p:spPr>
          <a:xfrm>
            <a:off x="8324097" y="5950207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松福　沼津本店</a:t>
            </a:r>
          </a:p>
        </p:txBody>
      </p:sp>
    </p:spTree>
    <p:extLst>
      <p:ext uri="{BB962C8B-B14F-4D97-AF65-F5344CB8AC3E}">
        <p14:creationId xmlns:p14="http://schemas.microsoft.com/office/powerpoint/2010/main" val="408821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A8658-06B3-1B4B-B660-AEDE14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目的・目標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667D6-9340-2246-8EDB-0470A4AD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3600"/>
              <a:t>目的</a:t>
            </a:r>
            <a:endParaRPr lang="en-US" altLang="ja-JP" sz="3600" dirty="0"/>
          </a:p>
          <a:p>
            <a:pPr lvl="1"/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研究のプロセスの一部を体験しよう．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2"/>
            <a:endParaRPr lang="en-US" altLang="ja-JP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2"/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現状把握</a:t>
            </a:r>
            <a:r>
              <a:rPr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→ 問題点・改善案を出す</a:t>
            </a:r>
            <a:r>
              <a:rPr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→ 有意義な結果を出す</a:t>
            </a:r>
            <a:r>
              <a:rPr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→ 論文を書いて世に公表する</a:t>
            </a:r>
            <a:endParaRPr lang="en-US" altLang="ja-JP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3600"/>
              <a:t>目標</a:t>
            </a:r>
            <a:endParaRPr lang="en-US" altLang="ja-JP" sz="3600" dirty="0"/>
          </a:p>
          <a:p>
            <a:pPr lvl="1"/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グラフサンプリングの英語論文を読んで知識・方法を理解する．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既存の知識・方法を実装・検証する．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既存論文に対する改善案・新しい知見を考える．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lang="en-US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4641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20F01-A293-DC48-8F25-580832C2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複雑ネットワークとグラフ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0A3B6E-EBDC-494E-87A2-4A65D140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/>
              <a:t>世の中には多くのネットワークが存在する．</a:t>
            </a:r>
            <a:endParaRPr lang="en-US" altLang="ja-JP" sz="3600" dirty="0"/>
          </a:p>
          <a:p>
            <a:pPr lvl="1"/>
            <a:endParaRPr lang="en-US" altLang="ja-JP" sz="2400" dirty="0"/>
          </a:p>
          <a:p>
            <a:pPr lvl="1"/>
            <a:r>
              <a:rPr lang="ja-JP" altLang="en-US" sz="3200"/>
              <a:t>社会ネットワーク，道路網，インターネット・・・</a:t>
            </a:r>
            <a:endParaRPr lang="en-US" altLang="ja-JP" sz="3200" dirty="0"/>
          </a:p>
          <a:p>
            <a:endParaRPr kumimoji="1" lang="en-US" altLang="ja-JP" dirty="0"/>
          </a:p>
          <a:p>
            <a:r>
              <a:rPr kumimoji="1" lang="ja-JP" altLang="en-US" sz="3600"/>
              <a:t>ネットワークはグラフで表すことができる．</a:t>
            </a:r>
            <a:endParaRPr kumimoji="1" lang="en-US" altLang="ja-JP" sz="3600" dirty="0"/>
          </a:p>
          <a:p>
            <a:pPr lvl="1"/>
            <a:endParaRPr lang="en-US" altLang="ja-JP" sz="2800" dirty="0"/>
          </a:p>
          <a:p>
            <a:pPr lvl="1"/>
            <a:r>
              <a:rPr lang="ja-JP" altLang="en-US" sz="2800"/>
              <a:t>グラフとは，ノードとエッジから成るデータ構造．</a:t>
            </a:r>
            <a:endParaRPr lang="en-US" altLang="ja-JP" sz="2800" dirty="0"/>
          </a:p>
          <a:p>
            <a:pPr lvl="1"/>
            <a:endParaRPr lang="en-US" altLang="ja-JP" sz="2800" dirty="0"/>
          </a:p>
          <a:p>
            <a:pPr lvl="1"/>
            <a:r>
              <a:rPr lang="ja-JP" altLang="en-US" sz="2800"/>
              <a:t>様々な統計量から構造的特徴を理解する．</a:t>
            </a:r>
          </a:p>
          <a:p>
            <a:pPr lvl="1"/>
            <a:endParaRPr lang="en-US" altLang="ja-JP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F5E39849-7137-D04E-8588-4AC5B3986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24" y="4646378"/>
            <a:ext cx="423837" cy="540000"/>
          </a:xfrm>
          <a:prstGeom prst="rect">
            <a:avLst/>
          </a:prstGeom>
        </p:spPr>
      </p:pic>
      <p:pic>
        <p:nvPicPr>
          <p:cNvPr id="5" name="コンテンツ プレースホルダー 3">
            <a:extLst>
              <a:ext uri="{FF2B5EF4-FFF2-40B4-BE49-F238E27FC236}">
                <a16:creationId xmlns:a16="http://schemas.microsoft.com/office/drawing/2014/main" id="{348D9260-6D29-934A-B5E9-0A4EB586F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109" y="5588465"/>
            <a:ext cx="423837" cy="540000"/>
          </a:xfrm>
          <a:prstGeom prst="rect">
            <a:avLst/>
          </a:prstGeom>
        </p:spPr>
      </p:pic>
      <p:pic>
        <p:nvPicPr>
          <p:cNvPr id="6" name="コンテンツ プレースホルダー 3">
            <a:extLst>
              <a:ext uri="{FF2B5EF4-FFF2-40B4-BE49-F238E27FC236}">
                <a16:creationId xmlns:a16="http://schemas.microsoft.com/office/drawing/2014/main" id="{6CF7956A-985C-7F4C-A217-580AEC4E2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005" y="5586883"/>
            <a:ext cx="423837" cy="540000"/>
          </a:xfrm>
          <a:prstGeom prst="rect">
            <a:avLst/>
          </a:prstGeom>
        </p:spPr>
      </p:pic>
      <p:pic>
        <p:nvPicPr>
          <p:cNvPr id="7" name="コンテンツ プレースホルダー 3">
            <a:extLst>
              <a:ext uri="{FF2B5EF4-FFF2-40B4-BE49-F238E27FC236}">
                <a16:creationId xmlns:a16="http://schemas.microsoft.com/office/drawing/2014/main" id="{EA2F596E-644B-A642-9483-329757235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89" y="4647344"/>
            <a:ext cx="423837" cy="54000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032299F-4CE4-144F-A0E3-8A0E9A3F23D5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758761" y="4916378"/>
            <a:ext cx="730528" cy="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0FBDFD8-D519-C244-AF3A-4CBD624CA7B4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8508028" y="5187344"/>
            <a:ext cx="193180" cy="4011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749D746-0F24-3A46-9E62-FD9EFEC44FF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7334924" y="5186378"/>
            <a:ext cx="211919" cy="400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CA54850-9B32-B946-87F8-E8929A83BFE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546843" y="5186378"/>
            <a:ext cx="961185" cy="402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95D9719-E5CD-8945-934A-1EBCFC5C0E69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 flipV="1">
            <a:off x="7546842" y="5856883"/>
            <a:ext cx="749267" cy="15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23">
            <a:extLst>
              <a:ext uri="{FF2B5EF4-FFF2-40B4-BE49-F238E27FC236}">
                <a16:creationId xmlns:a16="http://schemas.microsoft.com/office/drawing/2014/main" id="{B60450AF-826C-5249-BE63-8FAB240E3CDD}"/>
              </a:ext>
            </a:extLst>
          </p:cNvPr>
          <p:cNvSpPr>
            <a:spLocks noChangeAspect="1"/>
          </p:cNvSpPr>
          <p:nvPr/>
        </p:nvSpPr>
        <p:spPr>
          <a:xfrm>
            <a:off x="10312242" y="4502762"/>
            <a:ext cx="540000" cy="54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24">
            <a:extLst>
              <a:ext uri="{FF2B5EF4-FFF2-40B4-BE49-F238E27FC236}">
                <a16:creationId xmlns:a16="http://schemas.microsoft.com/office/drawing/2014/main" id="{AD612DC2-AD8E-5B43-8F89-4DF970D429E4}"/>
              </a:ext>
            </a:extLst>
          </p:cNvPr>
          <p:cNvSpPr>
            <a:spLocks noChangeAspect="1"/>
          </p:cNvSpPr>
          <p:nvPr/>
        </p:nvSpPr>
        <p:spPr>
          <a:xfrm>
            <a:off x="11466607" y="4502377"/>
            <a:ext cx="540000" cy="54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25">
            <a:extLst>
              <a:ext uri="{FF2B5EF4-FFF2-40B4-BE49-F238E27FC236}">
                <a16:creationId xmlns:a16="http://schemas.microsoft.com/office/drawing/2014/main" id="{5BBC5FFE-B0A2-7E4C-9EB9-E36909DAE16A}"/>
              </a:ext>
            </a:extLst>
          </p:cNvPr>
          <p:cNvSpPr>
            <a:spLocks noChangeAspect="1"/>
          </p:cNvSpPr>
          <p:nvPr/>
        </p:nvSpPr>
        <p:spPr>
          <a:xfrm>
            <a:off x="11248949" y="5586883"/>
            <a:ext cx="540000" cy="54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26">
            <a:extLst>
              <a:ext uri="{FF2B5EF4-FFF2-40B4-BE49-F238E27FC236}">
                <a16:creationId xmlns:a16="http://schemas.microsoft.com/office/drawing/2014/main" id="{DEA0CA91-5C66-064C-B5E3-F519B3AC04A9}"/>
              </a:ext>
            </a:extLst>
          </p:cNvPr>
          <p:cNvSpPr>
            <a:spLocks noChangeAspect="1"/>
          </p:cNvSpPr>
          <p:nvPr/>
        </p:nvSpPr>
        <p:spPr>
          <a:xfrm>
            <a:off x="10072774" y="5586877"/>
            <a:ext cx="540000" cy="54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37C4DCC-7AEC-7044-8604-389BA34459A6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10342774" y="5042762"/>
            <a:ext cx="239468" cy="544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4729263-EB19-934B-9E5E-F3891DF054CB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10852242" y="4772377"/>
            <a:ext cx="614365" cy="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87FD0F8-ABC3-3447-9FB7-9748C21946C4}"/>
              </a:ext>
            </a:extLst>
          </p:cNvPr>
          <p:cNvCxnSpPr>
            <a:cxnSpLocks/>
            <a:stCxn id="15" idx="1"/>
            <a:endCxn id="13" idx="5"/>
          </p:cNvCxnSpPr>
          <p:nvPr/>
        </p:nvCxnSpPr>
        <p:spPr>
          <a:xfrm flipH="1" flipV="1">
            <a:off x="10773161" y="4963681"/>
            <a:ext cx="554869" cy="702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00734A4-52F6-024F-83AB-64EE8A5C6828}"/>
              </a:ext>
            </a:extLst>
          </p:cNvPr>
          <p:cNvCxnSpPr>
            <a:cxnSpLocks/>
            <a:stCxn id="15" idx="2"/>
            <a:endCxn id="16" idx="6"/>
          </p:cNvCxnSpPr>
          <p:nvPr/>
        </p:nvCxnSpPr>
        <p:spPr>
          <a:xfrm flipH="1" flipV="1">
            <a:off x="10612774" y="5856877"/>
            <a:ext cx="636175" cy="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B279859-C949-C448-9424-84A7FC407085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11518949" y="5042377"/>
            <a:ext cx="217658" cy="5445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571CC00-1F81-6E43-9253-59923E09E1F1}"/>
              </a:ext>
            </a:extLst>
          </p:cNvPr>
          <p:cNvSpPr txBox="1"/>
          <p:nvPr/>
        </p:nvSpPr>
        <p:spPr>
          <a:xfrm>
            <a:off x="7334923" y="3794010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/>
              <a:t>ソーシャル</a:t>
            </a:r>
            <a:endParaRPr kumimoji="1" lang="en-US" altLang="ja-JP" sz="2400" dirty="0"/>
          </a:p>
          <a:p>
            <a:pPr algn="ctr"/>
            <a:r>
              <a:rPr kumimoji="1" lang="ja-JP" altLang="en-US" sz="2400"/>
              <a:t>ネットワーク</a:t>
            </a:r>
            <a:endParaRPr kumimoji="1" lang="ja-JP" altLang="en-US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7F4B05A-2AC9-B54C-82F5-08C34CE35BD4}"/>
              </a:ext>
            </a:extLst>
          </p:cNvPr>
          <p:cNvSpPr txBox="1"/>
          <p:nvPr/>
        </p:nvSpPr>
        <p:spPr>
          <a:xfrm>
            <a:off x="10718016" y="3996467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グラフ</a:t>
            </a:r>
            <a:endParaRPr kumimoji="1" lang="ja-JP" altLang="en-US" sz="28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10DCA22-237F-8849-9090-715659C0B2AF}"/>
              </a:ext>
            </a:extLst>
          </p:cNvPr>
          <p:cNvSpPr txBox="1"/>
          <p:nvPr/>
        </p:nvSpPr>
        <p:spPr>
          <a:xfrm>
            <a:off x="9467815" y="4415270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ノード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DDCC113-670D-3E47-AADD-E1E23A6484A9}"/>
              </a:ext>
            </a:extLst>
          </p:cNvPr>
          <p:cNvSpPr txBox="1"/>
          <p:nvPr/>
        </p:nvSpPr>
        <p:spPr>
          <a:xfrm>
            <a:off x="9578976" y="5059832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エッジ</a:t>
            </a:r>
          </a:p>
        </p:txBody>
      </p:sp>
      <p:sp>
        <p:nvSpPr>
          <p:cNvPr id="61" name="右矢印 60">
            <a:extLst>
              <a:ext uri="{FF2B5EF4-FFF2-40B4-BE49-F238E27FC236}">
                <a16:creationId xmlns:a16="http://schemas.microsoft.com/office/drawing/2014/main" id="{A073937F-A0EE-6240-BC07-B70376709711}"/>
              </a:ext>
            </a:extLst>
          </p:cNvPr>
          <p:cNvSpPr/>
          <p:nvPr/>
        </p:nvSpPr>
        <p:spPr>
          <a:xfrm>
            <a:off x="9046826" y="5316877"/>
            <a:ext cx="450000" cy="27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34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444298-7AC8-9E42-999B-3C52E7CA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複雑ネットワークの研究の幕開け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F4ADCD-AE42-9544-8CF8-F30BAE6C5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/>
              <a:t>ワッツ・ストロガッツモデル</a:t>
            </a:r>
            <a:r>
              <a:rPr lang="en-US" altLang="ja-JP" sz="3600" dirty="0"/>
              <a:t> (1998</a:t>
            </a:r>
            <a:r>
              <a:rPr lang="ja-JP" altLang="en-US" sz="3600"/>
              <a:t>年</a:t>
            </a:r>
            <a:r>
              <a:rPr lang="en-US" altLang="ja-JP" sz="3600" dirty="0"/>
              <a:t>)</a:t>
            </a:r>
          </a:p>
          <a:p>
            <a:endParaRPr lang="en-US" altLang="ja-JP" sz="3600" dirty="0"/>
          </a:p>
          <a:p>
            <a:pPr lvl="1"/>
            <a:r>
              <a:rPr lang="ja-JP" altLang="en-US" sz="2400"/>
              <a:t>実ネットワークに以下の</a:t>
            </a:r>
            <a:r>
              <a:rPr lang="en-US" altLang="ja-JP" sz="2400" dirty="0"/>
              <a:t>2</a:t>
            </a:r>
            <a:r>
              <a:rPr lang="ja-JP" altLang="en-US" sz="2400"/>
              <a:t>つの性質が共通することがわかった．</a:t>
            </a:r>
            <a:endParaRPr lang="en-US" altLang="ja-JP" sz="2400" dirty="0"/>
          </a:p>
          <a:p>
            <a:pPr lvl="2"/>
            <a:endParaRPr lang="en-US" altLang="ja-JP" sz="2200" dirty="0"/>
          </a:p>
          <a:p>
            <a:pPr lvl="2"/>
            <a:r>
              <a:rPr lang="ja-JP" altLang="en-US" sz="2200" u="sng"/>
              <a:t>スモールワールド性</a:t>
            </a:r>
            <a:endParaRPr lang="en-US" altLang="ja-JP" sz="2200" u="sng" dirty="0"/>
          </a:p>
          <a:p>
            <a:pPr lvl="3"/>
            <a:r>
              <a:rPr lang="ja-JP" altLang="en-US" sz="2000"/>
              <a:t>赤の他人でも数人の隣人を辿れば到達できる</a:t>
            </a:r>
            <a:endParaRPr lang="en-US" altLang="ja-JP" sz="2000" dirty="0"/>
          </a:p>
          <a:p>
            <a:pPr lvl="2"/>
            <a:endParaRPr lang="en-US" altLang="ja-JP" sz="2200" dirty="0"/>
          </a:p>
          <a:p>
            <a:pPr lvl="2"/>
            <a:r>
              <a:rPr lang="ja-JP" altLang="en-US" sz="2200" u="sng"/>
              <a:t>クラスター性</a:t>
            </a:r>
            <a:endParaRPr lang="en-US" altLang="ja-JP" sz="2200" u="sng" dirty="0"/>
          </a:p>
          <a:p>
            <a:pPr lvl="3"/>
            <a:r>
              <a:rPr lang="ja-JP" altLang="en-US" sz="2000"/>
              <a:t>友達同士は友達であることが多い．</a:t>
            </a:r>
            <a:endParaRPr lang="en-US" altLang="ja-JP" sz="2000" dirty="0"/>
          </a:p>
          <a:p>
            <a:pPr lvl="1"/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実ネットワークの性質を満たす</a:t>
            </a:r>
            <a:r>
              <a:rPr lang="ja-JP" altLang="en-US" sz="2400" b="1">
                <a:latin typeface="MS PGothic" panose="020B0600070205080204" pitchFamily="34" charset="-128"/>
                <a:ea typeface="MS PGothic" panose="020B0600070205080204" pitchFamily="34" charset="-128"/>
              </a:rPr>
              <a:t>最初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の生成モデル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endParaRPr kumimoji="1"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477DF6B-E6BC-964A-BBB3-590DAAFA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01" y="3905743"/>
            <a:ext cx="5644599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8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EE7B2-793E-074B-90A5-43B6CC0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複雑ネットワークの研究の幕開け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FB7974-CC11-4343-9259-D8C16D4F7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/>
              <a:t>バラバシ・アルバートモデル</a:t>
            </a:r>
            <a:r>
              <a:rPr lang="en-US" altLang="ja-JP" sz="3600" dirty="0"/>
              <a:t> (1999</a:t>
            </a:r>
            <a:r>
              <a:rPr lang="ja-JP" altLang="en-US" sz="3600"/>
              <a:t>年</a:t>
            </a:r>
            <a:r>
              <a:rPr lang="en-US" altLang="ja-JP" sz="3600" dirty="0"/>
              <a:t>)</a:t>
            </a:r>
          </a:p>
          <a:p>
            <a:endParaRPr lang="en-US" altLang="ja-JP" sz="3600" dirty="0"/>
          </a:p>
          <a:p>
            <a:pPr lvl="1"/>
            <a:r>
              <a:rPr lang="ja-JP" altLang="en-US" sz="2800"/>
              <a:t>実ネットワークに</a:t>
            </a:r>
            <a:r>
              <a:rPr lang="ja-JP" altLang="en-US" sz="2800" u="sng"/>
              <a:t>スケールフリー性</a:t>
            </a:r>
            <a:r>
              <a:rPr lang="ja-JP" altLang="en-US" sz="2800"/>
              <a:t>が共通することがわかった．</a:t>
            </a:r>
            <a:endParaRPr lang="en-US" altLang="ja-JP" sz="2800" dirty="0"/>
          </a:p>
          <a:p>
            <a:pPr lvl="2"/>
            <a:endParaRPr lang="en-US" altLang="ja-JP" sz="2400" dirty="0"/>
          </a:p>
          <a:p>
            <a:pPr lvl="2"/>
            <a:r>
              <a:rPr lang="ja-JP" altLang="en-US" sz="2400"/>
              <a:t>次数分布がべき分布に従う．</a:t>
            </a:r>
            <a:endParaRPr lang="en-US" altLang="ja-JP" sz="2400" dirty="0"/>
          </a:p>
          <a:p>
            <a:pPr lvl="2"/>
            <a:endParaRPr lang="en-US" altLang="ja-JP" sz="2400" dirty="0"/>
          </a:p>
          <a:p>
            <a:pPr lvl="1"/>
            <a:r>
              <a:rPr lang="ja-JP" altLang="en-US" sz="2600"/>
              <a:t>次数分布がべき則と成る生成モデル</a:t>
            </a:r>
            <a:endParaRPr lang="en-US" altLang="ja-JP" sz="2600" dirty="0"/>
          </a:p>
          <a:p>
            <a:pPr lvl="2"/>
            <a:endParaRPr lang="en-US" altLang="ja-JP" sz="2400" dirty="0"/>
          </a:p>
          <a:p>
            <a:pPr lvl="2"/>
            <a:r>
              <a:rPr lang="ja-JP" altLang="en-US" sz="2400"/>
              <a:t>次数が高いノードに優先的に枝を張る．</a:t>
            </a:r>
            <a:endParaRPr lang="en-US" altLang="ja-JP" sz="2400" dirty="0"/>
          </a:p>
          <a:p>
            <a:pPr lvl="1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E7C20A8-611C-AA40-8BC0-87EBA2A6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490" y="3604412"/>
            <a:ext cx="5332028" cy="216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9EDDF1-7C13-F64E-BA4D-84761F5C8121}"/>
              </a:ext>
            </a:extLst>
          </p:cNvPr>
          <p:cNvSpPr txBox="1"/>
          <p:nvPr/>
        </p:nvSpPr>
        <p:spPr>
          <a:xfrm>
            <a:off x="6839712" y="575720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俳優の共演関係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AF1C24-8653-1B44-BF2B-C3421C587704}"/>
              </a:ext>
            </a:extLst>
          </p:cNvPr>
          <p:cNvSpPr txBox="1"/>
          <p:nvPr/>
        </p:nvSpPr>
        <p:spPr>
          <a:xfrm>
            <a:off x="9122800" y="575720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ACE5F3-B9FE-E045-BB6C-858745D555B6}"/>
              </a:ext>
            </a:extLst>
          </p:cNvPr>
          <p:cNvSpPr txBox="1"/>
          <p:nvPr/>
        </p:nvSpPr>
        <p:spPr>
          <a:xfrm>
            <a:off x="10642973" y="57572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Arial" panose="020B0604020202020204" pitchFamily="34" charset="0"/>
                <a:cs typeface="Arial" panose="020B0604020202020204" pitchFamily="34" charset="0"/>
              </a:rPr>
              <a:t>電力網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01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B8FC2-CA9A-FC4A-92D0-0E2D2C70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複雑ネットワークの研究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58F920-7719-B74C-A017-8A8ACE4BF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世の中の様々なネットワークの解析研究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グラフ，食物連鎖ネットワーク，コンピュータネットワーク，神経ネットワーク，．．．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ネットワークの構造的頑健性，感染症伝搬の性質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実ネットワークの性質を模倣するモデルの構築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解析アルゴリズムの高度化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23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45A6C-C47C-BA46-B6F9-30C6E77E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ソーシャルネットワーク解析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B0A7C3-9738-6B4C-B3AC-F5A1C6D13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ソーシャルネットワークの高度な解析は依然として課題だった．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sz="2400"/>
              <a:t>人間同士の繋がりや行動に潜む社会的構造の解明が目的．</a:t>
            </a:r>
            <a:endParaRPr lang="en-US" altLang="ja-JP" sz="2400" dirty="0"/>
          </a:p>
          <a:p>
            <a:pPr marL="457200" lvl="1" indent="0">
              <a:buNone/>
            </a:pPr>
            <a:endParaRPr lang="en-US" altLang="ja-JP" sz="2400" dirty="0"/>
          </a:p>
          <a:p>
            <a:pPr lvl="1"/>
            <a:r>
              <a:rPr lang="ja-JP" altLang="en-US" sz="2400"/>
              <a:t>せいぜい数百から数千程度の実データに対する解析に限られていた．</a:t>
            </a:r>
            <a:endParaRPr lang="en-US" altLang="ja-JP" sz="2400" dirty="0"/>
          </a:p>
          <a:p>
            <a:pPr marL="457200" lvl="1" indent="0">
              <a:buNone/>
            </a:pPr>
            <a:endParaRPr kumimoji="1" lang="en-US" altLang="ja-JP" sz="2400" dirty="0"/>
          </a:p>
          <a:p>
            <a:r>
              <a:rPr lang="ja-JP" altLang="en-US"/>
              <a:t>オンラインソーシャルネットワークの出現により大規模な解析が可能に．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ja-JP" altLang="en-US" sz="2400"/>
              <a:t>隣接関係の明確化</a:t>
            </a:r>
            <a:r>
              <a:rPr kumimoji="1" lang="en-US" altLang="ja-JP" sz="2400" dirty="0"/>
              <a:t> (</a:t>
            </a:r>
            <a:r>
              <a:rPr kumimoji="1" lang="ja-JP" altLang="en-US" sz="2400"/>
              <a:t>友人，フォロー，フォロワー</a:t>
            </a:r>
            <a:r>
              <a:rPr kumimoji="1" lang="en-US" altLang="ja-JP" sz="2400" dirty="0"/>
              <a:t>)</a:t>
            </a:r>
            <a:r>
              <a:rPr kumimoji="1" lang="ja-JP" altLang="en-US" sz="2400"/>
              <a:t>．</a:t>
            </a:r>
            <a:endParaRPr kumimoji="1" lang="en-US" altLang="ja-JP" sz="2400" dirty="0"/>
          </a:p>
          <a:p>
            <a:pPr lvl="1"/>
            <a:endParaRPr lang="en-US" altLang="ja-JP" sz="2400" dirty="0"/>
          </a:p>
          <a:p>
            <a:pPr lvl="1"/>
            <a:r>
              <a:rPr kumimoji="1" lang="ja-JP" altLang="en-US" sz="2400"/>
              <a:t>数千万，数億を超える膨大なグラフデータ</a:t>
            </a:r>
            <a:r>
              <a:rPr kumimoji="1" lang="en-US" altLang="ja-JP" sz="2400" dirty="0"/>
              <a:t> (</a:t>
            </a:r>
            <a:r>
              <a:rPr kumimoji="1"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現在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kumimoji="1"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は約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kumimoji="1"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億ユーザ</a:t>
            </a:r>
            <a:r>
              <a:rPr kumimoji="1" lang="en-US" altLang="ja-JP" sz="2400" dirty="0"/>
              <a:t>)</a:t>
            </a:r>
            <a:r>
              <a:rPr kumimoji="1" lang="ja-JP" altLang="en-US" sz="2400"/>
              <a:t>．</a:t>
            </a:r>
            <a:endParaRPr kumimoji="1" lang="en-US" altLang="ja-JP" sz="2400" dirty="0"/>
          </a:p>
          <a:p>
            <a:pPr lvl="1"/>
            <a:endParaRPr lang="en-US" altLang="ja-JP" sz="2400" dirty="0"/>
          </a:p>
          <a:p>
            <a:pPr lvl="1"/>
            <a:r>
              <a:rPr kumimoji="1" lang="ja-JP" altLang="en-US" sz="2400"/>
              <a:t>グラフデータは手の届くインターネット上にある．</a:t>
            </a:r>
          </a:p>
        </p:txBody>
      </p:sp>
    </p:spTree>
    <p:extLst>
      <p:ext uri="{BB962C8B-B14F-4D97-AF65-F5344CB8AC3E}">
        <p14:creationId xmlns:p14="http://schemas.microsoft.com/office/powerpoint/2010/main" val="334538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3B959-5C59-8844-BDD3-D9DB64BE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グラフサンプリング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0E8796-7E01-BD4B-8E6C-770492810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様々なオンラインソーシャルネットワークの構造解析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Cyworld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, Myspace, Orkut, LiveJournal, Yahoo! 360, Facebook, Twitter, …</a:t>
            </a:r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先人の主張の答え合わせや新しい構造的特徴の発見．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一般的で有効な解析手法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b="1" u="sng">
                <a:latin typeface="Arial" panose="020B0604020202020204" pitchFamily="34" charset="0"/>
                <a:cs typeface="Arial" panose="020B0604020202020204" pitchFamily="34" charset="0"/>
              </a:rPr>
              <a:t>グラフサンプリング</a:t>
            </a:r>
            <a:endParaRPr lang="en-US" altLang="ja-JP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ja-JP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ja-JP" altLang="en-US" sz="2400">
                <a:latin typeface="Arial" panose="020B0604020202020204" pitchFamily="34" charset="0"/>
                <a:cs typeface="Arial" panose="020B0604020202020204" pitchFamily="34" charset="0"/>
              </a:rPr>
              <a:t>全データを取ってきて厳密に解析することはほぼ不可能．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ja-JP" altLang="en-US" sz="2400" u="sng">
                <a:latin typeface="Arial" panose="020B0604020202020204" pitchFamily="34" charset="0"/>
                <a:cs typeface="Arial" panose="020B0604020202020204" pitchFamily="34" charset="0"/>
              </a:rPr>
              <a:t>一部のグラフデータをサンプリングして，サンプルから全体の統計量を推定する．</a:t>
            </a:r>
            <a:endParaRPr lang="en-US" altLang="ja-JP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506831"/>
      </p:ext>
    </p:extLst>
  </p:cSld>
  <p:clrMapOvr>
    <a:masterClrMapping/>
  </p:clrMapOvr>
</p:sld>
</file>

<file path=ppt/theme/theme1.xml><?xml version="1.0" encoding="utf-8"?>
<a:theme xmlns:a="http://schemas.openxmlformats.org/drawingml/2006/main" name="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ンプレ" id="{69D4AA22-C750-C540-B303-D1DC2C232C0B}" vid="{37A06D78-B0EB-1D4A-A204-1BABF334F5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飛行機雲</Template>
  <TotalTime>680</TotalTime>
  <Words>729</Words>
  <Application>Microsoft Macintosh PowerPoint</Application>
  <PresentationFormat>ワイド画面</PresentationFormat>
  <Paragraphs>156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ＭＳ Ｐゴシック</vt:lpstr>
      <vt:lpstr>游ゴシック</vt:lpstr>
      <vt:lpstr>Arial</vt:lpstr>
      <vt:lpstr>Century Gothic</vt:lpstr>
      <vt:lpstr>飛行機雲</vt:lpstr>
      <vt:lpstr>総合演習第1回</vt:lpstr>
      <vt:lpstr>自己紹介</vt:lpstr>
      <vt:lpstr>目的・目標</vt:lpstr>
      <vt:lpstr>複雑ネットワークとグラフ</vt:lpstr>
      <vt:lpstr>複雑ネットワークの研究の幕開け</vt:lpstr>
      <vt:lpstr>複雑ネットワークの研究の幕開け</vt:lpstr>
      <vt:lpstr>複雑ネットワークの研究</vt:lpstr>
      <vt:lpstr>ソーシャルネットワーク解析</vt:lpstr>
      <vt:lpstr>グラフサンプリング</vt:lpstr>
      <vt:lpstr>グラフサンプリング</vt:lpstr>
      <vt:lpstr>スケジュール</vt:lpstr>
      <vt:lpstr>今日やること</vt:lpstr>
      <vt:lpstr>課題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中嶋一貴</dc:creator>
  <cp:lastModifiedBy>中嶋一貴</cp:lastModifiedBy>
  <cp:revision>101</cp:revision>
  <dcterms:created xsi:type="dcterms:W3CDTF">2018-11-11T11:47:11Z</dcterms:created>
  <dcterms:modified xsi:type="dcterms:W3CDTF">2019-11-11T03:49:26Z</dcterms:modified>
</cp:coreProperties>
</file>