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2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76"/>
    <p:restoredTop sz="94665"/>
  </p:normalViewPr>
  <p:slideViewPr>
    <p:cSldViewPr snapToGrid="0" snapToObjects="1">
      <p:cViewPr varScale="1">
        <p:scale>
          <a:sx n="136" d="100"/>
          <a:sy n="136" d="100"/>
        </p:scale>
        <p:origin x="2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6B5-809A-E34D-B228-7E10B9ECFF8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6360-5A6F-D74D-A672-D3DA61EB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7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6"/>
            <a:ext cx="8610600" cy="1293028"/>
          </a:xfrm>
        </p:spPr>
        <p:txBody>
          <a:bodyPr/>
          <a:lstStyle>
            <a:lvl1pPr>
              <a:defRPr cap="none" baseline="0">
                <a:latin typeface="ＭＳ Ｐゴシック" panose="020B0600070205080204" pitchFamily="34" charset="-128"/>
                <a:ea typeface="ＭＳ Ｐゴシック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/>
          </a:bodyPr>
          <a:lstStyle>
            <a:lvl1pPr>
              <a:defRPr sz="3200" baseline="0">
                <a:latin typeface="ＭＳ Ｐゴシック" panose="020B0600070205080204" pitchFamily="34" charset="-128"/>
                <a:ea typeface="ＭＳ Ｐゴシック" panose="020B060007020508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zuibasou/trial_shudo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belog.com/shizuoka/A2205/A220501/220004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EE5B4-14AE-4E42-B041-86374E12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/>
              <a:t>グラフ分野総合演習第</a:t>
            </a:r>
            <a:r>
              <a:rPr lang="en-US" altLang="ja-JP" sz="5400" dirty="0"/>
              <a:t>1</a:t>
            </a:r>
            <a:r>
              <a:rPr kumimoji="1" lang="ja-JP" altLang="en-US" sz="54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0F977-8583-9E4F-A59F-A30CA27B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9" y="2721838"/>
            <a:ext cx="565116" cy="720000"/>
          </a:xfr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05" y="4094715"/>
            <a:ext cx="565116" cy="720000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0" y="4333176"/>
            <a:ext cx="565116" cy="720000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89" y="2359529"/>
            <a:ext cx="565116" cy="720000"/>
          </a:xfrm>
          <a:prstGeom prst="rect">
            <a:avLst/>
          </a:prstGeom>
        </p:spPr>
      </p:pic>
      <p:cxnSp>
        <p:nvCxnSpPr>
          <p:cNvPr id="9" name="直線コネクタ 8"/>
          <p:cNvCxnSpPr>
            <a:stCxn id="4" idx="3"/>
            <a:endCxn id="7" idx="1"/>
          </p:cNvCxnSpPr>
          <p:nvPr/>
        </p:nvCxnSpPr>
        <p:spPr>
          <a:xfrm flipV="1">
            <a:off x="1665865" y="2719529"/>
            <a:ext cx="999224" cy="362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0"/>
            <a:endCxn id="7" idx="2"/>
          </p:cNvCxnSpPr>
          <p:nvPr/>
        </p:nvCxnSpPr>
        <p:spPr>
          <a:xfrm flipV="1">
            <a:off x="2740563" y="3079529"/>
            <a:ext cx="207084" cy="1015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2"/>
            <a:endCxn id="6" idx="0"/>
          </p:cNvCxnSpPr>
          <p:nvPr/>
        </p:nvCxnSpPr>
        <p:spPr>
          <a:xfrm flipH="1">
            <a:off x="1011828" y="3441838"/>
            <a:ext cx="371479" cy="891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2"/>
            <a:endCxn id="5" idx="0"/>
          </p:cNvCxnSpPr>
          <p:nvPr/>
        </p:nvCxnSpPr>
        <p:spPr>
          <a:xfrm>
            <a:off x="1383307" y="3441838"/>
            <a:ext cx="1357256" cy="652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6" idx="3"/>
          </p:cNvCxnSpPr>
          <p:nvPr/>
        </p:nvCxnSpPr>
        <p:spPr>
          <a:xfrm flipH="1">
            <a:off x="1294386" y="4454715"/>
            <a:ext cx="1163619" cy="238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>
            <a:spLocks noChangeAspect="1"/>
          </p:cNvSpPr>
          <p:nvPr/>
        </p:nvSpPr>
        <p:spPr>
          <a:xfrm rot="897167">
            <a:off x="4865137" y="3044130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>
            <a:spLocks noChangeAspect="1"/>
          </p:cNvSpPr>
          <p:nvPr/>
        </p:nvSpPr>
        <p:spPr>
          <a:xfrm>
            <a:off x="6539262" y="2361838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>
            <a:spLocks noChangeAspect="1"/>
          </p:cNvSpPr>
          <p:nvPr/>
        </p:nvSpPr>
        <p:spPr>
          <a:xfrm rot="1990010">
            <a:off x="6438876" y="3891280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>
            <a:spLocks noChangeAspect="1"/>
          </p:cNvSpPr>
          <p:nvPr/>
        </p:nvSpPr>
        <p:spPr>
          <a:xfrm>
            <a:off x="4587461" y="4466042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7" idx="0"/>
            <a:endCxn id="24" idx="4"/>
          </p:cNvCxnSpPr>
          <p:nvPr/>
        </p:nvCxnSpPr>
        <p:spPr>
          <a:xfrm flipV="1">
            <a:off x="4947461" y="3751940"/>
            <a:ext cx="184788" cy="714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5" idx="2"/>
            <a:endCxn id="24" idx="7"/>
          </p:cNvCxnSpPr>
          <p:nvPr/>
        </p:nvCxnSpPr>
        <p:spPr>
          <a:xfrm flipH="1">
            <a:off x="5536757" y="2721838"/>
            <a:ext cx="1002505" cy="502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4" idx="6"/>
          </p:cNvCxnSpPr>
          <p:nvPr/>
        </p:nvCxnSpPr>
        <p:spPr>
          <a:xfrm flipH="1" flipV="1">
            <a:off x="5572947" y="3497018"/>
            <a:ext cx="924580" cy="557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4"/>
            <a:endCxn id="27" idx="6"/>
          </p:cNvCxnSpPr>
          <p:nvPr/>
        </p:nvCxnSpPr>
        <p:spPr>
          <a:xfrm flipH="1">
            <a:off x="5307461" y="4552629"/>
            <a:ext cx="1294467" cy="273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6" idx="1"/>
            <a:endCxn id="25" idx="4"/>
          </p:cNvCxnSpPr>
          <p:nvPr/>
        </p:nvCxnSpPr>
        <p:spPr>
          <a:xfrm flipV="1">
            <a:off x="6725054" y="3081838"/>
            <a:ext cx="174208" cy="81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67213" y="1749072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ソーシャルネットワーク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784438" y="174907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ソーシャルグラフ</a:t>
            </a:r>
          </a:p>
        </p:txBody>
      </p:sp>
      <p:sp>
        <p:nvSpPr>
          <p:cNvPr id="63" name="左右矢印 62"/>
          <p:cNvSpPr/>
          <p:nvPr/>
        </p:nvSpPr>
        <p:spPr>
          <a:xfrm>
            <a:off x="7922964" y="3533359"/>
            <a:ext cx="1440000" cy="4846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230832" y="288684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API</a:t>
            </a:r>
            <a:endParaRPr kumimoji="1" lang="ja-JP" altLang="en-US" sz="3200" dirty="0">
              <a:latin typeface="+mn-ea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55" y="2413317"/>
            <a:ext cx="1732500" cy="2520000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9655798" y="1749072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サードパーティ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3594" y="5549225"/>
            <a:ext cx="12170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サードパーティはソーシャルグラフのデータ取得に制限がある．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一部だけサンプリングして，グラフの特徴を推定しよう！</a:t>
            </a:r>
            <a:r>
              <a:rPr kumimoji="1" lang="ja-JP" altLang="en-US" sz="2800">
                <a:solidFill>
                  <a:srgbClr val="FF0000"/>
                </a:solidFill>
              </a:rPr>
              <a:t>（グラフサンプリング）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69" name="楕円 68"/>
          <p:cNvSpPr/>
          <p:nvPr/>
        </p:nvSpPr>
        <p:spPr>
          <a:xfrm>
            <a:off x="8193251" y="1924431"/>
            <a:ext cx="9144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59430" y="205846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100</a:t>
            </a:r>
            <a:endParaRPr kumimoji="1" lang="ja-JP" altLang="en-US" sz="36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649674" y="1493452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リクエスト数制限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971349" y="3079529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086485" y="384558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エッジ</a:t>
            </a:r>
          </a:p>
        </p:txBody>
      </p:sp>
    </p:spTree>
    <p:extLst>
      <p:ext uri="{BB962C8B-B14F-4D97-AF65-F5344CB8AC3E}">
        <p14:creationId xmlns:p14="http://schemas.microsoft.com/office/powerpoint/2010/main" val="29340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3D6E7-07C4-A04D-BEAF-8E932C2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グラフサンプリングが有益なシチュエーション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B725F-CADF-6E48-BF90-046AC8E8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データの欠如</a:t>
            </a:r>
            <a:endParaRPr kumimoji="1" lang="en-US" altLang="ja-JP" dirty="0"/>
          </a:p>
          <a:p>
            <a:pPr lvl="1"/>
            <a:r>
              <a:rPr lang="en-US" altLang="ja-JP" dirty="0"/>
              <a:t>SNS</a:t>
            </a:r>
            <a:r>
              <a:rPr lang="ja-JP" altLang="en-US"/>
              <a:t>では全ユーザのデータを取得できない．</a:t>
            </a:r>
            <a:endParaRPr kumimoji="1" lang="en-US" altLang="ja-JP" dirty="0"/>
          </a:p>
          <a:p>
            <a:r>
              <a:rPr lang="ja-JP" altLang="en-US"/>
              <a:t>隠れた人の調査</a:t>
            </a:r>
            <a:endParaRPr lang="en-US" altLang="ja-JP" dirty="0"/>
          </a:p>
          <a:p>
            <a:pPr lvl="1"/>
            <a:r>
              <a:rPr kumimoji="1" lang="ja-JP" altLang="en-US"/>
              <a:t>薬物乱用者の検査</a:t>
            </a:r>
            <a:endParaRPr kumimoji="1" lang="en-US" altLang="ja-JP" dirty="0"/>
          </a:p>
          <a:p>
            <a:pPr lvl="1"/>
            <a:r>
              <a:rPr lang="ja-JP" altLang="en-US"/>
              <a:t>適当な人から初めて聞き取り調査を行う．</a:t>
            </a:r>
            <a:endParaRPr lang="en-US" altLang="ja-JP" dirty="0"/>
          </a:p>
          <a:p>
            <a:r>
              <a:rPr kumimoji="1" lang="ja-JP" altLang="en-US"/>
              <a:t>テストコストの削減</a:t>
            </a:r>
            <a:endParaRPr kumimoji="1" lang="en-US" altLang="ja-JP" dirty="0"/>
          </a:p>
          <a:p>
            <a:pPr lvl="1"/>
            <a:r>
              <a:rPr lang="ja-JP" altLang="en-US"/>
              <a:t>タンパク質相互ネットワークのエッジ間の検査を全て行うのは困難．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可視化への応用</a:t>
            </a:r>
            <a:endParaRPr lang="en-US" altLang="ja-JP" dirty="0"/>
          </a:p>
          <a:p>
            <a:pPr lvl="1"/>
            <a:r>
              <a:rPr lang="ja-JP" altLang="en-US"/>
              <a:t>巨大なグラフは全部を表示するには厳しいので，代表的な部分を表示したい．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169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54631-B51E-AE45-AC1E-B5607D6B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F8EF71-E0FC-1846-89BC-A867F30B3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9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3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ja-JP" sz="3900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600" i="1">
                        <a:latin typeface="Cambria Math" panose="02040503050406030204" pitchFamily="18" charset="0"/>
                      </a:rPr>
                      <m:t>ノード集合</m:t>
                    </m:r>
                    <m:r>
                      <a:rPr lang="ja-JP" altLang="en-US" sz="26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2600" i="1">
                        <a:latin typeface="Cambria Math" panose="02040503050406030204" pitchFamily="18" charset="0"/>
                      </a:rPr>
                      <m:t>エッジ集合</m:t>
                    </m:r>
                  </m:oMath>
                </a14:m>
                <a:endParaRPr lang="en-US" altLang="ja-JP" sz="2600" dirty="0"/>
              </a:p>
              <a:p>
                <a:pPr lvl="1"/>
                <a:r>
                  <a:rPr kumimoji="1" lang="ja-JP" altLang="en-US" sz="2600" b="0"/>
                  <a:t>右の例：　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600" dirty="0"/>
              </a:p>
              <a:p>
                <a:r>
                  <a:rPr kumimoji="1" lang="ja-JP" altLang="en-US" sz="3900" u="sng"/>
                  <a:t>無向グラフ，辺に重みが無いことを仮定．</a:t>
                </a:r>
                <a:endParaRPr lang="en-US" altLang="ja-JP" sz="39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3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500"/>
                  <a:t>の隣接ノード集合</a:t>
                </a:r>
                <a14:m>
                  <m:oMath xmlns:m="http://schemas.openxmlformats.org/officeDocument/2006/math"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|(</m:t>
                    </m:r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500"/>
                  <a:t>の次数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kumimoji="1" lang="en-US" altLang="ja-JP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39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3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ja-JP" sz="39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39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ja-JP" sz="2600" dirty="0"/>
              </a:p>
              <a:p>
                <a:pPr lvl="1"/>
                <a:r>
                  <a:rPr lang="ja-JP" altLang="en-US" sz="2600"/>
                  <a:t>サンプルから生成されるグラフ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2600"/>
                  <a:t>は</a:t>
                </a:r>
                <a:r>
                  <a:rPr lang="en-US" altLang="ja-JP" sz="2600" dirty="0"/>
                  <a:t>1~3</a:t>
                </a:r>
                <a:r>
                  <a:rPr lang="ja-JP" altLang="en-US" sz="2600"/>
                  <a:t>を満たす．</a:t>
                </a:r>
                <a:endParaRPr lang="en-US" altLang="ja-JP" sz="2600" dirty="0"/>
              </a:p>
              <a:p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F8EF71-E0FC-1846-89BC-A867F30B3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28E3FB26-36BF-C541-A494-20F30B2D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3060700"/>
            <a:ext cx="3492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7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604AD-F561-294A-B279-F729DCD0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サンプリング手法の分類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D9886-293E-6840-AAEE-4E3E79DF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ランダムサンプリング</a:t>
            </a:r>
            <a:endParaRPr lang="en-US" altLang="ja-JP" sz="4000" dirty="0"/>
          </a:p>
          <a:p>
            <a:pPr lvl="1"/>
            <a:r>
              <a:rPr kumimoji="1" lang="ja-JP" altLang="en-US" sz="2400"/>
              <a:t>全グラフから一様にサンプリングする．</a:t>
            </a:r>
            <a:endParaRPr kumimoji="1" lang="en-US" altLang="ja-JP" sz="2400" dirty="0"/>
          </a:p>
          <a:p>
            <a:pPr lvl="1"/>
            <a:r>
              <a:rPr lang="en-US" altLang="ja-JP" sz="2400" dirty="0" err="1">
                <a:latin typeface="+mn-ea"/>
              </a:rPr>
              <a:t>Hoeffding</a:t>
            </a:r>
            <a:r>
              <a:rPr lang="ja-JP" altLang="en-US" sz="2400"/>
              <a:t>の不等式を適用でき，高精度に推定可能．</a:t>
            </a:r>
            <a:endParaRPr lang="en-US" altLang="ja-JP" sz="2400" dirty="0"/>
          </a:p>
          <a:p>
            <a:pPr lvl="1"/>
            <a:r>
              <a:rPr kumimoji="1" lang="ja-JP" altLang="en-US" sz="2400"/>
              <a:t>しかし，</a:t>
            </a:r>
            <a:r>
              <a:rPr kumimoji="1" lang="ja-JP" altLang="en-US" sz="2400" u="sng"/>
              <a:t>全グラフデータや分布が既知であることが前提．</a:t>
            </a:r>
            <a:endParaRPr kumimoji="1" lang="en-US" altLang="ja-JP" sz="2400" u="sng" dirty="0"/>
          </a:p>
          <a:p>
            <a:pPr lvl="1"/>
            <a:endParaRPr lang="en-US" altLang="ja-JP" sz="2400" dirty="0"/>
          </a:p>
          <a:p>
            <a:r>
              <a:rPr lang="ja-JP" altLang="en-US" sz="4000"/>
              <a:t>クローリング</a:t>
            </a:r>
            <a:r>
              <a:rPr kumimoji="1" lang="ja-JP" altLang="en-US" sz="4000"/>
              <a:t>ベースのサンプリング</a:t>
            </a:r>
            <a:endParaRPr kumimoji="1" lang="en-US" altLang="ja-JP" sz="4000" dirty="0"/>
          </a:p>
          <a:p>
            <a:pPr lvl="1"/>
            <a:r>
              <a:rPr lang="ja-JP" altLang="en-US" sz="2400"/>
              <a:t>適当なノードから初めて，隣接ノードを辿っていき，訪れたノードやエッジをサンプリングする．</a:t>
            </a:r>
            <a:endParaRPr lang="en-US" altLang="ja-JP" sz="2400" dirty="0"/>
          </a:p>
          <a:p>
            <a:pPr lvl="1"/>
            <a:r>
              <a:rPr kumimoji="1" lang="ja-JP" altLang="en-US" sz="2400"/>
              <a:t>行き先の隣接ノードの選び方はアルゴリズム次第．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具体的なアルゴリズムは</a:t>
            </a:r>
            <a:r>
              <a:rPr kumimoji="1" lang="en-US" altLang="ja-JP" sz="2400" dirty="0"/>
              <a:t>4</a:t>
            </a:r>
            <a:r>
              <a:rPr kumimoji="1" lang="ja-JP" altLang="en-US" sz="2400"/>
              <a:t>章</a:t>
            </a:r>
            <a:r>
              <a:rPr kumimoji="1" lang="en-US" altLang="ja-JP" sz="2400" dirty="0"/>
              <a:t>)</a:t>
            </a:r>
          </a:p>
          <a:p>
            <a:pPr lvl="1"/>
            <a:r>
              <a:rPr kumimoji="1" lang="ja-JP" altLang="en-US" sz="2400"/>
              <a:t>グラフデータが未知である場合でもある程度適用できる．</a:t>
            </a:r>
            <a:endParaRPr lang="en-US" altLang="ja-JP" sz="2400" dirty="0"/>
          </a:p>
          <a:p>
            <a:pPr lvl="1"/>
            <a:r>
              <a:rPr kumimoji="1" lang="en-US" altLang="ja-JP" sz="2400" dirty="0"/>
              <a:t>SNS</a:t>
            </a:r>
            <a:r>
              <a:rPr lang="ja-JP" altLang="en-US" sz="2400"/>
              <a:t>のサンプリングはクローリングベース．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7427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F7225-8274-004B-AA5B-CF5D1448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895A2-7111-4443-B4FC-9D249D2A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グラフの統計量はどんなものがあるの？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具体的にどうやってサンプリングするの？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具体的に統計量を推定できるアルゴリズムあるの？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B9F1EE2-2918-F24E-B168-5217F470EF2B}"/>
              </a:ext>
            </a:extLst>
          </p:cNvPr>
          <p:cNvSpPr/>
          <p:nvPr/>
        </p:nvSpPr>
        <p:spPr>
          <a:xfrm>
            <a:off x="7526700" y="1658154"/>
            <a:ext cx="720000" cy="1800000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57C853-93D6-214A-BCF4-0C95AD7F3CDD}"/>
              </a:ext>
            </a:extLst>
          </p:cNvPr>
          <p:cNvSpPr txBox="1"/>
          <p:nvPr/>
        </p:nvSpPr>
        <p:spPr>
          <a:xfrm>
            <a:off x="9612743" y="2296544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</a:t>
            </a:r>
            <a:r>
              <a:rPr kumimoji="1" lang="ja-JP" altLang="en-US" sz="2800"/>
              <a:t>第</a:t>
            </a:r>
            <a:r>
              <a:rPr kumimoji="1" lang="en-US" altLang="ja-JP" sz="2800" dirty="0"/>
              <a:t>2</a:t>
            </a:r>
            <a:r>
              <a:rPr kumimoji="1" lang="ja-JP" altLang="en-US" sz="2800"/>
              <a:t>回の輪講</a:t>
            </a:r>
            <a:r>
              <a:rPr kumimoji="1" lang="en-US" altLang="ja-JP" sz="28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B91987-6146-6B40-A0EA-339F7A83C8E2}"/>
              </a:ext>
            </a:extLst>
          </p:cNvPr>
          <p:cNvSpPr txBox="1"/>
          <p:nvPr/>
        </p:nvSpPr>
        <p:spPr>
          <a:xfrm>
            <a:off x="9404353" y="3919525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</a:t>
            </a:r>
            <a:r>
              <a:rPr kumimoji="1" lang="ja-JP" altLang="en-US" sz="2800"/>
              <a:t>第</a:t>
            </a:r>
            <a:r>
              <a:rPr kumimoji="1" lang="en-US" altLang="ja-JP" sz="2800" dirty="0"/>
              <a:t>3~5</a:t>
            </a:r>
            <a:r>
              <a:rPr kumimoji="1" lang="ja-JP" altLang="en-US" sz="2800"/>
              <a:t>回の輪講</a:t>
            </a:r>
            <a:r>
              <a:rPr kumimoji="1" lang="en-US" altLang="ja-JP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314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60851-70CE-3841-B4C8-C6B5080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578AF-E1CC-8344-9EA5-6313F4C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3600" dirty="0"/>
              <a:t>Slack</a:t>
            </a:r>
            <a:r>
              <a:rPr kumimoji="1" lang="ja-JP" altLang="en-US" sz="3600"/>
              <a:t>招待</a:t>
            </a:r>
            <a:r>
              <a:rPr lang="en-US" altLang="ja-JP" sz="3600" dirty="0"/>
              <a:t> (https://</a:t>
            </a:r>
            <a:r>
              <a:rPr lang="en-US" altLang="ja-JP" sz="3600" dirty="0" err="1"/>
              <a:t>nakajilab.slack.com</a:t>
            </a:r>
            <a:r>
              <a:rPr lang="en-US" altLang="ja-JP" sz="3600" dirty="0"/>
              <a:t>/)</a:t>
            </a:r>
          </a:p>
          <a:p>
            <a:pPr lvl="1"/>
            <a:r>
              <a:rPr kumimoji="1" lang="ja-JP" altLang="en-US" sz="2400"/>
              <a:t>何か質問などあればこちらで．</a:t>
            </a:r>
            <a:endParaRPr kumimoji="1" lang="en-US" altLang="ja-JP" sz="2400" dirty="0"/>
          </a:p>
          <a:p>
            <a:r>
              <a:rPr kumimoji="1" lang="en-US" altLang="ja-JP" sz="3600" dirty="0" err="1"/>
              <a:t>Github</a:t>
            </a:r>
            <a:r>
              <a:rPr lang="en-US" altLang="ja-JP" sz="3600" dirty="0"/>
              <a:t> (</a:t>
            </a:r>
            <a:r>
              <a:rPr lang="en-US" altLang="ja-JP" sz="3600" dirty="0">
                <a:hlinkClick r:id="rId2"/>
              </a:rPr>
              <a:t>https://github.com/kazuibasou/trial_shudolab</a:t>
            </a:r>
            <a:r>
              <a:rPr lang="en-US" altLang="ja-JP" sz="3600" dirty="0"/>
              <a:t>)</a:t>
            </a:r>
          </a:p>
          <a:p>
            <a:pPr lvl="1"/>
            <a:r>
              <a:rPr lang="ja-JP" altLang="en-US" sz="2400"/>
              <a:t>授業の資料とかアップします．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3600"/>
              <a:t>火曜</a:t>
            </a:r>
            <a:r>
              <a:rPr lang="en-US" altLang="ja-JP" sz="3600" dirty="0"/>
              <a:t>15:05-16:35</a:t>
            </a:r>
          </a:p>
          <a:p>
            <a:r>
              <a:rPr lang="ja-JP" altLang="en-US" sz="3600"/>
              <a:t>日程：</a:t>
            </a:r>
            <a:r>
              <a:rPr lang="en-US" altLang="ja-JP" sz="3600" dirty="0"/>
              <a:t>11/13, 11/20, 11/27, 12/4, 12/18</a:t>
            </a:r>
          </a:p>
          <a:p>
            <a:r>
              <a:rPr lang="ja-JP" altLang="en-US" sz="3600"/>
              <a:t>輪講担当決め</a:t>
            </a:r>
            <a:endParaRPr lang="en-US" altLang="ja-JP" sz="3600" dirty="0"/>
          </a:p>
          <a:p>
            <a:pPr lvl="1"/>
            <a:r>
              <a:rPr lang="en-US" altLang="ja-JP" sz="2400" dirty="0"/>
              <a:t>4</a:t>
            </a:r>
            <a:r>
              <a:rPr lang="ja-JP" altLang="en-US" sz="2400"/>
              <a:t>章</a:t>
            </a:r>
            <a:r>
              <a:rPr lang="en-US" altLang="ja-JP" sz="2400" dirty="0"/>
              <a:t> or 5</a:t>
            </a:r>
            <a:r>
              <a:rPr lang="ja-JP" altLang="en-US" sz="2400"/>
              <a:t>章</a:t>
            </a:r>
            <a:endParaRPr lang="en-US" altLang="ja-JP" sz="24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6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9E1E-F74A-BD44-9EE2-43011FF5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9443D-8108-0542-AEA1-2FA918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①</a:t>
            </a:r>
            <a:r>
              <a:rPr kumimoji="1" lang="ja-JP" altLang="en-US"/>
              <a:t>環境構築</a:t>
            </a:r>
            <a:endParaRPr kumimoji="1" lang="en-US" altLang="ja-JP" dirty="0"/>
          </a:p>
          <a:p>
            <a:pPr lvl="1"/>
            <a:r>
              <a:rPr lang="en-US" altLang="ja-JP" dirty="0"/>
              <a:t>Python</a:t>
            </a:r>
          </a:p>
          <a:p>
            <a:pPr lvl="2"/>
            <a:r>
              <a:rPr lang="en-US" altLang="ja-JP" dirty="0" err="1"/>
              <a:t>Pycharm</a:t>
            </a:r>
            <a:r>
              <a:rPr lang="en-US" altLang="ja-JP" dirty="0"/>
              <a:t> (</a:t>
            </a:r>
            <a:r>
              <a:rPr lang="ja-JP" altLang="en-US"/>
              <a:t>統合開発環境</a:t>
            </a:r>
            <a:r>
              <a:rPr lang="en-US" altLang="ja-JP" dirty="0"/>
              <a:t>)</a:t>
            </a:r>
          </a:p>
          <a:p>
            <a:pPr lvl="2"/>
            <a:r>
              <a:rPr kumimoji="1" lang="en-US" altLang="ja-JP" dirty="0" err="1"/>
              <a:t>NetworkX</a:t>
            </a:r>
            <a:r>
              <a:rPr kumimoji="1" lang="en-US" altLang="ja-JP" dirty="0"/>
              <a:t>, matplotlib, </a:t>
            </a:r>
            <a:r>
              <a:rPr kumimoji="1" lang="en-US" altLang="ja-JP" dirty="0" err="1"/>
              <a:t>numpy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ライブラリ</a:t>
            </a:r>
            <a:r>
              <a:rPr kumimoji="1" lang="en-US" altLang="ja-JP" dirty="0"/>
              <a:t>)</a:t>
            </a:r>
          </a:p>
          <a:p>
            <a:pPr lvl="2"/>
            <a:r>
              <a:rPr kumimoji="1" lang="en-US" altLang="ja-JP" dirty="0" err="1"/>
              <a:t>NetworkX</a:t>
            </a:r>
            <a:r>
              <a:rPr kumimoji="1" lang="ja-JP" altLang="en-US"/>
              <a:t>でアルゴリズムの検証，</a:t>
            </a:r>
            <a:r>
              <a:rPr kumimoji="1" lang="en-US" altLang="ja-JP" dirty="0"/>
              <a:t>matplotlib</a:t>
            </a:r>
            <a:r>
              <a:rPr kumimoji="1" lang="ja-JP" altLang="en-US"/>
              <a:t>は図の作成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numpy</a:t>
            </a:r>
            <a:r>
              <a:rPr kumimoji="1" lang="ja-JP" altLang="en-US"/>
              <a:t>はあると便利な配列がある．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/>
              <a:t>C++</a:t>
            </a:r>
          </a:p>
          <a:p>
            <a:pPr lvl="2"/>
            <a:r>
              <a:rPr lang="ja-JP" altLang="en-US"/>
              <a:t>こちらがメイン．アルゴリズムはこちらで実装してください．</a:t>
            </a:r>
            <a:endParaRPr lang="en-US" altLang="ja-JP" dirty="0"/>
          </a:p>
          <a:p>
            <a:pPr lvl="2"/>
            <a:r>
              <a:rPr lang="ja-JP" altLang="en-US"/>
              <a:t>実行</a:t>
            </a:r>
            <a:endParaRPr lang="en-US" altLang="ja-JP" dirty="0"/>
          </a:p>
          <a:p>
            <a:pPr marL="1371600" lvl="3" indent="0">
              <a:buNone/>
            </a:pPr>
            <a:r>
              <a:rPr lang="en-US" altLang="ja-JP" dirty="0"/>
              <a:t>g++ -</a:t>
            </a:r>
            <a:r>
              <a:rPr lang="en-US" altLang="ja-JP" dirty="0" err="1"/>
              <a:t>std</a:t>
            </a:r>
            <a:r>
              <a:rPr lang="en-US" altLang="ja-JP" dirty="0"/>
              <a:t>=</a:t>
            </a:r>
            <a:r>
              <a:rPr lang="en-US" altLang="ja-JP" dirty="0" err="1"/>
              <a:t>c++</a:t>
            </a:r>
            <a:r>
              <a:rPr lang="en-US" altLang="ja-JP" dirty="0"/>
              <a:t>11 </a:t>
            </a:r>
            <a:r>
              <a:rPr lang="en-US" altLang="ja-JP" dirty="0" err="1"/>
              <a:t>main.cpp</a:t>
            </a:r>
            <a:endParaRPr lang="en-US" altLang="ja-JP" dirty="0"/>
          </a:p>
          <a:p>
            <a:pPr marL="1371600" lvl="3" indent="0">
              <a:buNone/>
            </a:pPr>
            <a:r>
              <a:rPr lang="en-US" altLang="ja-JP" dirty="0"/>
              <a:t>./</a:t>
            </a:r>
            <a:r>
              <a:rPr lang="en-US" altLang="ja-JP" dirty="0" err="1"/>
              <a:t>a.out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en-US" altLang="ja-JP" dirty="0" err="1"/>
              <a:t>Github</a:t>
            </a:r>
            <a:r>
              <a:rPr lang="ja-JP" altLang="en-US"/>
              <a:t>にそれぞれの言語の</a:t>
            </a:r>
            <a:r>
              <a:rPr lang="en-US" altLang="ja-JP" dirty="0"/>
              <a:t>Hello world</a:t>
            </a:r>
            <a:r>
              <a:rPr lang="ja-JP" altLang="en-US"/>
              <a:t>プログラム作ったので動くかチェックしてください．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②輪講の担当範囲の資料作り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③Python, C++</a:t>
            </a:r>
            <a:r>
              <a:rPr lang="ja-JP" altLang="en-US"/>
              <a:t>に慣れる　</a:t>
            </a:r>
            <a:r>
              <a:rPr lang="en-US" altLang="ja-JP" dirty="0"/>
              <a:t>(</a:t>
            </a:r>
            <a:r>
              <a:rPr lang="ja-JP" altLang="en-US"/>
              <a:t>来週からたくさん実装してもらいます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674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96249-6E69-CE40-BDEC-09C964E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グラフの読み込みの雛形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CE06EF-2533-9740-AB8E-C48D5B3E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/>
              <a:t>エッジテキストの形式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1 2</a:t>
            </a:r>
          </a:p>
          <a:p>
            <a:pPr marL="457200" lvl="1" indent="0">
              <a:buNone/>
            </a:pPr>
            <a:r>
              <a:rPr lang="en-US" altLang="ja-JP" dirty="0"/>
              <a:t>1 3</a:t>
            </a:r>
          </a:p>
          <a:p>
            <a:pPr marL="457200" lvl="1" indent="0">
              <a:buNone/>
            </a:pPr>
            <a:r>
              <a:rPr lang="en-US" altLang="ja-JP" dirty="0"/>
              <a:t>1 4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/>
              <a:t>グラフのクラス定義</a:t>
            </a:r>
            <a:endParaRPr lang="en-US" altLang="ja-JP" dirty="0"/>
          </a:p>
          <a:p>
            <a:pPr lvl="1"/>
            <a:r>
              <a:rPr lang="ja-JP" altLang="en-US"/>
              <a:t>ノード数，エッジ数，隣接ノードリストの二次元配列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エッジテキストを読み込んで隣接ノードリストを作る．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問題</a:t>
            </a:r>
            <a:endParaRPr lang="en-US" altLang="ja-JP" dirty="0"/>
          </a:p>
          <a:p>
            <a:pPr lvl="1"/>
            <a:r>
              <a:rPr lang="ja-JP" altLang="en-US"/>
              <a:t>テキストファイルを読み込む関数は？</a:t>
            </a:r>
            <a:endParaRPr lang="en-US" altLang="ja-JP" dirty="0"/>
          </a:p>
          <a:p>
            <a:pPr lvl="1"/>
            <a:r>
              <a:rPr lang="ja-JP" altLang="en-US"/>
              <a:t>コマンドライン引数</a:t>
            </a:r>
            <a:r>
              <a:rPr lang="en-US" altLang="ja-JP" dirty="0"/>
              <a:t> (</a:t>
            </a:r>
            <a:r>
              <a:rPr lang="ja-JP" altLang="en-US"/>
              <a:t>ターミナルで受け取る引数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ノード数，エッジ数をどの時点で読み込むか？</a:t>
            </a:r>
            <a:endParaRPr lang="en-US" altLang="ja-JP" dirty="0"/>
          </a:p>
          <a:p>
            <a:pPr lvl="1"/>
            <a:r>
              <a:rPr lang="ja-JP" altLang="en-US"/>
              <a:t>わからないことあったら</a:t>
            </a:r>
            <a:r>
              <a:rPr lang="en-US" altLang="ja-JP" dirty="0"/>
              <a:t>slack</a:t>
            </a:r>
            <a:r>
              <a:rPr lang="ja-JP" altLang="en-US"/>
              <a:t>へ．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6CE4F2-0563-9D4E-9802-5DB597F2657C}"/>
              </a:ext>
            </a:extLst>
          </p:cNvPr>
          <p:cNvSpPr txBox="1"/>
          <p:nvPr/>
        </p:nvSpPr>
        <p:spPr>
          <a:xfrm>
            <a:off x="1800518" y="2337847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各行にエッジがある．半角スペースで区切ってある．</a:t>
            </a:r>
          </a:p>
        </p:txBody>
      </p:sp>
    </p:spTree>
    <p:extLst>
      <p:ext uri="{BB962C8B-B14F-4D97-AF65-F5344CB8AC3E}">
        <p14:creationId xmlns:p14="http://schemas.microsoft.com/office/powerpoint/2010/main" val="16373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7FD5F-B58F-A640-BCCD-F6730911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自己紹介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68E9-77C3-204A-B205-D478F00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中嶋一貴</a:t>
            </a:r>
            <a:r>
              <a:rPr kumimoji="1" lang="en-US" altLang="ja-JP" dirty="0"/>
              <a:t> (</a:t>
            </a:r>
            <a:r>
              <a:rPr kumimoji="1" lang="ja-JP" altLang="en-US"/>
              <a:t>なかじまかずき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静岡県沼津市出身</a:t>
            </a:r>
            <a:endParaRPr lang="en-US" altLang="ja-JP" dirty="0"/>
          </a:p>
          <a:p>
            <a:r>
              <a:rPr kumimoji="1" lang="ja-JP" altLang="en-US"/>
              <a:t>修士一年</a:t>
            </a:r>
            <a:endParaRPr kumimoji="1" lang="en-US" altLang="ja-JP" dirty="0"/>
          </a:p>
          <a:p>
            <a:r>
              <a:rPr kumimoji="1" lang="ja-JP" altLang="en-US"/>
              <a:t>好きなこと・趣味</a:t>
            </a:r>
            <a:endParaRPr kumimoji="1" lang="en-US" altLang="ja-JP" dirty="0"/>
          </a:p>
          <a:p>
            <a:pPr lvl="1"/>
            <a:r>
              <a:rPr kumimoji="1" lang="ja-JP" altLang="en-US" sz="3200"/>
              <a:t>陸上競技</a:t>
            </a:r>
            <a:r>
              <a:rPr kumimoji="1" lang="en-US" altLang="ja-JP" sz="3200" dirty="0"/>
              <a:t> (</a:t>
            </a:r>
            <a:r>
              <a:rPr kumimoji="1" lang="ja-JP" altLang="en-US" sz="3200"/>
              <a:t>ガチ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：小</a:t>
            </a:r>
            <a:r>
              <a:rPr kumimoji="1" lang="en-US" altLang="ja-JP" sz="3200" dirty="0"/>
              <a:t>4 ~ </a:t>
            </a:r>
            <a:r>
              <a:rPr kumimoji="1" lang="ja-JP" altLang="en-US" sz="3200"/>
              <a:t>現在</a:t>
            </a:r>
            <a:endParaRPr kumimoji="1" lang="en-US" altLang="ja-JP" sz="3200" dirty="0"/>
          </a:p>
          <a:p>
            <a:pPr lvl="1"/>
            <a:r>
              <a:rPr lang="en-US" altLang="ja-JP" sz="3200" dirty="0">
                <a:latin typeface="+mn-ea"/>
              </a:rPr>
              <a:t>YouTube</a:t>
            </a:r>
            <a:r>
              <a:rPr lang="ja-JP" altLang="en-US" sz="3200">
                <a:latin typeface="+mn-ea"/>
              </a:rPr>
              <a:t>鑑賞：</a:t>
            </a:r>
            <a:r>
              <a:rPr lang="ja-JP" altLang="en-US" sz="3200" b="1">
                <a:latin typeface="+mn-ea"/>
              </a:rPr>
              <a:t>おるたな</a:t>
            </a:r>
            <a:endParaRPr lang="en-US" altLang="ja-JP" sz="3200" b="1" dirty="0">
              <a:latin typeface="+mn-ea"/>
            </a:endParaRPr>
          </a:p>
          <a:p>
            <a:pPr lvl="1"/>
            <a:r>
              <a:rPr kumimoji="1" lang="ja-JP" altLang="en-US" sz="3200">
                <a:latin typeface="+mn-ea"/>
              </a:rPr>
              <a:t>お笑い</a:t>
            </a:r>
            <a:r>
              <a:rPr kumimoji="1" lang="en-US" altLang="ja-JP" sz="3200" dirty="0">
                <a:latin typeface="+mn-ea"/>
              </a:rPr>
              <a:t>: </a:t>
            </a:r>
            <a:r>
              <a:rPr kumimoji="1" lang="ja-JP" altLang="en-US" sz="3200">
                <a:latin typeface="+mn-ea"/>
              </a:rPr>
              <a:t>漫才が好き</a:t>
            </a:r>
            <a:endParaRPr kumimoji="1" lang="en-US" altLang="ja-JP" sz="3200" dirty="0">
              <a:latin typeface="+mn-ea"/>
            </a:endParaRPr>
          </a:p>
          <a:p>
            <a:pPr lvl="1"/>
            <a:r>
              <a:rPr lang="ja-JP" altLang="en-US" sz="3200">
                <a:latin typeface="+mn-ea"/>
              </a:rPr>
              <a:t>グルメ</a:t>
            </a:r>
            <a:endParaRPr kumimoji="1" lang="en-US" altLang="ja-JP" sz="3200" dirty="0">
              <a:latin typeface="+mn-ea"/>
            </a:endParaRPr>
          </a:p>
          <a:p>
            <a:pPr lvl="1"/>
            <a:r>
              <a:rPr kumimoji="1" lang="ja-JP" altLang="en-US" sz="3200">
                <a:latin typeface="+mn-ea"/>
              </a:rPr>
              <a:t>究極の朝ご飯</a:t>
            </a:r>
            <a:endParaRPr kumimoji="1" lang="en-US" altLang="ja-JP" sz="3200" dirty="0">
              <a:latin typeface="+mn-ea"/>
            </a:endParaRPr>
          </a:p>
          <a:p>
            <a:pPr lvl="1"/>
            <a:endParaRPr lang="en-US" altLang="ja-JP" sz="3200" dirty="0">
              <a:latin typeface="+mn-ea"/>
            </a:endParaRPr>
          </a:p>
          <a:p>
            <a:r>
              <a:rPr kumimoji="1" lang="ja-JP" altLang="en-US">
                <a:latin typeface="+mn-ea"/>
              </a:rPr>
              <a:t>研究分野</a:t>
            </a:r>
            <a:endParaRPr kumimoji="1" lang="en-US" altLang="ja-JP" dirty="0">
              <a:latin typeface="+mn-ea"/>
            </a:endParaRPr>
          </a:p>
          <a:p>
            <a:pPr lvl="1"/>
            <a:r>
              <a:rPr lang="ja-JP" altLang="en-US" sz="3200">
                <a:latin typeface="+mn-ea"/>
              </a:rPr>
              <a:t>グラフサンプリング</a:t>
            </a:r>
            <a:endParaRPr kumimoji="1" lang="en-US" altLang="ja-JP" sz="3200" dirty="0"/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18" name="図 17">
            <a:hlinkClick r:id="rId2"/>
            <a:extLst>
              <a:ext uri="{FF2B5EF4-FFF2-40B4-BE49-F238E27FC236}">
                <a16:creationId xmlns:a16="http://schemas.microsoft.com/office/drawing/2014/main" id="{F8EC804A-EE69-4741-85FF-2AD8B46E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2" y="2273411"/>
            <a:ext cx="3600000" cy="3600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21D638-E99C-504C-90C9-02EE2D27BEDA}"/>
              </a:ext>
            </a:extLst>
          </p:cNvPr>
          <p:cNvSpPr txBox="1"/>
          <p:nvPr/>
        </p:nvSpPr>
        <p:spPr>
          <a:xfrm>
            <a:off x="6319880" y="6488668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latin typeface="+mn-ea"/>
              </a:rPr>
              <a:t>https://</a:t>
            </a:r>
            <a:r>
              <a:rPr kumimoji="1" lang="en" altLang="ja-JP" dirty="0" err="1">
                <a:latin typeface="+mn-ea"/>
              </a:rPr>
              <a:t>tabelog.com</a:t>
            </a:r>
            <a:r>
              <a:rPr kumimoji="1" lang="en" altLang="ja-JP" dirty="0">
                <a:latin typeface="+mn-ea"/>
              </a:rPr>
              <a:t>/</a:t>
            </a:r>
            <a:r>
              <a:rPr kumimoji="1" lang="en" altLang="ja-JP" dirty="0" err="1">
                <a:latin typeface="+mn-ea"/>
              </a:rPr>
              <a:t>shizuoka</a:t>
            </a:r>
            <a:r>
              <a:rPr kumimoji="1" lang="en" altLang="ja-JP" dirty="0">
                <a:latin typeface="+mn-ea"/>
              </a:rPr>
              <a:t>/A2205/A220501/22000481/</a:t>
            </a:r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2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A8658-06B3-1B4B-B660-AEDE14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67D6-9340-2246-8EDB-0470A4AD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/>
              <a:t>英語の論文を読んでみよう．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pPr lvl="1"/>
            <a:r>
              <a:rPr lang="en" altLang="ja-JP" sz="2400" dirty="0">
                <a:latin typeface="+mn-ea"/>
              </a:rPr>
              <a:t>A survey and taxonomy of graph sampling.</a:t>
            </a:r>
          </a:p>
          <a:p>
            <a:pPr lvl="1"/>
            <a:endParaRPr lang="en" altLang="ja-JP" sz="2400" dirty="0">
              <a:latin typeface="+mn-ea"/>
            </a:endParaRPr>
          </a:p>
          <a:p>
            <a:pPr lvl="1"/>
            <a:r>
              <a:rPr lang="en" altLang="ja-JP" sz="2400" dirty="0">
                <a:latin typeface="+mn-ea"/>
              </a:rPr>
              <a:t>Estimating clustering coefficients and size of social networks via random walk.</a:t>
            </a:r>
          </a:p>
          <a:p>
            <a:pPr lvl="1"/>
            <a:endParaRPr kumimoji="1" lang="en-US" altLang="ja-JP" dirty="0"/>
          </a:p>
          <a:p>
            <a:r>
              <a:rPr lang="ja-JP" altLang="en-US" sz="3600"/>
              <a:t>研究を体験してみよう．</a:t>
            </a:r>
            <a:endParaRPr lang="en-US" altLang="ja-JP" sz="3600" dirty="0"/>
          </a:p>
          <a:p>
            <a:endParaRPr lang="en-US" altLang="ja-JP" sz="3600" dirty="0"/>
          </a:p>
          <a:p>
            <a:pPr lvl="1"/>
            <a:r>
              <a:rPr kumimoji="1" lang="ja-JP" altLang="en-US" sz="2800"/>
              <a:t>既存手法を知る</a:t>
            </a:r>
            <a:r>
              <a:rPr kumimoji="1" lang="en-US" altLang="ja-JP" sz="2800" dirty="0"/>
              <a:t> </a:t>
            </a:r>
            <a:r>
              <a:rPr kumimoji="1" lang="ja-JP" altLang="en-US" sz="2800" b="1"/>
              <a:t>→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課題の発見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→ 改善手法の提案</a:t>
            </a:r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r>
              <a:rPr kumimoji="1" lang="ja-JP" altLang="en-US" sz="2800"/>
              <a:t>たくさん議論しよう！！</a:t>
            </a:r>
            <a:endParaRPr kumimoji="1" lang="en-US" altLang="ja-JP" sz="2800" dirty="0"/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46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4957-97CD-E247-9AD1-739CD02D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02CB6-0CB7-F040-A472-9A2D848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/>
              <a:t>第</a:t>
            </a:r>
            <a:r>
              <a:rPr kumimoji="1" lang="en-US" altLang="ja-JP" sz="3600" dirty="0"/>
              <a:t>1</a:t>
            </a:r>
            <a:r>
              <a:rPr kumimoji="1" lang="ja-JP" altLang="en-US" sz="3600"/>
              <a:t>回</a:t>
            </a:r>
            <a:endParaRPr kumimoji="1" lang="en-US" altLang="ja-JP" sz="3600" dirty="0"/>
          </a:p>
          <a:p>
            <a:pPr lvl="1"/>
            <a:r>
              <a:rPr lang="ja-JP" altLang="en-US" sz="2400"/>
              <a:t>複雑ネットワークとグラフサンプリング</a:t>
            </a:r>
            <a:endParaRPr lang="en-US" altLang="ja-JP" sz="2400" dirty="0"/>
          </a:p>
          <a:p>
            <a:pPr lvl="1"/>
            <a:r>
              <a:rPr kumimoji="1" lang="ja-JP" altLang="en-US" sz="2400"/>
              <a:t>輪講担当決め</a:t>
            </a:r>
            <a:endParaRPr kumimoji="1" lang="en-US" altLang="ja-JP" sz="2400" dirty="0"/>
          </a:p>
          <a:p>
            <a:pPr lvl="1"/>
            <a:r>
              <a:rPr lang="ja-JP" altLang="en-US" sz="2400"/>
              <a:t>環境構築など？</a:t>
            </a:r>
            <a:endParaRPr kumimoji="1" lang="en-US" altLang="ja-JP" sz="2400" dirty="0"/>
          </a:p>
          <a:p>
            <a:r>
              <a:rPr lang="ja-JP" altLang="en-US" sz="3600"/>
              <a:t>第</a:t>
            </a:r>
            <a:r>
              <a:rPr lang="en-US" altLang="ja-JP" sz="3600" dirty="0"/>
              <a:t>2</a:t>
            </a:r>
            <a:r>
              <a:rPr lang="ja-JP" altLang="en-US" sz="3600"/>
              <a:t>回</a:t>
            </a:r>
            <a:endParaRPr lang="en-US" altLang="ja-JP" sz="3600" dirty="0"/>
          </a:p>
          <a:p>
            <a:pPr lvl="1"/>
            <a:r>
              <a:rPr kumimoji="1" lang="ja-JP" altLang="en-US" sz="2400"/>
              <a:t>輪講：</a:t>
            </a:r>
            <a:r>
              <a:rPr lang="en" altLang="ja-JP" sz="2400" dirty="0">
                <a:latin typeface="+mn-ea"/>
              </a:rPr>
              <a:t>A survey and taxonomy of graph sampling.</a:t>
            </a:r>
          </a:p>
          <a:p>
            <a:pPr lvl="1"/>
            <a:endParaRPr kumimoji="1" lang="en-US" altLang="ja-JP" sz="2400" dirty="0"/>
          </a:p>
          <a:p>
            <a:r>
              <a:rPr lang="ja-JP" altLang="en-US" sz="3600"/>
              <a:t>第</a:t>
            </a:r>
            <a:r>
              <a:rPr lang="en-US" altLang="ja-JP" sz="3600" dirty="0"/>
              <a:t>3</a:t>
            </a:r>
            <a:r>
              <a:rPr lang="ja-JP" altLang="en-US" sz="3600"/>
              <a:t>回</a:t>
            </a:r>
            <a:r>
              <a:rPr lang="en-US" altLang="ja-JP" sz="3600" dirty="0"/>
              <a:t>-</a:t>
            </a:r>
            <a:r>
              <a:rPr lang="ja-JP" altLang="en-US" sz="3600"/>
              <a:t>第</a:t>
            </a:r>
            <a:r>
              <a:rPr lang="en-US" altLang="ja-JP" sz="3600" dirty="0"/>
              <a:t>5</a:t>
            </a:r>
            <a:r>
              <a:rPr lang="ja-JP" altLang="en-US" sz="3600"/>
              <a:t>回</a:t>
            </a:r>
            <a:endParaRPr lang="en-US" altLang="ja-JP" sz="3600" dirty="0"/>
          </a:p>
          <a:p>
            <a:pPr lvl="1"/>
            <a:r>
              <a:rPr kumimoji="1" lang="ja-JP" altLang="en-US" sz="2400"/>
              <a:t>輪講：</a:t>
            </a:r>
            <a:r>
              <a:rPr lang="en" altLang="ja-JP" sz="2400" dirty="0">
                <a:latin typeface="+mn-ea"/>
              </a:rPr>
              <a:t>Estimating clustering coefficients and size of social networks via random walk.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CDA13-468A-044F-801B-D896D44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D7E9F-CC75-5E46-A84A-823757C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世の中には多くのネットワークが存在する．</a:t>
            </a:r>
            <a:endParaRPr kumimoji="1" lang="en-US" altLang="ja-JP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社会ネットワーク，道路網，インターネット・・・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r>
              <a:rPr kumimoji="1" lang="ja-JP" altLang="en-US" sz="3600"/>
              <a:t>ネットワークは点と線</a:t>
            </a:r>
            <a:endParaRPr kumimoji="1"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グラフで表すことが可能．</a:t>
            </a:r>
            <a:endParaRPr lang="en-US" altLang="ja-JP" sz="2400" dirty="0"/>
          </a:p>
          <a:p>
            <a:pPr lvl="2"/>
            <a:endParaRPr kumimoji="1" lang="en-US" altLang="ja-JP" sz="2200" dirty="0"/>
          </a:p>
          <a:p>
            <a:pPr lvl="1"/>
            <a:r>
              <a:rPr lang="ja-JP" altLang="en-US" sz="2400"/>
              <a:t>ノードとエッジから成るデータ構造</a:t>
            </a:r>
            <a:endParaRPr kumimoji="1" lang="en-US" altLang="ja-JP" sz="2400" dirty="0"/>
          </a:p>
          <a:p>
            <a:pPr marL="457200" lvl="1" indent="0">
              <a:buNone/>
            </a:pPr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11A90D-D752-BA47-956D-8E1D8D65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30" y="3258000"/>
            <a:ext cx="695647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72663-E218-B54A-84F8-14FFC1D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複雑ネットワークの研究の幕開け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B6D46-D48E-1C4A-8266-99B7B1FD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ワッツ・ストロガッツモデル</a:t>
            </a:r>
            <a:r>
              <a:rPr lang="en-US" altLang="ja-JP" sz="3600" dirty="0"/>
              <a:t> (1998)</a:t>
            </a:r>
          </a:p>
          <a:p>
            <a:endParaRPr lang="en-US" altLang="ja-JP" sz="3600" dirty="0"/>
          </a:p>
          <a:p>
            <a:pPr lvl="1"/>
            <a:r>
              <a:rPr lang="ja-JP" altLang="en-US" sz="2400"/>
              <a:t>６次の隔たり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大体のネットワークの平均距離ってすげぇ短いぞ！！</a:t>
            </a:r>
            <a:endParaRPr lang="en-US" altLang="ja-JP" sz="2400" dirty="0"/>
          </a:p>
          <a:p>
            <a:pPr lvl="2"/>
            <a:endParaRPr lang="en-US" altLang="ja-JP" sz="2000" dirty="0"/>
          </a:p>
          <a:p>
            <a:pPr lvl="2"/>
            <a:r>
              <a:rPr lang="ja-JP" altLang="en-US" sz="2000" b="1"/>
              <a:t>スモールワールド性</a:t>
            </a:r>
            <a:endParaRPr lang="en-US" altLang="ja-JP" sz="2000" b="1" dirty="0"/>
          </a:p>
          <a:p>
            <a:pPr lvl="2"/>
            <a:endParaRPr lang="en-US" altLang="ja-JP" sz="2000" dirty="0"/>
          </a:p>
          <a:p>
            <a:pPr lvl="1"/>
            <a:r>
              <a:rPr lang="ja-JP" altLang="en-US" sz="2400"/>
              <a:t>スモールワールド性を満たすグラフモデル作ったよ！！</a:t>
            </a:r>
            <a:endParaRPr lang="en-US" altLang="ja-JP" sz="2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F95BC-7629-6249-85F9-A69B5446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3060700"/>
            <a:ext cx="3492500" cy="3797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AFF895-C312-A24C-A099-6F972707CA55}"/>
              </a:ext>
            </a:extLst>
          </p:cNvPr>
          <p:cNvSpPr txBox="1"/>
          <p:nvPr/>
        </p:nvSpPr>
        <p:spPr>
          <a:xfrm>
            <a:off x="9262573" y="2599035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平均距離</a:t>
            </a:r>
            <a:r>
              <a:rPr kumimoji="1" lang="en-US" altLang="ja-JP" sz="2400" dirty="0"/>
              <a:t> = 1.33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47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B8F5E-75D4-344A-9517-6BA0969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複雑ネットワークの性質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57A47-B3AA-094D-B7DF-497AE634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スケールフリー性</a:t>
            </a:r>
            <a:endParaRPr kumimoji="1" lang="en-US" altLang="ja-JP" dirty="0"/>
          </a:p>
          <a:p>
            <a:pPr lvl="1"/>
            <a:r>
              <a:rPr lang="ja-JP" altLang="en-US"/>
              <a:t>次数：ノードに接続されているエッジの数</a:t>
            </a:r>
            <a:endParaRPr lang="en-US" altLang="ja-JP" dirty="0"/>
          </a:p>
          <a:p>
            <a:pPr lvl="1"/>
            <a:r>
              <a:rPr lang="ja-JP" altLang="en-US"/>
              <a:t>次数が高いノードはほんの一部で，小さいノードが大多数</a:t>
            </a:r>
            <a:endParaRPr lang="en-US" altLang="ja-JP" dirty="0"/>
          </a:p>
          <a:p>
            <a:pPr lvl="1"/>
            <a:r>
              <a:rPr lang="en-US" altLang="ja-JP" dirty="0"/>
              <a:t>WWW</a:t>
            </a:r>
            <a:r>
              <a:rPr lang="ja-JP" altLang="en-US"/>
              <a:t>，タンパク質相互ネットワーク，</a:t>
            </a:r>
            <a:r>
              <a:rPr lang="en-US" altLang="ja-JP" dirty="0"/>
              <a:t>SNS…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/>
              <a:t>スモールワールド性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全く知らない人でも数ステップで到達可能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クラスター性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友達同士が実は友達だった！みたいなことがよくある．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2F2706-2A91-F14F-AF75-ACBA687E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3060700"/>
            <a:ext cx="3492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939DC-96C3-BC4F-89B1-8054CA7C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代表的なグラフモデル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EF5F8-8732-6445-A6A8-305411CD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エルデシュ・</a:t>
            </a:r>
            <a:r>
              <a:rPr kumimoji="1" lang="ja-JP" altLang="en-US"/>
              <a:t>レーニィモデル</a:t>
            </a:r>
            <a:r>
              <a:rPr kumimoji="1" lang="en-US" altLang="ja-JP" dirty="0"/>
              <a:t> (1959)</a:t>
            </a:r>
          </a:p>
          <a:p>
            <a:pPr lvl="1"/>
            <a:r>
              <a:rPr lang="ja-JP" altLang="en-US"/>
              <a:t>ランダムグラフ</a:t>
            </a:r>
            <a:endParaRPr lang="en-US" altLang="ja-JP" dirty="0"/>
          </a:p>
          <a:p>
            <a:pPr lvl="1"/>
            <a:r>
              <a:rPr kumimoji="1" lang="ja-JP" altLang="en-US"/>
              <a:t>道路ネットワークとか．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ワッツ・ストロガッツモデル</a:t>
            </a:r>
            <a:r>
              <a:rPr kumimoji="1" lang="en-US" altLang="ja-JP" dirty="0"/>
              <a:t> (1998)</a:t>
            </a:r>
          </a:p>
          <a:p>
            <a:pPr lvl="1"/>
            <a:r>
              <a:rPr lang="ja-JP" altLang="en-US"/>
              <a:t>スモールワールド性を満たすグラフ．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バラバシ・アルバートモデル</a:t>
            </a:r>
            <a:r>
              <a:rPr lang="en-US" altLang="ja-JP" dirty="0"/>
              <a:t> (1999)</a:t>
            </a:r>
          </a:p>
          <a:p>
            <a:pPr lvl="1"/>
            <a:r>
              <a:rPr kumimoji="1" lang="ja-JP" altLang="en-US"/>
              <a:t>スケールフリー性・スモールワールド性を満たすグラフ．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655F06-CC8A-504D-BDB9-3B1BFDA3E15F}"/>
              </a:ext>
            </a:extLst>
          </p:cNvPr>
          <p:cNvSpPr txBox="1"/>
          <p:nvPr/>
        </p:nvSpPr>
        <p:spPr>
          <a:xfrm>
            <a:off x="67968" y="6550223"/>
            <a:ext cx="1221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読むと面白い</a:t>
            </a:r>
            <a:r>
              <a:rPr kumimoji="1" lang="en-US" altLang="ja-JP" sz="1400" dirty="0"/>
              <a:t> </a:t>
            </a:r>
            <a:r>
              <a:rPr kumimoji="1" lang="ja-JP" altLang="en-US" sz="1400"/>
              <a:t>→ </a:t>
            </a:r>
            <a:r>
              <a:rPr kumimoji="1" lang="en" altLang="ja-JP" sz="1400" dirty="0"/>
              <a:t>https://</a:t>
            </a:r>
            <a:r>
              <a:rPr kumimoji="1" lang="en" altLang="ja-JP" sz="1400" dirty="0" err="1"/>
              <a:t>ja.wikipedia.org</a:t>
            </a:r>
            <a:r>
              <a:rPr kumimoji="1" lang="en" altLang="ja-JP" sz="1400" dirty="0"/>
              <a:t>/wiki/%E8%A4%87%E9%9B%91%E3%83%8D%E3%83%83%E3%83%88%E3%83%AF%E3%83%BC%E3%82%AF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2209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6EC98-0F58-5A4F-A42A-8CE29848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ソーシャルグラフ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11D91-792F-F741-ABB7-26CF0FFE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ソーシャルネットワークをグラフで表したもの．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ja-JP" altLang="en-US" sz="4000"/>
              <a:t>解析の対象</a:t>
            </a:r>
            <a:endParaRPr lang="en-US" altLang="ja-JP" sz="4000" dirty="0"/>
          </a:p>
          <a:p>
            <a:pPr lvl="1"/>
            <a:r>
              <a:rPr kumimoji="1" lang="ja-JP" altLang="en-US" sz="2800"/>
              <a:t>スケールフリー性，スモールワールド性，クラスター性は？</a:t>
            </a:r>
            <a:endParaRPr kumimoji="1" lang="en-US" altLang="ja-JP" sz="2800" dirty="0"/>
          </a:p>
          <a:p>
            <a:pPr lvl="1"/>
            <a:r>
              <a:rPr lang="ja-JP" altLang="en-US" sz="2800"/>
              <a:t>影響力が高いノードは？</a:t>
            </a:r>
            <a:endParaRPr lang="en-US" altLang="ja-JP" sz="2800" dirty="0"/>
          </a:p>
          <a:p>
            <a:pPr lvl="1"/>
            <a:r>
              <a:rPr lang="ja-JP" altLang="en-US" sz="2800"/>
              <a:t>友人になると有益なユーザは？</a:t>
            </a:r>
            <a:endParaRPr lang="en-US" altLang="ja-JP" sz="2800" dirty="0"/>
          </a:p>
          <a:p>
            <a:pPr lvl="1"/>
            <a:endParaRPr kumimoji="1" lang="en-US" altLang="ja-JP" sz="2800" dirty="0"/>
          </a:p>
          <a:p>
            <a:r>
              <a:rPr kumimoji="1" lang="ja-JP" altLang="en-US" sz="4000"/>
              <a:t>解析，大変なんすよ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02CC99-D06A-F14B-A578-434D4DF4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47" y="4158000"/>
            <a:ext cx="521735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1898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プレ" id="{69D4AA22-C750-C540-B303-D1DC2C232C0B}" vid="{37A06D78-B0EB-1D4A-A204-1BABF334F5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501</TotalTime>
  <Words>926</Words>
  <Application>Microsoft Macintosh PowerPoint</Application>
  <PresentationFormat>ワイド画面</PresentationFormat>
  <Paragraphs>197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游ゴシック</vt:lpstr>
      <vt:lpstr>Arial</vt:lpstr>
      <vt:lpstr>Cambria Math</vt:lpstr>
      <vt:lpstr>Century Gothic</vt:lpstr>
      <vt:lpstr>飛行機雲</vt:lpstr>
      <vt:lpstr>グラフ分野総合演習第1回</vt:lpstr>
      <vt:lpstr>自己紹介</vt:lpstr>
      <vt:lpstr>目標</vt:lpstr>
      <vt:lpstr>スケジュール</vt:lpstr>
      <vt:lpstr>複雑ネットワーク</vt:lpstr>
      <vt:lpstr>複雑ネットワークの研究の幕開け</vt:lpstr>
      <vt:lpstr>複雑ネットワークの性質</vt:lpstr>
      <vt:lpstr>代表的なグラフモデル</vt:lpstr>
      <vt:lpstr>ソーシャルグラフ</vt:lpstr>
      <vt:lpstr>グラフサンプリング</vt:lpstr>
      <vt:lpstr>グラフサンプリングが有益なシチュエーション</vt:lpstr>
      <vt:lpstr>グラフ</vt:lpstr>
      <vt:lpstr>サンプリング手法の分類</vt:lpstr>
      <vt:lpstr>グラフサンプリング</vt:lpstr>
      <vt:lpstr>準備</vt:lpstr>
      <vt:lpstr>課題</vt:lpstr>
      <vt:lpstr>グラフの読み込みの雛形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中嶋一貴</dc:creator>
  <cp:lastModifiedBy>中嶋一貴</cp:lastModifiedBy>
  <cp:revision>37</cp:revision>
  <dcterms:created xsi:type="dcterms:W3CDTF">2018-11-11T11:47:11Z</dcterms:created>
  <dcterms:modified xsi:type="dcterms:W3CDTF">2018-11-13T08:22:06Z</dcterms:modified>
</cp:coreProperties>
</file>