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9"/>
    <p:restoredTop sz="94665"/>
  </p:normalViewPr>
  <p:slideViewPr>
    <p:cSldViewPr snapToGrid="0" snapToObjects="1">
      <p:cViewPr varScale="1">
        <p:scale>
          <a:sx n="126" d="100"/>
          <a:sy n="126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ibasou/trial_shudolab_2019" TargetMode="External"/><Relationship Id="rId2" Type="http://schemas.openxmlformats.org/officeDocument/2006/relationships/hyperlink" Target="http://trial-shudolab-2019.slac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総合演習第</a:t>
            </a:r>
            <a:r>
              <a:rPr lang="en-US" altLang="ja-JP" sz="5400" dirty="0"/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B959-5C59-8844-BDD3-D9DB64BE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E8796-7E01-BD4B-8E6C-77049281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様々なオンラインソーシャルネットワークの構造解析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Cyworld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Myspace, Orkut, LiveJournal, Yahoo! 360, Facebook, Twitter, …</a:t>
            </a: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先人の主張の答え合わせや新しい構造的特徴の発見．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一般的で有効な解析手法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グラフサンプリング</a:t>
            </a:r>
            <a:endParaRPr lang="en-US" altLang="ja-JP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全データを取ってきて厳密に解析することはほぼ不可能．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ja-JP" altLang="en-US" sz="1800">
                <a:latin typeface="Arial" panose="020B0604020202020204" pitchFamily="34" charset="0"/>
                <a:cs typeface="Arial" panose="020B0604020202020204" pitchFamily="34" charset="0"/>
              </a:rPr>
              <a:t>膨大なデータ量，セキュリティやプライバシへの懸念，データ欠如，．．．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000" u="sng">
                <a:latin typeface="Arial" panose="020B0604020202020204" pitchFamily="34" charset="0"/>
                <a:cs typeface="Arial" panose="020B0604020202020204" pitchFamily="34" charset="0"/>
              </a:rPr>
              <a:t>一部のグラフデータをサンプリングして，サンプルから全体の統計量を推定する．</a:t>
            </a:r>
            <a:endParaRPr lang="en-US" altLang="ja-JP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0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B4AD-1D95-F04D-8DC2-34BA088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193BB4-7851-8940-B253-EFA4984D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8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</a:t>
            </a:r>
            <a:r>
              <a:rPr lang="en" altLang="ja-JP" dirty="0">
                <a:hlinkClick r:id="rId2"/>
              </a:rPr>
              <a:t>trial-shudolab-2019.slack.com</a:t>
            </a:r>
            <a:r>
              <a:rPr lang="en" altLang="ja-JP" dirty="0"/>
              <a:t>)</a:t>
            </a:r>
            <a:endParaRPr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" altLang="ja-JP" sz="3600" dirty="0">
                <a:hlinkClick r:id="rId3"/>
              </a:rPr>
              <a:t>https://github.com/kazuibasou/trial_shudolab_2019</a:t>
            </a:r>
            <a:r>
              <a:rPr lang="en-US" altLang="ja-JP" sz="3600" dirty="0"/>
              <a:t>)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授業や課題レポートの概要，スライドがあります．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輪講第</a:t>
            </a:r>
            <a:r>
              <a:rPr lang="en-US" altLang="ja-JP" sz="3600" dirty="0"/>
              <a:t>3</a:t>
            </a:r>
            <a:r>
              <a:rPr lang="ja-JP" altLang="en-US" sz="3600"/>
              <a:t>回</a:t>
            </a:r>
            <a:r>
              <a:rPr lang="en-US" altLang="ja-JP" sz="3600" dirty="0"/>
              <a:t>〜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回の担当決め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環境構築</a:t>
            </a:r>
            <a:endParaRPr lang="en-US" altLang="ja-JP" sz="3600" dirty="0"/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環境構築を済ませる．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統合開発環境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輪講の担当範囲のスライド作り．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練習課題を進める．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修士一年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陸上競技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kumimoji="1" lang="ja-JP" altLang="en-US" sz="3000">
                <a:latin typeface="MS PGothic" panose="020B0600070205080204" pitchFamily="34" charset="-128"/>
                <a:ea typeface="MS PGothic" panose="020B0600070205080204" pitchFamily="34" charset="-128"/>
              </a:rPr>
              <a:t>最近はちゃんとやれてない．</a:t>
            </a:r>
            <a:endParaRPr kumimoji="1" lang="en-US" altLang="ja-JP" sz="3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鑑賞</a:t>
            </a:r>
            <a:endParaRPr lang="en-US" altLang="ja-JP" sz="32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漫才鑑賞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ラーメン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/>
              <a:t>研究分野</a:t>
            </a:r>
            <a:endParaRPr kumimoji="1" lang="en-US" altLang="ja-JP" dirty="0"/>
          </a:p>
          <a:p>
            <a:pPr lvl="1"/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89BFE-6BAA-8449-8345-1A0D5C266441}"/>
              </a:ext>
            </a:extLst>
          </p:cNvPr>
          <p:cNvSpPr txBox="1"/>
          <p:nvPr/>
        </p:nvSpPr>
        <p:spPr>
          <a:xfrm>
            <a:off x="8324097" y="59502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松福　沼津本店</a:t>
            </a: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目的</a:t>
            </a:r>
            <a:endParaRPr lang="en-US" altLang="ja-JP" sz="36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研究のプロセスの一部を体験しよう．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現状把握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問題点・改善案を見出す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論文を書いて世に公表する．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600"/>
              <a:t>目標</a:t>
            </a:r>
            <a:endParaRPr lang="en-US" altLang="ja-JP" sz="3600" dirty="0"/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グラフサンプリングの英語論文を読み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，既存の知識・方法を理解・実装・評価する．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既存論文に対する改善案・新しい知見を考える．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 (11/12)</a:t>
            </a:r>
            <a:endParaRPr lang="en-US" altLang="ja-JP" sz="2800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導入と環境構築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800"/>
              <a:t>第</a:t>
            </a:r>
            <a:r>
              <a:rPr lang="en-US" altLang="ja-JP" sz="2800" dirty="0"/>
              <a:t>2</a:t>
            </a:r>
            <a:r>
              <a:rPr lang="ja-JP" altLang="en-US" sz="2800"/>
              <a:t>回</a:t>
            </a:r>
            <a:r>
              <a:rPr lang="en-US" altLang="ja-JP" sz="2800" dirty="0"/>
              <a:t>〜</a:t>
            </a:r>
            <a:r>
              <a:rPr lang="ja-JP" altLang="en-US" sz="2800"/>
              <a:t>第</a:t>
            </a:r>
            <a:r>
              <a:rPr lang="en-US" altLang="ja-JP" sz="2800" dirty="0"/>
              <a:t>5</a:t>
            </a:r>
            <a:r>
              <a:rPr lang="ja-JP" altLang="en-US" sz="2800"/>
              <a:t>回</a:t>
            </a:r>
            <a:r>
              <a:rPr lang="en-US" altLang="ja-JP" sz="2800" dirty="0"/>
              <a:t> (11/19, 11/26, 12/3, 12/10)</a:t>
            </a:r>
          </a:p>
          <a:p>
            <a:pPr lvl="1"/>
            <a:r>
              <a:rPr kumimoji="1"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輪講：</a:t>
            </a:r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Walking in Facebook: A Case Study of Unbiased Sampling of OSNs</a:t>
            </a:r>
            <a:endParaRPr kumimoji="1"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第</a:t>
            </a:r>
            <a:r>
              <a:rPr lang="en-US" altLang="ja-JP" dirty="0"/>
              <a:t>6</a:t>
            </a:r>
            <a:r>
              <a:rPr lang="ja-JP" altLang="en-US"/>
              <a:t>回</a:t>
            </a:r>
            <a:r>
              <a:rPr lang="en-US" altLang="ja-JP" dirty="0"/>
              <a:t> (12/17)</a:t>
            </a: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質問，最終レポート作成の目処を立てる．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最終レポート</a:t>
            </a:r>
            <a:endParaRPr lang="en-US" altLang="ja-JP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第一稿提出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12/20, 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最終提出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12/31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20F01-A293-DC48-8F25-580832C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複雑ネットワークとグラフ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A3B6E-EBDC-494E-87A2-4A65D14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世の中には多くのネットワークが存在する．</a:t>
            </a:r>
            <a:endParaRPr lang="en-US" altLang="ja-JP" sz="36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3200"/>
              <a:t>社会ネットワーク，道路網，インターネット・・・</a:t>
            </a:r>
            <a:endParaRPr lang="en-US" altLang="ja-JP" sz="3200" dirty="0"/>
          </a:p>
          <a:p>
            <a:endParaRPr kumimoji="1" lang="en-US" altLang="ja-JP" dirty="0"/>
          </a:p>
          <a:p>
            <a:r>
              <a:rPr kumimoji="1" lang="ja-JP" altLang="en-US" sz="3600"/>
              <a:t>ネットワークはグラフで表すことができる．</a:t>
            </a:r>
            <a:endParaRPr kumimoji="1" lang="en-US" altLang="ja-JP" sz="36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グラフとは，ノードとエッジから成るデータ構造．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様々な統計量から構造的特徴を理解する．</a:t>
            </a:r>
          </a:p>
          <a:p>
            <a:pPr lvl="1"/>
            <a:endParaRPr lang="en-US" altLang="ja-JP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E39849-7137-D04E-8588-4AC5B39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4" y="4646378"/>
            <a:ext cx="423837" cy="540000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348D9260-6D29-934A-B5E9-0A4EB586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9" y="5588465"/>
            <a:ext cx="423837" cy="540000"/>
          </a:xfrm>
          <a:prstGeom prst="rect">
            <a:avLst/>
          </a:prstGeom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6CF7956A-985C-7F4C-A217-580AEC4E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5" y="5586883"/>
            <a:ext cx="423837" cy="540000"/>
          </a:xfrm>
          <a:prstGeom prst="rect">
            <a:avLst/>
          </a:prstGeom>
        </p:spPr>
      </p:pic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EA2F596E-644B-A642-9483-32975723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89" y="4647344"/>
            <a:ext cx="423837" cy="540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032299F-4CE4-144F-A0E3-8A0E9A3F23D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758761" y="4916378"/>
            <a:ext cx="730528" cy="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BDFD8-D519-C244-AF3A-4CBD624CA7B4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8508028" y="5187344"/>
            <a:ext cx="193180" cy="40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749D746-0F24-3A46-9E62-FD9EFEC44FF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334924" y="5186378"/>
            <a:ext cx="211919" cy="400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CA54850-9B32-B946-87F8-E8929A83BF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546843" y="5186378"/>
            <a:ext cx="961185" cy="40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95D9719-E5CD-8945-934A-1EBCFC5C0E6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7546842" y="5856883"/>
            <a:ext cx="749267" cy="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23">
            <a:extLst>
              <a:ext uri="{FF2B5EF4-FFF2-40B4-BE49-F238E27FC236}">
                <a16:creationId xmlns:a16="http://schemas.microsoft.com/office/drawing/2014/main" id="{B60450AF-826C-5249-BE63-8FAB240E3CDD}"/>
              </a:ext>
            </a:extLst>
          </p:cNvPr>
          <p:cNvSpPr>
            <a:spLocks noChangeAspect="1"/>
          </p:cNvSpPr>
          <p:nvPr/>
        </p:nvSpPr>
        <p:spPr>
          <a:xfrm>
            <a:off x="10312242" y="4502762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24">
            <a:extLst>
              <a:ext uri="{FF2B5EF4-FFF2-40B4-BE49-F238E27FC236}">
                <a16:creationId xmlns:a16="http://schemas.microsoft.com/office/drawing/2014/main" id="{AD612DC2-AD8E-5B43-8F89-4DF970D429E4}"/>
              </a:ext>
            </a:extLst>
          </p:cNvPr>
          <p:cNvSpPr>
            <a:spLocks noChangeAspect="1"/>
          </p:cNvSpPr>
          <p:nvPr/>
        </p:nvSpPr>
        <p:spPr>
          <a:xfrm>
            <a:off x="11466607" y="45023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5">
            <a:extLst>
              <a:ext uri="{FF2B5EF4-FFF2-40B4-BE49-F238E27FC236}">
                <a16:creationId xmlns:a16="http://schemas.microsoft.com/office/drawing/2014/main" id="{5BBC5FFE-B0A2-7E4C-9EB9-E36909DAE16A}"/>
              </a:ext>
            </a:extLst>
          </p:cNvPr>
          <p:cNvSpPr>
            <a:spLocks noChangeAspect="1"/>
          </p:cNvSpPr>
          <p:nvPr/>
        </p:nvSpPr>
        <p:spPr>
          <a:xfrm>
            <a:off x="11248949" y="5586883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6">
            <a:extLst>
              <a:ext uri="{FF2B5EF4-FFF2-40B4-BE49-F238E27FC236}">
                <a16:creationId xmlns:a16="http://schemas.microsoft.com/office/drawing/2014/main" id="{DEA0CA91-5C66-064C-B5E3-F519B3AC04A9}"/>
              </a:ext>
            </a:extLst>
          </p:cNvPr>
          <p:cNvSpPr>
            <a:spLocks noChangeAspect="1"/>
          </p:cNvSpPr>
          <p:nvPr/>
        </p:nvSpPr>
        <p:spPr>
          <a:xfrm>
            <a:off x="10072774" y="55868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7C4DCC-7AEC-7044-8604-389BA34459A6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0342774" y="5042762"/>
            <a:ext cx="239468" cy="54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729263-EB19-934B-9E5E-F3891DF054CB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852242" y="4772377"/>
            <a:ext cx="614365" cy="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87FD0F8-ABC3-3447-9FB7-9748C21946C4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10773161" y="4963681"/>
            <a:ext cx="554869" cy="702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0734A4-52F6-024F-83AB-64EE8A5C6828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10612774" y="5856877"/>
            <a:ext cx="636175" cy="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279859-C949-C448-9424-84A7FC407085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518949" y="5042377"/>
            <a:ext cx="217658" cy="544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71CC00-1F81-6E43-9253-59923E09E1F1}"/>
              </a:ext>
            </a:extLst>
          </p:cNvPr>
          <p:cNvSpPr txBox="1"/>
          <p:nvPr/>
        </p:nvSpPr>
        <p:spPr>
          <a:xfrm>
            <a:off x="7334923" y="3794010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ソーシャル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ネットワーク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F4B05A-2AC9-B54C-82F5-08C34CE35BD4}"/>
              </a:ext>
            </a:extLst>
          </p:cNvPr>
          <p:cNvSpPr txBox="1"/>
          <p:nvPr/>
        </p:nvSpPr>
        <p:spPr>
          <a:xfrm>
            <a:off x="10718016" y="399646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グラフ</a:t>
            </a:r>
            <a:endParaRPr kumimoji="1" lang="ja-JP" altLang="en-US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0DCA22-237F-8849-9090-715659C0B2AF}"/>
              </a:ext>
            </a:extLst>
          </p:cNvPr>
          <p:cNvSpPr txBox="1"/>
          <p:nvPr/>
        </p:nvSpPr>
        <p:spPr>
          <a:xfrm>
            <a:off x="9467815" y="441527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DCC113-670D-3E47-AADD-E1E23A6484A9}"/>
              </a:ext>
            </a:extLst>
          </p:cNvPr>
          <p:cNvSpPr txBox="1"/>
          <p:nvPr/>
        </p:nvSpPr>
        <p:spPr>
          <a:xfrm>
            <a:off x="9578976" y="505983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A073937F-A0EE-6240-BC07-B70376709711}"/>
              </a:ext>
            </a:extLst>
          </p:cNvPr>
          <p:cNvSpPr/>
          <p:nvPr/>
        </p:nvSpPr>
        <p:spPr>
          <a:xfrm>
            <a:off x="9046826" y="5316877"/>
            <a:ext cx="450000" cy="27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4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44298-7AC8-9E42-999B-3C52E7C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4ADCD-AE42-9544-8CF8-F30BAE6C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実ネットワークに以下の</a:t>
            </a:r>
            <a:r>
              <a:rPr lang="en-US" altLang="ja-JP" sz="2400" dirty="0"/>
              <a:t>2</a:t>
            </a:r>
            <a:r>
              <a:rPr lang="ja-JP" altLang="en-US" sz="2400"/>
              <a:t>つの性質が共通することがわかった．</a:t>
            </a:r>
            <a:endParaRPr lang="en-US" altLang="ja-JP" sz="24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スモールワールド性</a:t>
            </a:r>
            <a:endParaRPr lang="en-US" altLang="ja-JP" sz="2200" u="sng" dirty="0"/>
          </a:p>
          <a:p>
            <a:pPr lvl="3"/>
            <a:r>
              <a:rPr lang="ja-JP" altLang="en-US" sz="2000"/>
              <a:t>赤の他人でも数人の隣人を辿れば到達できる</a:t>
            </a:r>
            <a:endParaRPr lang="en-US" altLang="ja-JP" sz="20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クラスター性</a:t>
            </a:r>
            <a:endParaRPr lang="en-US" altLang="ja-JP" sz="2200" u="sng" dirty="0"/>
          </a:p>
          <a:p>
            <a:pPr lvl="3"/>
            <a:r>
              <a:rPr lang="ja-JP" altLang="en-US" sz="2000"/>
              <a:t>友達同士は友達であることが多い．</a:t>
            </a:r>
            <a:endParaRPr lang="en-US" altLang="ja-JP" sz="20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実ネットワークの性質を満たす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最初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の生成モデル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7DF6B-E6BC-964A-BBB3-590DAAFA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01" y="3905743"/>
            <a:ext cx="56445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E7B2-793E-074B-90A5-43B6CC0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複雑ネットワークの研究の幕開け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B7974-CC11-4343-9259-D8C16D4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バラバシ・アルバートモデル</a:t>
            </a:r>
            <a:r>
              <a:rPr lang="en-US" altLang="ja-JP" sz="3600" dirty="0"/>
              <a:t> (1999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800"/>
              <a:t>実ネットワークにスケールフリー性が共通することがわかった．</a:t>
            </a:r>
            <a:endParaRPr lang="en-US" altLang="ja-JP" sz="28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次数分布がべき分布に従う．</a:t>
            </a:r>
            <a:endParaRPr lang="en-US" altLang="ja-JP" sz="2400" dirty="0"/>
          </a:p>
          <a:p>
            <a:pPr lvl="2"/>
            <a:endParaRPr lang="en-US" altLang="ja-JP" sz="2400" dirty="0"/>
          </a:p>
          <a:p>
            <a:pPr lvl="1"/>
            <a:r>
              <a:rPr lang="ja-JP" altLang="en-US" sz="2600"/>
              <a:t>次数分布がべき則と成る生成モデル</a:t>
            </a:r>
            <a:endParaRPr lang="en-US" altLang="ja-JP" sz="26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次数が高いノードに優先的に枝を張る．</a:t>
            </a:r>
            <a:endParaRPr lang="en-US" altLang="ja-JP" sz="2400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7C20A8-611C-AA40-8BC0-87EBA2A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90" y="3604412"/>
            <a:ext cx="53320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B8FC2-CA9A-FC4A-92D0-0E2D2C70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8F920-7719-B74C-A017-8A8ACE4B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世の中の様々なネットワークの解析研究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グラフ，食物連鎖ネットワーク，コンピュータネットワーク，神経ネットワーク，．．．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ネットワークの構造的頑健性，感染症伝搬の性質の解明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実ネットワークの性質を模倣するモデルの構築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解析アルゴリズムの高度化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45A6C-C47C-BA46-B6F9-30C6E77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ソーシャルネットワーク解析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0A7C3-9738-6B4C-B3AC-F5A1C6D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ソーシャルネットワークの高度な解析は依然として課題だった．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sz="2400"/>
              <a:t>人間同士の繋がりや行動に潜む社会的構造の解明が目的．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lvl="1"/>
            <a:r>
              <a:rPr lang="ja-JP" altLang="en-US" sz="2400"/>
              <a:t>しかし，せいぜい数百から数千程度の実データに対する解析に限られていた．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400" dirty="0"/>
          </a:p>
          <a:p>
            <a:r>
              <a:rPr lang="ja-JP" altLang="en-US"/>
              <a:t>オンラインソーシャルネットワークの出現により大規模な解析が可能に．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sz="2400"/>
              <a:t>隣接関係の明確化．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数千万，数億を超える膨大なグラフデータ．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データはインターネット上にある．</a:t>
            </a:r>
          </a:p>
        </p:txBody>
      </p:sp>
    </p:spTree>
    <p:extLst>
      <p:ext uri="{BB962C8B-B14F-4D97-AF65-F5344CB8AC3E}">
        <p14:creationId xmlns:p14="http://schemas.microsoft.com/office/powerpoint/2010/main" val="334538946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638</TotalTime>
  <Words>655</Words>
  <Application>Microsoft Macintosh PowerPoint</Application>
  <PresentationFormat>ワイド画面</PresentationFormat>
  <Paragraphs>142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游ゴシック</vt:lpstr>
      <vt:lpstr>Arial</vt:lpstr>
      <vt:lpstr>Century Gothic</vt:lpstr>
      <vt:lpstr>飛行機雲</vt:lpstr>
      <vt:lpstr>総合演習第1回</vt:lpstr>
      <vt:lpstr>自己紹介</vt:lpstr>
      <vt:lpstr>目的・目標</vt:lpstr>
      <vt:lpstr>スケジュール</vt:lpstr>
      <vt:lpstr>複雑ネットワークとグラフ</vt:lpstr>
      <vt:lpstr>複雑ネットワークの研究の幕開け</vt:lpstr>
      <vt:lpstr>複雑ネットワークの研究の幕開け</vt:lpstr>
      <vt:lpstr>複雑ネットワーク</vt:lpstr>
      <vt:lpstr>ソーシャルネットワーク解析</vt:lpstr>
      <vt:lpstr>グラフサンプリング</vt:lpstr>
      <vt:lpstr>グラフサンプリング</vt:lpstr>
      <vt:lpstr>今日やること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81</cp:revision>
  <dcterms:created xsi:type="dcterms:W3CDTF">2018-11-11T11:47:11Z</dcterms:created>
  <dcterms:modified xsi:type="dcterms:W3CDTF">2019-11-10T10:51:50Z</dcterms:modified>
</cp:coreProperties>
</file>