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70" r:id="rId11"/>
    <p:sldId id="271" r:id="rId12"/>
    <p:sldId id="272" r:id="rId13"/>
    <p:sldId id="267" r:id="rId14"/>
    <p:sldId id="259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54"/>
    <p:restoredTop sz="94665"/>
  </p:normalViewPr>
  <p:slideViewPr>
    <p:cSldViewPr snapToGrid="0" snapToObjects="1">
      <p:cViewPr varScale="1">
        <p:scale>
          <a:sx n="126" d="100"/>
          <a:sy n="126" d="100"/>
        </p:scale>
        <p:origin x="24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E6B5-809A-E34D-B228-7E10B9ECFF85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86360-5A6F-D74D-A672-D3DA61EBC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30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5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3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7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276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3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50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86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0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7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65126"/>
            <a:ext cx="8610600" cy="1293028"/>
          </a:xfrm>
        </p:spPr>
        <p:txBody>
          <a:bodyPr/>
          <a:lstStyle>
            <a:lvl1pPr>
              <a:defRPr cap="none" baseline="0"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8154"/>
            <a:ext cx="12192000" cy="5199846"/>
          </a:xfrm>
        </p:spPr>
        <p:txBody>
          <a:bodyPr>
            <a:normAutofit/>
          </a:bodyPr>
          <a:lstStyle>
            <a:lvl1pPr>
              <a:defRPr sz="3200" baseline="0"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8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2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4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4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7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6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9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zuibasou/trial_shudolab_2019" TargetMode="External"/><Relationship Id="rId2" Type="http://schemas.openxmlformats.org/officeDocument/2006/relationships/hyperlink" Target="http://trial-shudolab-2019.slack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tabelog.com/shizuoka/A2205/A220501/2200048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EE5B4-14AE-4E42-B041-86374E129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/>
              <a:t>総合演習第</a:t>
            </a:r>
            <a:r>
              <a:rPr lang="en-US" altLang="ja-JP" sz="5400" dirty="0"/>
              <a:t>1</a:t>
            </a:r>
            <a:r>
              <a:rPr kumimoji="1" lang="ja-JP" altLang="en-US" sz="5400"/>
              <a:t>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A0F977-8583-9E4F-A59F-A30CA27BA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95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3D6E7-07C4-A04D-BEAF-8E932C21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/>
              <a:t>グラフサンプリングが有益なシチュエーション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1B725F-CADF-6E48-BF90-046AC8E8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データの欠如</a:t>
            </a:r>
            <a:endParaRPr kumimoji="1" lang="en-US" altLang="ja-JP" dirty="0"/>
          </a:p>
          <a:p>
            <a:pPr lvl="1"/>
            <a:r>
              <a:rPr lang="en-US" altLang="ja-JP" dirty="0"/>
              <a:t>SNS</a:t>
            </a:r>
            <a:r>
              <a:rPr lang="ja-JP" altLang="en-US"/>
              <a:t>では全ユーザのデータを取得できない．</a:t>
            </a:r>
            <a:endParaRPr kumimoji="1" lang="en-US" altLang="ja-JP" dirty="0"/>
          </a:p>
          <a:p>
            <a:r>
              <a:rPr lang="ja-JP" altLang="en-US"/>
              <a:t>隠れた人の調査</a:t>
            </a:r>
            <a:endParaRPr lang="en-US" altLang="ja-JP" dirty="0"/>
          </a:p>
          <a:p>
            <a:pPr lvl="1"/>
            <a:r>
              <a:rPr kumimoji="1" lang="ja-JP" altLang="en-US"/>
              <a:t>薬物乱用者の検査</a:t>
            </a:r>
            <a:endParaRPr kumimoji="1" lang="en-US" altLang="ja-JP" dirty="0"/>
          </a:p>
          <a:p>
            <a:pPr lvl="1"/>
            <a:r>
              <a:rPr lang="ja-JP" altLang="en-US"/>
              <a:t>適当な人から初めて聞き取り調査を行う．</a:t>
            </a:r>
            <a:endParaRPr lang="en-US" altLang="ja-JP" dirty="0"/>
          </a:p>
          <a:p>
            <a:r>
              <a:rPr kumimoji="1" lang="ja-JP" altLang="en-US"/>
              <a:t>テストコストの削減</a:t>
            </a:r>
            <a:endParaRPr kumimoji="1" lang="en-US" altLang="ja-JP" dirty="0"/>
          </a:p>
          <a:p>
            <a:pPr lvl="1"/>
            <a:r>
              <a:rPr lang="ja-JP" altLang="en-US"/>
              <a:t>タンパク質相互ネットワークのエッジ間の検査を全て行うのは困難．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可視化への応用</a:t>
            </a:r>
            <a:endParaRPr lang="en-US" altLang="ja-JP" dirty="0"/>
          </a:p>
          <a:p>
            <a:pPr lvl="1"/>
            <a:r>
              <a:rPr lang="ja-JP" altLang="en-US"/>
              <a:t>巨大なグラフは全部を表示するには厳しいので，代表的な部分を表示したい．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2169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154631-B51E-AE45-AC1E-B5607D6B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0F8EF71-E0FC-1846-89BC-A867F30B37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9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39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3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9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altLang="ja-JP" sz="3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39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ja-JP" sz="3900" b="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ja-JP" alt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600" i="1">
                        <a:latin typeface="Cambria Math" panose="02040503050406030204" pitchFamily="18" charset="0"/>
                      </a:rPr>
                      <m:t>ノード集合</m:t>
                    </m:r>
                    <m:r>
                      <a:rPr lang="ja-JP" altLang="en-US" sz="260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sz="2600" i="1">
                        <a:latin typeface="Cambria Math" panose="02040503050406030204" pitchFamily="18" charset="0"/>
                      </a:rPr>
                      <m:t>エッジ集合</m:t>
                    </m:r>
                  </m:oMath>
                </a14:m>
                <a:endParaRPr lang="en-US" altLang="ja-JP" sz="2600" dirty="0"/>
              </a:p>
              <a:p>
                <a:pPr lvl="1"/>
                <a:r>
                  <a:rPr kumimoji="1" lang="ja-JP" altLang="en-US" sz="2600" b="0"/>
                  <a:t>右の例：　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2600" dirty="0"/>
              </a:p>
              <a:p>
                <a:r>
                  <a:rPr kumimoji="1" lang="ja-JP" altLang="en-US" sz="3900" u="sng"/>
                  <a:t>無向グラフ，辺に重みが無いことを仮定．</a:t>
                </a:r>
                <a:endParaRPr lang="en-US" altLang="ja-JP" sz="39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3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9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sz="3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3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3500"/>
                  <a:t>の隣接ノード集合</a:t>
                </a:r>
                <a14:m>
                  <m:oMath xmlns:m="http://schemas.openxmlformats.org/officeDocument/2006/math"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kumimoji="1" lang="en-US" altLang="ja-JP" sz="3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3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|(</m:t>
                    </m:r>
                    <m:sSub>
                      <m:sSubPr>
                        <m:ctrlPr>
                          <a:rPr lang="en-US" altLang="ja-JP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3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3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ja-JP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3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ja-JP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35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3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3500"/>
                  <a:t>の次数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3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3500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kumimoji="1" lang="en-US" altLang="ja-JP" sz="35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9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39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ja-JP" sz="3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3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3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9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39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ja-JP" sz="39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3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9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39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sz="390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ja-JP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ja-JP" sz="260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ja-JP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ja-JP" sz="260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ja-JP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altLang="ja-JP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ja-JP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en-US" altLang="ja-JP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ja-JP" sz="26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ja-JP" sz="26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sz="2600" i="1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en-US" altLang="ja-JP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ja-JP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sz="26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ja-JP" sz="2600" dirty="0"/>
              </a:p>
              <a:p>
                <a:pPr lvl="1"/>
                <a:r>
                  <a:rPr lang="ja-JP" altLang="en-US" sz="2600"/>
                  <a:t>サンプルから生成されるグラフ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ja-JP" altLang="en-US" sz="2600"/>
                  <a:t>は</a:t>
                </a:r>
                <a:r>
                  <a:rPr lang="en-US" altLang="ja-JP" sz="2600" dirty="0"/>
                  <a:t>1~3</a:t>
                </a:r>
                <a:r>
                  <a:rPr lang="ja-JP" altLang="en-US" sz="2600"/>
                  <a:t>を満たす．</a:t>
                </a:r>
                <a:endParaRPr lang="en-US" altLang="ja-JP" sz="2600" dirty="0"/>
              </a:p>
              <a:p>
                <a:endParaRPr kumimoji="1" lang="ja-JP" altLang="en-US" sz="28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0F8EF71-E0FC-1846-89BC-A867F30B3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1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>
            <a:extLst>
              <a:ext uri="{FF2B5EF4-FFF2-40B4-BE49-F238E27FC236}">
                <a16:creationId xmlns:a16="http://schemas.microsoft.com/office/drawing/2014/main" id="{28E3FB26-36BF-C541-A494-20F30B2DE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00" y="3060700"/>
            <a:ext cx="34925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7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4604AD-F561-294A-B279-F729DCD0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サンプリング手法の分類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BD9886-293E-6840-AAEE-4E3E79DF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000"/>
              <a:t>ランダムサンプリング</a:t>
            </a:r>
            <a:endParaRPr lang="en-US" altLang="ja-JP" sz="4000" dirty="0"/>
          </a:p>
          <a:p>
            <a:pPr lvl="1"/>
            <a:r>
              <a:rPr kumimoji="1" lang="ja-JP" altLang="en-US" sz="2400"/>
              <a:t>全グラフから一様にサンプリングする．</a:t>
            </a:r>
            <a:endParaRPr kumimoji="1" lang="en-US" altLang="ja-JP" sz="2400" dirty="0"/>
          </a:p>
          <a:p>
            <a:pPr lvl="1"/>
            <a:r>
              <a:rPr lang="en-US" altLang="ja-JP" sz="2400" dirty="0" err="1">
                <a:latin typeface="+mn-ea"/>
              </a:rPr>
              <a:t>Hoeffding</a:t>
            </a:r>
            <a:r>
              <a:rPr lang="ja-JP" altLang="en-US" sz="2400"/>
              <a:t>の不等式を適用でき，高精度に推定可能．</a:t>
            </a:r>
            <a:endParaRPr lang="en-US" altLang="ja-JP" sz="2400" dirty="0"/>
          </a:p>
          <a:p>
            <a:pPr lvl="1"/>
            <a:r>
              <a:rPr kumimoji="1" lang="ja-JP" altLang="en-US" sz="2400"/>
              <a:t>しかし，</a:t>
            </a:r>
            <a:r>
              <a:rPr kumimoji="1" lang="ja-JP" altLang="en-US" sz="2400" u="sng"/>
              <a:t>全グラフデータや分布が既知であることが前提．</a:t>
            </a:r>
            <a:endParaRPr kumimoji="1" lang="en-US" altLang="ja-JP" sz="2400" u="sng" dirty="0"/>
          </a:p>
          <a:p>
            <a:pPr lvl="1"/>
            <a:endParaRPr lang="en-US" altLang="ja-JP" sz="2400" dirty="0"/>
          </a:p>
          <a:p>
            <a:r>
              <a:rPr lang="ja-JP" altLang="en-US" sz="4000"/>
              <a:t>クローリング</a:t>
            </a:r>
            <a:r>
              <a:rPr kumimoji="1" lang="ja-JP" altLang="en-US" sz="4000"/>
              <a:t>ベースのサンプリング</a:t>
            </a:r>
            <a:endParaRPr kumimoji="1" lang="en-US" altLang="ja-JP" sz="4000" dirty="0"/>
          </a:p>
          <a:p>
            <a:pPr lvl="1"/>
            <a:r>
              <a:rPr lang="ja-JP" altLang="en-US" sz="2400"/>
              <a:t>適当なノードから初めて，隣接ノードを辿っていき，訪れたノードやエッジをサンプリングする．</a:t>
            </a:r>
            <a:endParaRPr lang="en-US" altLang="ja-JP" sz="2400" dirty="0"/>
          </a:p>
          <a:p>
            <a:pPr lvl="1"/>
            <a:r>
              <a:rPr kumimoji="1" lang="ja-JP" altLang="en-US" sz="2400"/>
              <a:t>行き先の隣接ノードの選び方はアルゴリズム次第．</a:t>
            </a:r>
            <a:r>
              <a:rPr kumimoji="1" lang="en-US" altLang="ja-JP" sz="2400" dirty="0"/>
              <a:t>(</a:t>
            </a:r>
            <a:r>
              <a:rPr kumimoji="1" lang="ja-JP" altLang="en-US" sz="2400"/>
              <a:t>具体的なアルゴリズムは</a:t>
            </a:r>
            <a:r>
              <a:rPr kumimoji="1" lang="en-US" altLang="ja-JP" sz="2400" dirty="0"/>
              <a:t>4</a:t>
            </a:r>
            <a:r>
              <a:rPr kumimoji="1" lang="ja-JP" altLang="en-US" sz="2400"/>
              <a:t>章</a:t>
            </a:r>
            <a:r>
              <a:rPr kumimoji="1" lang="en-US" altLang="ja-JP" sz="2400" dirty="0"/>
              <a:t>)</a:t>
            </a:r>
          </a:p>
          <a:p>
            <a:pPr lvl="1"/>
            <a:r>
              <a:rPr kumimoji="1" lang="ja-JP" altLang="en-US" sz="2400"/>
              <a:t>グラフデータが未知である場合でもある程度適用できる．</a:t>
            </a:r>
            <a:endParaRPr lang="en-US" altLang="ja-JP" sz="2400" dirty="0"/>
          </a:p>
          <a:p>
            <a:pPr lvl="1"/>
            <a:r>
              <a:rPr kumimoji="1" lang="en-US" altLang="ja-JP" sz="2400" dirty="0"/>
              <a:t>SNS</a:t>
            </a:r>
            <a:r>
              <a:rPr lang="ja-JP" altLang="en-US" sz="2400"/>
              <a:t>のサンプリングはクローリングベース．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7427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F7225-8274-004B-AA5B-CF5D1448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グラフサンプリング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8895A2-7111-4443-B4FC-9D249D2A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グラフの統計量はどんなものがあるの？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具体的にどうやってサンプリングするの？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具体的に統計量を推定できるアルゴリズムあるの？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0B9F1EE2-2918-F24E-B168-5217F470EF2B}"/>
              </a:ext>
            </a:extLst>
          </p:cNvPr>
          <p:cNvSpPr/>
          <p:nvPr/>
        </p:nvSpPr>
        <p:spPr>
          <a:xfrm>
            <a:off x="7526700" y="1658154"/>
            <a:ext cx="720000" cy="1800000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57C853-93D6-214A-BCF4-0C95AD7F3CDD}"/>
              </a:ext>
            </a:extLst>
          </p:cNvPr>
          <p:cNvSpPr txBox="1"/>
          <p:nvPr/>
        </p:nvSpPr>
        <p:spPr>
          <a:xfrm>
            <a:off x="9612743" y="2296544"/>
            <a:ext cx="244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(</a:t>
            </a:r>
            <a:r>
              <a:rPr kumimoji="1" lang="ja-JP" altLang="en-US" sz="2800"/>
              <a:t>第</a:t>
            </a:r>
            <a:r>
              <a:rPr kumimoji="1" lang="en-US" altLang="ja-JP" sz="2800" dirty="0"/>
              <a:t>2</a:t>
            </a:r>
            <a:r>
              <a:rPr kumimoji="1" lang="ja-JP" altLang="en-US" sz="2800"/>
              <a:t>回の輪講</a:t>
            </a:r>
            <a:r>
              <a:rPr kumimoji="1" lang="en-US" altLang="ja-JP" sz="2800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B91987-6146-6B40-A0EA-339F7A83C8E2}"/>
              </a:ext>
            </a:extLst>
          </p:cNvPr>
          <p:cNvSpPr txBox="1"/>
          <p:nvPr/>
        </p:nvSpPr>
        <p:spPr>
          <a:xfrm>
            <a:off x="9404353" y="3919525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(</a:t>
            </a:r>
            <a:r>
              <a:rPr kumimoji="1" lang="ja-JP" altLang="en-US" sz="2800"/>
              <a:t>第</a:t>
            </a:r>
            <a:r>
              <a:rPr kumimoji="1" lang="en-US" altLang="ja-JP" sz="2800" dirty="0"/>
              <a:t>3~5</a:t>
            </a:r>
            <a:r>
              <a:rPr kumimoji="1" lang="ja-JP" altLang="en-US" sz="2800"/>
              <a:t>回の輪講</a:t>
            </a:r>
            <a:r>
              <a:rPr kumimoji="1" lang="en-US" altLang="ja-JP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314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04957-97CD-E247-9AD1-739CD02D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02CB6-0CB7-F040-A472-9A2D8481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第</a:t>
            </a:r>
            <a:r>
              <a:rPr kumimoji="1" lang="en-US" altLang="ja-JP" dirty="0"/>
              <a:t>1</a:t>
            </a:r>
            <a:r>
              <a:rPr kumimoji="1" lang="ja-JP" altLang="en-US"/>
              <a:t>回</a:t>
            </a:r>
            <a:r>
              <a:rPr kumimoji="1" lang="en-US" altLang="ja-JP" dirty="0"/>
              <a:t> (11/12)</a:t>
            </a:r>
            <a:endParaRPr lang="en-US" altLang="ja-JP" sz="2800" dirty="0"/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導入と環境構築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2800"/>
              <a:t>第</a:t>
            </a:r>
            <a:r>
              <a:rPr lang="en-US" altLang="ja-JP" sz="2800" dirty="0"/>
              <a:t>2</a:t>
            </a:r>
            <a:r>
              <a:rPr lang="ja-JP" altLang="en-US" sz="2800"/>
              <a:t>回</a:t>
            </a:r>
            <a:r>
              <a:rPr lang="en-US" altLang="ja-JP" sz="2800" dirty="0"/>
              <a:t>〜</a:t>
            </a:r>
            <a:r>
              <a:rPr lang="ja-JP" altLang="en-US" sz="2800"/>
              <a:t>第</a:t>
            </a:r>
            <a:r>
              <a:rPr lang="en-US" altLang="ja-JP" sz="2800" dirty="0"/>
              <a:t>5</a:t>
            </a:r>
            <a:r>
              <a:rPr lang="ja-JP" altLang="en-US" sz="2800"/>
              <a:t>回</a:t>
            </a:r>
            <a:r>
              <a:rPr lang="en-US" altLang="ja-JP" sz="2800" dirty="0"/>
              <a:t> (11/19, 11/26, 12/3, 12/10)</a:t>
            </a:r>
          </a:p>
          <a:p>
            <a:pPr lvl="1"/>
            <a:r>
              <a:rPr kumimoji="1"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輪講：</a:t>
            </a:r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Walking in Facebook: A Case Study of Unbiased Sampling of OSNs</a:t>
            </a:r>
            <a:endParaRPr kumimoji="1"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/>
              <a:t>第</a:t>
            </a:r>
            <a:r>
              <a:rPr lang="en-US" altLang="ja-JP" dirty="0"/>
              <a:t>6</a:t>
            </a:r>
            <a:r>
              <a:rPr lang="ja-JP" altLang="en-US"/>
              <a:t>回</a:t>
            </a:r>
            <a:r>
              <a:rPr lang="en-US" altLang="ja-JP" dirty="0"/>
              <a:t> (12/17)</a:t>
            </a:r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質問，最終レポート作成の目処を立てる．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/>
              <a:t>最終レポート</a:t>
            </a:r>
            <a:endParaRPr lang="en-US" altLang="ja-JP" dirty="0"/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第一稿提出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: 12/20, 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最終提出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: 12/31</a:t>
            </a:r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52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60851-70CE-3841-B4C8-C6B50807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準備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5578AF-E1CC-8344-9EA5-6313F4C1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3600" dirty="0"/>
              <a:t>Slack</a:t>
            </a:r>
            <a:r>
              <a:rPr kumimoji="1" lang="ja-JP" altLang="en-US" sz="3600"/>
              <a:t>招待</a:t>
            </a:r>
            <a:r>
              <a:rPr lang="en-US" altLang="ja-JP" sz="3600" dirty="0"/>
              <a:t> (</a:t>
            </a:r>
            <a:r>
              <a:rPr lang="en" altLang="ja-JP" dirty="0">
                <a:hlinkClick r:id="rId2"/>
              </a:rPr>
              <a:t>trial-shudolab-2019.slack.com</a:t>
            </a:r>
            <a:r>
              <a:rPr lang="en" altLang="ja-JP" dirty="0"/>
              <a:t>)</a:t>
            </a:r>
            <a:endParaRPr lang="en-US" altLang="ja-JP" sz="3600" dirty="0"/>
          </a:p>
          <a:p>
            <a:pPr lvl="1"/>
            <a:endParaRPr kumimoji="1" lang="en-US" altLang="ja-JP" sz="2400" dirty="0"/>
          </a:p>
          <a:p>
            <a:pPr lvl="1"/>
            <a:r>
              <a:rPr kumimoji="1" lang="ja-JP" altLang="en-US" sz="2400"/>
              <a:t>何か質問などあればこちらで．</a:t>
            </a:r>
            <a:endParaRPr kumimoji="1" lang="en-US" altLang="ja-JP" sz="2400" dirty="0"/>
          </a:p>
          <a:p>
            <a:pPr lvl="1"/>
            <a:endParaRPr kumimoji="1" lang="en-US" altLang="ja-JP" sz="2400" dirty="0"/>
          </a:p>
          <a:p>
            <a:r>
              <a:rPr kumimoji="1" lang="en-US" altLang="ja-JP" sz="3600" dirty="0" err="1"/>
              <a:t>Github</a:t>
            </a:r>
            <a:r>
              <a:rPr lang="en-US" altLang="ja-JP" sz="3600" dirty="0"/>
              <a:t> (</a:t>
            </a:r>
            <a:r>
              <a:rPr lang="en" altLang="ja-JP" sz="3600" dirty="0">
                <a:hlinkClick r:id="rId3"/>
              </a:rPr>
              <a:t>https://github.com/kazuibasou/trial_shudolab_2019</a:t>
            </a:r>
            <a:r>
              <a:rPr lang="en-US" altLang="ja-JP" sz="3600" dirty="0"/>
              <a:t>)</a:t>
            </a:r>
          </a:p>
          <a:p>
            <a:pPr lvl="1"/>
            <a:endParaRPr lang="en-US" altLang="ja-JP" sz="2400" dirty="0"/>
          </a:p>
          <a:p>
            <a:pPr lvl="1"/>
            <a:r>
              <a:rPr lang="ja-JP" altLang="en-US" sz="2400"/>
              <a:t>授業や課題レポートの概要，スライドがあります．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r>
              <a:rPr lang="ja-JP" altLang="en-US" sz="3600"/>
              <a:t>輪講第</a:t>
            </a:r>
            <a:r>
              <a:rPr lang="en-US" altLang="ja-JP" sz="3600" dirty="0"/>
              <a:t>3</a:t>
            </a:r>
            <a:r>
              <a:rPr lang="ja-JP" altLang="en-US" sz="3600"/>
              <a:t>回</a:t>
            </a:r>
            <a:r>
              <a:rPr lang="en-US" altLang="ja-JP" sz="3600" dirty="0"/>
              <a:t>〜</a:t>
            </a:r>
            <a:r>
              <a:rPr lang="ja-JP" altLang="en-US" sz="3600"/>
              <a:t>第</a:t>
            </a:r>
            <a:r>
              <a:rPr lang="en-US" altLang="ja-JP" sz="3600" dirty="0"/>
              <a:t>5</a:t>
            </a:r>
            <a:r>
              <a:rPr lang="ja-JP" altLang="en-US" sz="3600"/>
              <a:t>回の担当決め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36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B9E1E-F74A-BD44-9EE2-43011FF5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9443D-8108-0542-AEA1-2FA9181E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環境構築．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lvl="1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2"/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ja-JP" altLang="en-US" sz="2000">
                <a:latin typeface="Arial" panose="020B0604020202020204" pitchFamily="34" charset="0"/>
                <a:cs typeface="Arial" panose="020B0604020202020204" pitchFamily="34" charset="0"/>
              </a:rPr>
              <a:t>統合開発環境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NetworkX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</a:p>
          <a:p>
            <a:pPr lvl="2"/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輪講の担当範囲のスライド作り．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練習課題を進める．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674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87FD5F-B58F-A640-BCCD-F6730911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/>
              <a:t>自己紹介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4468E9-77C3-204A-B205-D478F00F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8154"/>
            <a:ext cx="12192000" cy="5199846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/>
              <a:t>中嶋一貴</a:t>
            </a:r>
            <a:r>
              <a:rPr kumimoji="1" lang="en-US" altLang="ja-JP" dirty="0"/>
              <a:t> (</a:t>
            </a:r>
            <a:r>
              <a:rPr kumimoji="1" lang="ja-JP" altLang="en-US"/>
              <a:t>なかじまかずき</a:t>
            </a:r>
            <a:r>
              <a:rPr kumimoji="1" lang="en-US" altLang="ja-JP" dirty="0"/>
              <a:t>)</a:t>
            </a:r>
          </a:p>
          <a:p>
            <a:r>
              <a:rPr lang="ja-JP" altLang="en-US"/>
              <a:t>静岡県沼津市出身</a:t>
            </a:r>
            <a:endParaRPr lang="en-US" altLang="ja-JP" dirty="0"/>
          </a:p>
          <a:p>
            <a:r>
              <a:rPr kumimoji="1" lang="ja-JP" altLang="en-US"/>
              <a:t>修士一年</a:t>
            </a:r>
            <a:endParaRPr kumimoji="1" lang="en-US" altLang="ja-JP" dirty="0"/>
          </a:p>
          <a:p>
            <a:r>
              <a:rPr kumimoji="1" lang="ja-JP" altLang="en-US"/>
              <a:t>好きなこと・趣味</a:t>
            </a:r>
            <a:endParaRPr kumimoji="1" lang="en-US" altLang="ja-JP" dirty="0"/>
          </a:p>
          <a:p>
            <a:pPr lvl="1"/>
            <a:r>
              <a:rPr kumimoji="1"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陸上競技</a:t>
            </a:r>
            <a:endParaRPr kumimoji="1"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2"/>
            <a:r>
              <a:rPr kumimoji="1" lang="ja-JP" altLang="en-US" sz="3000">
                <a:latin typeface="MS PGothic" panose="020B0600070205080204" pitchFamily="34" charset="-128"/>
                <a:ea typeface="MS PGothic" panose="020B0600070205080204" pitchFamily="34" charset="-128"/>
              </a:rPr>
              <a:t>最近はちゃんとやれてない．</a:t>
            </a:r>
            <a:endParaRPr kumimoji="1" lang="en-US" altLang="ja-JP" sz="3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en-US" altLang="ja-JP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YouTube</a:t>
            </a:r>
            <a:r>
              <a:rPr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鑑賞</a:t>
            </a:r>
            <a:endParaRPr lang="en-US" altLang="ja-JP" sz="3200" b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kumimoji="1"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漫才鑑賞</a:t>
            </a:r>
            <a:endParaRPr kumimoji="1"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kumimoji="1"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ラーメン</a:t>
            </a:r>
            <a:endParaRPr kumimoji="1"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kumimoji="1" lang="ja-JP" altLang="en-US"/>
              <a:t>研究分野</a:t>
            </a:r>
            <a:endParaRPr kumimoji="1" lang="en-US" altLang="ja-JP" dirty="0"/>
          </a:p>
          <a:p>
            <a:pPr lvl="1"/>
            <a:r>
              <a:rPr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グラフサンプリング</a:t>
            </a:r>
            <a:endParaRPr kumimoji="1"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ja-JP" dirty="0"/>
          </a:p>
          <a:p>
            <a:endParaRPr kumimoji="1" lang="ja-JP" altLang="en-US"/>
          </a:p>
        </p:txBody>
      </p:sp>
      <p:pic>
        <p:nvPicPr>
          <p:cNvPr id="18" name="図 17">
            <a:hlinkClick r:id="rId2"/>
            <a:extLst>
              <a:ext uri="{FF2B5EF4-FFF2-40B4-BE49-F238E27FC236}">
                <a16:creationId xmlns:a16="http://schemas.microsoft.com/office/drawing/2014/main" id="{F8EC804A-EE69-4741-85FF-2AD8B46EC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352" y="2273411"/>
            <a:ext cx="3600000" cy="360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989BFE-6BAA-8449-8345-1A0D5C266441}"/>
              </a:ext>
            </a:extLst>
          </p:cNvPr>
          <p:cNvSpPr txBox="1"/>
          <p:nvPr/>
        </p:nvSpPr>
        <p:spPr>
          <a:xfrm>
            <a:off x="8324097" y="5950207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松福　沼津本店</a:t>
            </a:r>
          </a:p>
        </p:txBody>
      </p:sp>
    </p:spTree>
    <p:extLst>
      <p:ext uri="{BB962C8B-B14F-4D97-AF65-F5344CB8AC3E}">
        <p14:creationId xmlns:p14="http://schemas.microsoft.com/office/powerpoint/2010/main" val="408821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A8658-06B3-1B4B-B660-AEDE14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目的・目標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667D6-9340-2246-8EDB-0470A4AD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目的</a:t>
            </a:r>
            <a:endParaRPr lang="en-US" altLang="ja-JP" sz="3600" dirty="0"/>
          </a:p>
          <a:p>
            <a:pPr lvl="1"/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研究のプロセスの一部を体験しよう．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2"/>
            <a:endParaRPr lang="en-US" altLang="ja-JP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2"/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現状把握</a:t>
            </a:r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→ 問題点・改善案を見出す</a:t>
            </a:r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→ 論文を書いて世に公表する．</a:t>
            </a:r>
            <a:endParaRPr lang="en-US" altLang="ja-JP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3600"/>
              <a:t>目標</a:t>
            </a:r>
            <a:endParaRPr lang="en-US" altLang="ja-JP" sz="3600" dirty="0"/>
          </a:p>
          <a:p>
            <a:pPr lvl="1"/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グラフサンプリングの英語論文を読み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 (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輪講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，既存の知識・方法を理解・実装・評価する．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既存論文に対する改善案・新しい知見を考える．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4641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BCDA13-468A-044F-801B-D896D44F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グラフと複雑ネットワーク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AD7E9F-CC75-5E46-A84A-823757C5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世の中には多くのネットワークが存在する．</a:t>
            </a:r>
            <a:endParaRPr kumimoji="1" lang="en-US" altLang="ja-JP" dirty="0"/>
          </a:p>
          <a:p>
            <a:pPr lvl="1"/>
            <a:endParaRPr kumimoji="1" lang="en-US" altLang="ja-JP" sz="2400" dirty="0"/>
          </a:p>
          <a:p>
            <a:pPr lvl="1"/>
            <a:r>
              <a:rPr kumimoji="1" lang="ja-JP" altLang="en-US" sz="2400"/>
              <a:t>社会ネットワーク，道路網，インターネット・・・</a:t>
            </a:r>
            <a:endParaRPr kumimoji="1" lang="en-US" altLang="ja-JP" sz="2400" dirty="0"/>
          </a:p>
          <a:p>
            <a:pPr lvl="1"/>
            <a:endParaRPr lang="en-US" altLang="ja-JP" sz="2400" dirty="0"/>
          </a:p>
          <a:p>
            <a:r>
              <a:rPr kumimoji="1" lang="ja-JP" altLang="en-US" sz="3600"/>
              <a:t>ネットワークは点と線</a:t>
            </a:r>
            <a:endParaRPr kumimoji="1" lang="en-US" altLang="ja-JP" sz="3600" dirty="0"/>
          </a:p>
          <a:p>
            <a:pPr lvl="1"/>
            <a:endParaRPr kumimoji="1" lang="en-US" altLang="ja-JP" sz="2400" dirty="0"/>
          </a:p>
          <a:p>
            <a:pPr lvl="1"/>
            <a:r>
              <a:rPr kumimoji="1" lang="ja-JP" altLang="en-US" sz="2400"/>
              <a:t>グラフで表すことが可能．</a:t>
            </a:r>
            <a:endParaRPr lang="en-US" altLang="ja-JP" sz="2400" dirty="0"/>
          </a:p>
          <a:p>
            <a:pPr lvl="2"/>
            <a:endParaRPr kumimoji="1" lang="en-US" altLang="ja-JP" sz="2200" dirty="0"/>
          </a:p>
          <a:p>
            <a:pPr lvl="1"/>
            <a:r>
              <a:rPr lang="ja-JP" altLang="en-US" sz="2400"/>
              <a:t>ノードとエッジから成るデータ構造</a:t>
            </a:r>
            <a:endParaRPr kumimoji="1" lang="en-US" altLang="ja-JP" sz="2400" dirty="0"/>
          </a:p>
          <a:p>
            <a:pPr marL="457200" lvl="1" indent="0">
              <a:buNone/>
            </a:pPr>
            <a:endParaRPr lang="en-US" altLang="ja-JP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811A90D-D752-BA47-956D-8E1D8D65C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30" y="3258000"/>
            <a:ext cx="695647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2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72663-E218-B54A-84F8-14FFC1D6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複雑ネットワークの研究の幕開け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B6D46-D48E-1C4A-8266-99B7B1FD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/>
              <a:t>ワッツ・ストロガッツモデル</a:t>
            </a:r>
            <a:r>
              <a:rPr lang="en-US" altLang="ja-JP" sz="3600" dirty="0"/>
              <a:t> (1998)</a:t>
            </a:r>
          </a:p>
          <a:p>
            <a:endParaRPr lang="en-US" altLang="ja-JP" sz="3600" dirty="0"/>
          </a:p>
          <a:p>
            <a:pPr lvl="1"/>
            <a:r>
              <a:rPr lang="ja-JP" altLang="en-US" sz="2400"/>
              <a:t>６次の隔たり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pPr lvl="1"/>
            <a:r>
              <a:rPr lang="ja-JP" altLang="en-US" sz="2400"/>
              <a:t>大体のネットワークの平均距離ってすげぇ短いぞ！！</a:t>
            </a:r>
            <a:endParaRPr lang="en-US" altLang="ja-JP" sz="2400" dirty="0"/>
          </a:p>
          <a:p>
            <a:pPr lvl="2"/>
            <a:endParaRPr lang="en-US" altLang="ja-JP" sz="2000" dirty="0"/>
          </a:p>
          <a:p>
            <a:pPr lvl="2"/>
            <a:r>
              <a:rPr lang="ja-JP" altLang="en-US" sz="2000" b="1"/>
              <a:t>スモールワールド性</a:t>
            </a:r>
            <a:endParaRPr lang="en-US" altLang="ja-JP" sz="2000" b="1" dirty="0"/>
          </a:p>
          <a:p>
            <a:pPr lvl="2"/>
            <a:endParaRPr lang="en-US" altLang="ja-JP" sz="2000" dirty="0"/>
          </a:p>
          <a:p>
            <a:pPr lvl="1"/>
            <a:r>
              <a:rPr lang="ja-JP" altLang="en-US" sz="2400"/>
              <a:t>スモールワールド性を満たすグラフモデル作ったよ！！</a:t>
            </a:r>
            <a:endParaRPr lang="en-US" altLang="ja-JP" sz="2400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D5F95BC-7629-6249-85F9-A69B5446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0" y="3060700"/>
            <a:ext cx="3492500" cy="37973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AFF895-C312-A24C-A099-6F972707CA55}"/>
              </a:ext>
            </a:extLst>
          </p:cNvPr>
          <p:cNvSpPr txBox="1"/>
          <p:nvPr/>
        </p:nvSpPr>
        <p:spPr>
          <a:xfrm>
            <a:off x="9262573" y="2599035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平均距離</a:t>
            </a:r>
            <a:r>
              <a:rPr kumimoji="1" lang="en-US" altLang="ja-JP" sz="2400" dirty="0"/>
              <a:t> = 1.33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4475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B8F5E-75D4-344A-9517-6BA0969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複雑ネットワークの性質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957A47-B3AA-094D-B7DF-497AE634B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スケールフリー性</a:t>
            </a:r>
            <a:endParaRPr kumimoji="1" lang="en-US" altLang="ja-JP" dirty="0"/>
          </a:p>
          <a:p>
            <a:pPr lvl="1"/>
            <a:r>
              <a:rPr lang="ja-JP" altLang="en-US"/>
              <a:t>次数：ノードに接続されているエッジの数</a:t>
            </a:r>
            <a:endParaRPr lang="en-US" altLang="ja-JP" dirty="0"/>
          </a:p>
          <a:p>
            <a:pPr lvl="1"/>
            <a:r>
              <a:rPr lang="ja-JP" altLang="en-US"/>
              <a:t>次数が高いノードはほんの一部で，小さいノードが大多数</a:t>
            </a:r>
            <a:endParaRPr lang="en-US" altLang="ja-JP" dirty="0"/>
          </a:p>
          <a:p>
            <a:pPr lvl="1"/>
            <a:r>
              <a:rPr lang="en-US" altLang="ja-JP" dirty="0"/>
              <a:t>WWW</a:t>
            </a:r>
            <a:r>
              <a:rPr lang="ja-JP" altLang="en-US"/>
              <a:t>，タンパク質相互ネットワーク，</a:t>
            </a:r>
            <a:r>
              <a:rPr lang="en-US" altLang="ja-JP" dirty="0"/>
              <a:t>SNS…</a:t>
            </a:r>
          </a:p>
          <a:p>
            <a:pPr lvl="1"/>
            <a:endParaRPr kumimoji="1" lang="en-US" altLang="ja-JP" dirty="0"/>
          </a:p>
          <a:p>
            <a:r>
              <a:rPr kumimoji="1" lang="ja-JP" altLang="en-US"/>
              <a:t>スモールワールド性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/>
              <a:t>全く知らない人でも数ステップで到達可能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クラスター性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/>
              <a:t>友達同士が実は友達だった！みたいなことがよくある．</a:t>
            </a:r>
            <a:endParaRPr kumimoji="1" lang="en-US" altLang="ja-JP" dirty="0"/>
          </a:p>
          <a:p>
            <a:pPr lvl="1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52F2706-2A91-F14F-AF75-ACBA687E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0" y="3060700"/>
            <a:ext cx="34925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9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939DC-96C3-BC4F-89B1-8054CA7C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代表的なグラフモデル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9EF5F8-8732-6445-A6A8-305411CD8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エルデシュ・</a:t>
            </a:r>
            <a:r>
              <a:rPr kumimoji="1" lang="ja-JP" altLang="en-US"/>
              <a:t>レーニィモデル</a:t>
            </a:r>
            <a:r>
              <a:rPr kumimoji="1" lang="en-US" altLang="ja-JP" dirty="0"/>
              <a:t> (1959)</a:t>
            </a:r>
          </a:p>
          <a:p>
            <a:pPr lvl="1"/>
            <a:r>
              <a:rPr lang="ja-JP" altLang="en-US"/>
              <a:t>ランダムグラフ</a:t>
            </a:r>
            <a:endParaRPr lang="en-US" altLang="ja-JP" dirty="0"/>
          </a:p>
          <a:p>
            <a:pPr lvl="1"/>
            <a:r>
              <a:rPr kumimoji="1" lang="ja-JP" altLang="en-US"/>
              <a:t>道路ネットワークとか．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ワッツ・ストロガッツモデル</a:t>
            </a:r>
            <a:r>
              <a:rPr kumimoji="1" lang="en-US" altLang="ja-JP" dirty="0"/>
              <a:t> (1998)</a:t>
            </a:r>
          </a:p>
          <a:p>
            <a:pPr lvl="1"/>
            <a:r>
              <a:rPr lang="ja-JP" altLang="en-US"/>
              <a:t>スモールワールド性を満たすグラフ．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バラバシ・アルバートモデル</a:t>
            </a:r>
            <a:r>
              <a:rPr lang="en-US" altLang="ja-JP" dirty="0"/>
              <a:t> (1999)</a:t>
            </a:r>
          </a:p>
          <a:p>
            <a:pPr lvl="1"/>
            <a:r>
              <a:rPr kumimoji="1" lang="ja-JP" altLang="en-US"/>
              <a:t>スケールフリー性・スモールワールド性を満たすグラフ．</a:t>
            </a:r>
          </a:p>
        </p:txBody>
      </p:sp>
    </p:spTree>
    <p:extLst>
      <p:ext uri="{BB962C8B-B14F-4D97-AF65-F5344CB8AC3E}">
        <p14:creationId xmlns:p14="http://schemas.microsoft.com/office/powerpoint/2010/main" val="372209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6EC98-0F58-5A4F-A42A-8CE29848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ソーシャルグラフ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D11D91-792F-F741-ABB7-26CF0FFEA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ソーシャルネットワークをグラフで表したもの．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lang="ja-JP" altLang="en-US" sz="4000"/>
              <a:t>解析の対象</a:t>
            </a:r>
            <a:endParaRPr lang="en-US" altLang="ja-JP" sz="4000" dirty="0"/>
          </a:p>
          <a:p>
            <a:pPr lvl="1"/>
            <a:r>
              <a:rPr kumimoji="1" lang="ja-JP" altLang="en-US" sz="2800"/>
              <a:t>スケールフリー性，スモールワールド性，クラスター性は？</a:t>
            </a:r>
            <a:endParaRPr kumimoji="1" lang="en-US" altLang="ja-JP" sz="2800" dirty="0"/>
          </a:p>
          <a:p>
            <a:pPr lvl="1"/>
            <a:r>
              <a:rPr lang="ja-JP" altLang="en-US" sz="2800"/>
              <a:t>影響力が高いノードは？</a:t>
            </a:r>
            <a:endParaRPr lang="en-US" altLang="ja-JP" sz="2800" dirty="0"/>
          </a:p>
          <a:p>
            <a:pPr lvl="1"/>
            <a:r>
              <a:rPr lang="ja-JP" altLang="en-US" sz="2800"/>
              <a:t>友人になると有益なユーザは？</a:t>
            </a:r>
            <a:endParaRPr lang="en-US" altLang="ja-JP" sz="2800" dirty="0"/>
          </a:p>
          <a:p>
            <a:pPr lvl="1"/>
            <a:endParaRPr kumimoji="1" lang="en-US" altLang="ja-JP" sz="2800" dirty="0"/>
          </a:p>
          <a:p>
            <a:r>
              <a:rPr kumimoji="1" lang="ja-JP" altLang="en-US" sz="4000"/>
              <a:t>解析，大変なんすよ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702CC99-D06A-F14B-A578-434D4DF46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647" y="4158000"/>
            <a:ext cx="521735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5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グラフサンプリング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49" y="2721838"/>
            <a:ext cx="565116" cy="720000"/>
          </a:xfrm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05" y="4094715"/>
            <a:ext cx="565116" cy="720000"/>
          </a:xfrm>
          <a:prstGeom prst="rect">
            <a:avLst/>
          </a:prstGeom>
        </p:spPr>
      </p:pic>
      <p:pic>
        <p:nvPicPr>
          <p:cNvPr id="6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70" y="4333176"/>
            <a:ext cx="565116" cy="720000"/>
          </a:xfrm>
          <a:prstGeom prst="rect">
            <a:avLst/>
          </a:prstGeom>
        </p:spPr>
      </p:pic>
      <p:pic>
        <p:nvPicPr>
          <p:cNvPr id="7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089" y="2359529"/>
            <a:ext cx="565116" cy="720000"/>
          </a:xfrm>
          <a:prstGeom prst="rect">
            <a:avLst/>
          </a:prstGeom>
        </p:spPr>
      </p:pic>
      <p:cxnSp>
        <p:nvCxnSpPr>
          <p:cNvPr id="9" name="直線コネクタ 8"/>
          <p:cNvCxnSpPr>
            <a:stCxn id="4" idx="3"/>
            <a:endCxn id="7" idx="1"/>
          </p:cNvCxnSpPr>
          <p:nvPr/>
        </p:nvCxnSpPr>
        <p:spPr>
          <a:xfrm flipV="1">
            <a:off x="1665865" y="2719529"/>
            <a:ext cx="999224" cy="3623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5" idx="0"/>
            <a:endCxn id="7" idx="2"/>
          </p:cNvCxnSpPr>
          <p:nvPr/>
        </p:nvCxnSpPr>
        <p:spPr>
          <a:xfrm flipV="1">
            <a:off x="2740563" y="3079529"/>
            <a:ext cx="207084" cy="10151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4" idx="2"/>
            <a:endCxn id="6" idx="0"/>
          </p:cNvCxnSpPr>
          <p:nvPr/>
        </p:nvCxnSpPr>
        <p:spPr>
          <a:xfrm flipH="1">
            <a:off x="1011828" y="3441838"/>
            <a:ext cx="371479" cy="891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4" idx="2"/>
            <a:endCxn id="5" idx="0"/>
          </p:cNvCxnSpPr>
          <p:nvPr/>
        </p:nvCxnSpPr>
        <p:spPr>
          <a:xfrm>
            <a:off x="1383307" y="3441838"/>
            <a:ext cx="1357256" cy="6528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5" idx="1"/>
            <a:endCxn id="6" idx="3"/>
          </p:cNvCxnSpPr>
          <p:nvPr/>
        </p:nvCxnSpPr>
        <p:spPr>
          <a:xfrm flipH="1">
            <a:off x="1294386" y="4454715"/>
            <a:ext cx="1163619" cy="2384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/>
          <p:cNvSpPr>
            <a:spLocks noChangeAspect="1"/>
          </p:cNvSpPr>
          <p:nvPr/>
        </p:nvSpPr>
        <p:spPr>
          <a:xfrm rot="897167">
            <a:off x="4865137" y="3044130"/>
            <a:ext cx="720000" cy="72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>
            <a:spLocks noChangeAspect="1"/>
          </p:cNvSpPr>
          <p:nvPr/>
        </p:nvSpPr>
        <p:spPr>
          <a:xfrm>
            <a:off x="6539262" y="2361838"/>
            <a:ext cx="720000" cy="72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>
            <a:spLocks noChangeAspect="1"/>
          </p:cNvSpPr>
          <p:nvPr/>
        </p:nvSpPr>
        <p:spPr>
          <a:xfrm rot="1990010">
            <a:off x="6438876" y="3891280"/>
            <a:ext cx="720000" cy="72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>
            <a:spLocks noChangeAspect="1"/>
          </p:cNvSpPr>
          <p:nvPr/>
        </p:nvSpPr>
        <p:spPr>
          <a:xfrm>
            <a:off x="4587461" y="4466042"/>
            <a:ext cx="720000" cy="72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27" idx="0"/>
            <a:endCxn id="24" idx="4"/>
          </p:cNvCxnSpPr>
          <p:nvPr/>
        </p:nvCxnSpPr>
        <p:spPr>
          <a:xfrm flipV="1">
            <a:off x="4947461" y="3751940"/>
            <a:ext cx="184788" cy="7141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5" idx="2"/>
            <a:endCxn id="24" idx="7"/>
          </p:cNvCxnSpPr>
          <p:nvPr/>
        </p:nvCxnSpPr>
        <p:spPr>
          <a:xfrm flipH="1">
            <a:off x="5536757" y="2721838"/>
            <a:ext cx="1002505" cy="502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6" idx="2"/>
            <a:endCxn id="24" idx="6"/>
          </p:cNvCxnSpPr>
          <p:nvPr/>
        </p:nvCxnSpPr>
        <p:spPr>
          <a:xfrm flipH="1" flipV="1">
            <a:off x="5572947" y="3497018"/>
            <a:ext cx="924580" cy="557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6" idx="4"/>
            <a:endCxn id="27" idx="6"/>
          </p:cNvCxnSpPr>
          <p:nvPr/>
        </p:nvCxnSpPr>
        <p:spPr>
          <a:xfrm flipH="1">
            <a:off x="5307461" y="4552629"/>
            <a:ext cx="1294467" cy="273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26" idx="1"/>
            <a:endCxn id="25" idx="4"/>
          </p:cNvCxnSpPr>
          <p:nvPr/>
        </p:nvCxnSpPr>
        <p:spPr>
          <a:xfrm flipV="1">
            <a:off x="6725054" y="3081838"/>
            <a:ext cx="174208" cy="8170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67213" y="1749072"/>
            <a:ext cx="358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ソーシャルネットワーク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784438" y="1749072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ソーシャルグラフ</a:t>
            </a:r>
          </a:p>
        </p:txBody>
      </p:sp>
      <p:sp>
        <p:nvSpPr>
          <p:cNvPr id="63" name="左右矢印 62"/>
          <p:cNvSpPr/>
          <p:nvPr/>
        </p:nvSpPr>
        <p:spPr>
          <a:xfrm>
            <a:off x="7922964" y="3533359"/>
            <a:ext cx="1440000" cy="48463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230832" y="2886846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+mn-ea"/>
              </a:rPr>
              <a:t>API</a:t>
            </a:r>
            <a:endParaRPr kumimoji="1" lang="ja-JP" altLang="en-US" sz="3200" dirty="0">
              <a:latin typeface="+mn-ea"/>
            </a:endParaRPr>
          </a:p>
        </p:txBody>
      </p:sp>
      <p:pic>
        <p:nvPicPr>
          <p:cNvPr id="65" name="図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755" y="2413317"/>
            <a:ext cx="1732500" cy="2520000"/>
          </a:xfrm>
          <a:prstGeom prst="rect">
            <a:avLst/>
          </a:prstGeom>
        </p:spPr>
      </p:pic>
      <p:sp>
        <p:nvSpPr>
          <p:cNvPr id="66" name="テキスト ボックス 65"/>
          <p:cNvSpPr txBox="1"/>
          <p:nvPr/>
        </p:nvSpPr>
        <p:spPr>
          <a:xfrm>
            <a:off x="9655798" y="1749072"/>
            <a:ext cx="239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サードパーティ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3594" y="5549225"/>
            <a:ext cx="121703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サードパーティはソーシャルグラフのデータ取得に制限がある．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一部だけサンプリングして，グラフの特徴を推定しよう！</a:t>
            </a:r>
            <a:r>
              <a:rPr kumimoji="1" lang="ja-JP" altLang="en-US" sz="2800">
                <a:solidFill>
                  <a:srgbClr val="FF0000"/>
                </a:solidFill>
              </a:rPr>
              <a:t>（グラフサンプリング）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69" name="楕円 68"/>
          <p:cNvSpPr/>
          <p:nvPr/>
        </p:nvSpPr>
        <p:spPr>
          <a:xfrm>
            <a:off x="8193251" y="1924431"/>
            <a:ext cx="914400" cy="914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159430" y="2058465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100</a:t>
            </a:r>
            <a:endParaRPr kumimoji="1" lang="ja-JP" altLang="en-US" sz="3600" b="1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649674" y="1493452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リクエスト数制限</a:t>
            </a: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971349" y="3079529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ノード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086485" y="3845587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エッジ</a:t>
            </a:r>
          </a:p>
        </p:txBody>
      </p:sp>
    </p:spTree>
    <p:extLst>
      <p:ext uri="{BB962C8B-B14F-4D97-AF65-F5344CB8AC3E}">
        <p14:creationId xmlns:p14="http://schemas.microsoft.com/office/powerpoint/2010/main" val="2934066686"/>
      </p:ext>
    </p:extLst>
  </p:cSld>
  <p:clrMapOvr>
    <a:masterClrMapping/>
  </p:clrMapOvr>
</p:sld>
</file>

<file path=ppt/theme/theme1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ンプレ" id="{69D4AA22-C750-C540-B303-D1DC2C232C0B}" vid="{37A06D78-B0EB-1D4A-A204-1BABF334F5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飛行機雲</Template>
  <TotalTime>557</TotalTime>
  <Words>738</Words>
  <Application>Microsoft Macintosh PowerPoint</Application>
  <PresentationFormat>ワイド画面</PresentationFormat>
  <Paragraphs>172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ＭＳ Ｐゴシック</vt:lpstr>
      <vt:lpstr>ＭＳ Ｐゴシック</vt:lpstr>
      <vt:lpstr>游ゴシック</vt:lpstr>
      <vt:lpstr>Arial</vt:lpstr>
      <vt:lpstr>Cambria Math</vt:lpstr>
      <vt:lpstr>Century Gothic</vt:lpstr>
      <vt:lpstr>飛行機雲</vt:lpstr>
      <vt:lpstr>総合演習第1回</vt:lpstr>
      <vt:lpstr>自己紹介</vt:lpstr>
      <vt:lpstr>目的・目標</vt:lpstr>
      <vt:lpstr>グラフと複雑ネットワーク</vt:lpstr>
      <vt:lpstr>複雑ネットワークの研究の幕開け</vt:lpstr>
      <vt:lpstr>複雑ネットワークの性質</vt:lpstr>
      <vt:lpstr>代表的なグラフモデル</vt:lpstr>
      <vt:lpstr>ソーシャルグラフ</vt:lpstr>
      <vt:lpstr>グラフサンプリング</vt:lpstr>
      <vt:lpstr>グラフサンプリングが有益なシチュエーション</vt:lpstr>
      <vt:lpstr>グラフ</vt:lpstr>
      <vt:lpstr>サンプリング手法の分類</vt:lpstr>
      <vt:lpstr>グラフサンプリング</vt:lpstr>
      <vt:lpstr>スケジュール</vt:lpstr>
      <vt:lpstr>準備</vt:lpstr>
      <vt:lpstr>課題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中嶋一貴</dc:creator>
  <cp:lastModifiedBy>中嶋一貴</cp:lastModifiedBy>
  <cp:revision>55</cp:revision>
  <dcterms:created xsi:type="dcterms:W3CDTF">2018-11-11T11:47:11Z</dcterms:created>
  <dcterms:modified xsi:type="dcterms:W3CDTF">2019-11-10T09:30:58Z</dcterms:modified>
</cp:coreProperties>
</file>