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3" r:id="rId8"/>
    <p:sldId id="261" r:id="rId9"/>
    <p:sldId id="265" r:id="rId10"/>
    <p:sldId id="267" r:id="rId11"/>
    <p:sldId id="266"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34524C-553F-4E45-A2C4-015C75DC3485}" v="987" dt="2021-07-11T13:38:20.0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4" autoAdjust="0"/>
    <p:restoredTop sz="94660"/>
  </p:normalViewPr>
  <p:slideViewPr>
    <p:cSldViewPr snapToGrid="0">
      <p:cViewPr varScale="1">
        <p:scale>
          <a:sx n="77" d="100"/>
          <a:sy n="77" d="100"/>
        </p:scale>
        <p:origin x="80" y="2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7/11/2021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F81819F9-8CAC-4A6C-8F06-0482027F97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373062" y="1864865"/>
            <a:ext cx="8131550" cy="2262781"/>
          </a:xfrm>
        </p:spPr>
        <p:txBody>
          <a:bodyPr>
            <a:normAutofit/>
          </a:bodyPr>
          <a:lstStyle/>
          <a:p>
            <a:r>
              <a:rPr lang="en-US" sz="3400" dirty="0">
                <a:latin typeface="Arial"/>
                <a:ea typeface="+mj-lt"/>
                <a:cs typeface="+mj-lt"/>
              </a:rPr>
              <a:t>  </a:t>
            </a:r>
            <a:r>
              <a:rPr lang="en-US" sz="3400" dirty="0">
                <a:latin typeface="Times"/>
                <a:ea typeface="+mj-lt"/>
                <a:cs typeface="+mj-lt"/>
              </a:rPr>
              <a:t>MADADGAR ANDROID  APPLICATION</a:t>
            </a:r>
            <a:endParaRPr lang="en-US" sz="3400" dirty="0">
              <a:latin typeface="Times"/>
            </a:endParaRPr>
          </a:p>
        </p:txBody>
      </p:sp>
      <p:sp>
        <p:nvSpPr>
          <p:cNvPr id="3" name="Subtitle 2"/>
          <p:cNvSpPr>
            <a:spLocks noGrp="1"/>
          </p:cNvSpPr>
          <p:nvPr>
            <p:ph type="subTitle" idx="1"/>
          </p:nvPr>
        </p:nvSpPr>
        <p:spPr>
          <a:xfrm>
            <a:off x="3373062" y="4127644"/>
            <a:ext cx="8131550" cy="1126283"/>
          </a:xfrm>
        </p:spPr>
        <p:txBody>
          <a:bodyPr>
            <a:normAutofit/>
          </a:bodyPr>
          <a:lstStyle/>
          <a:p>
            <a:r>
              <a:rPr lang="en-US" dirty="0">
                <a:ea typeface="+mn-lt"/>
                <a:cs typeface="+mn-lt"/>
              </a:rPr>
              <a:t>                   </a:t>
            </a:r>
            <a:r>
              <a:rPr lang="en-US" dirty="0">
                <a:latin typeface="Times"/>
                <a:ea typeface="+mn-lt"/>
                <a:cs typeface="+mn-lt"/>
              </a:rPr>
              <a:t>  </a:t>
            </a:r>
            <a:r>
              <a:rPr lang="en-US" b="1" dirty="0">
                <a:latin typeface="Times"/>
                <a:ea typeface="+mn-lt"/>
                <a:cs typeface="Arial"/>
              </a:rPr>
              <a:t>FARDEEN MIRZA CIIT/FA17-BCS-019/VHR</a:t>
            </a:r>
          </a:p>
          <a:p>
            <a:r>
              <a:rPr lang="en-US" b="1" dirty="0">
                <a:latin typeface="Times"/>
                <a:ea typeface="+mn-lt"/>
                <a:cs typeface="+mn-lt"/>
              </a:rPr>
              <a:t>                        HIRA IMTIAZ   CIIT/FA17-BCS-027/VHR</a:t>
            </a:r>
            <a:endParaRPr lang="en-US" b="1" dirty="0">
              <a:latin typeface="Times"/>
              <a:cs typeface="Times"/>
            </a:endParaRPr>
          </a:p>
          <a:p>
            <a:endParaRPr lang="en-US" dirty="0"/>
          </a:p>
        </p:txBody>
      </p:sp>
      <p:sp>
        <p:nvSpPr>
          <p:cNvPr id="47" name="Rectangle 46">
            <a:extLst>
              <a:ext uri="{FF2B5EF4-FFF2-40B4-BE49-F238E27FC236}">
                <a16:creationId xmlns:a16="http://schemas.microsoft.com/office/drawing/2014/main" id="{4A98CC08-AEC2-4E8F-8F52-0F5C6372D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5D1545E6-EB3C-4478-A661-A2CA963F12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50" name="Freeform 11">
              <a:extLst>
                <a:ext uri="{FF2B5EF4-FFF2-40B4-BE49-F238E27FC236}">
                  <a16:creationId xmlns:a16="http://schemas.microsoft.com/office/drawing/2014/main" id="{B2E5B960-0C5D-4F77-8E9F-9F3D883D8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51" name="Freeform 12">
              <a:extLst>
                <a:ext uri="{FF2B5EF4-FFF2-40B4-BE49-F238E27FC236}">
                  <a16:creationId xmlns:a16="http://schemas.microsoft.com/office/drawing/2014/main" id="{258E44FC-92AD-43A0-BB05-DB268C82D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52" name="Freeform 13">
              <a:extLst>
                <a:ext uri="{FF2B5EF4-FFF2-40B4-BE49-F238E27FC236}">
                  <a16:creationId xmlns:a16="http://schemas.microsoft.com/office/drawing/2014/main" id="{C63D3083-A56C-4199-8DE0-63C8BE9EDF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53" name="Freeform 14">
              <a:extLst>
                <a:ext uri="{FF2B5EF4-FFF2-40B4-BE49-F238E27FC236}">
                  <a16:creationId xmlns:a16="http://schemas.microsoft.com/office/drawing/2014/main" id="{C7CD3581-635D-438F-A64F-68404E7AE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54" name="Freeform 15">
              <a:extLst>
                <a:ext uri="{FF2B5EF4-FFF2-40B4-BE49-F238E27FC236}">
                  <a16:creationId xmlns:a16="http://schemas.microsoft.com/office/drawing/2014/main" id="{AD6904C0-211C-41A2-BDB8-3B07C90BB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55" name="Freeform 16">
              <a:extLst>
                <a:ext uri="{FF2B5EF4-FFF2-40B4-BE49-F238E27FC236}">
                  <a16:creationId xmlns:a16="http://schemas.microsoft.com/office/drawing/2014/main" id="{B0837DA6-CAF9-4E78-A39E-6358EDE2B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56" name="Freeform 17">
              <a:extLst>
                <a:ext uri="{FF2B5EF4-FFF2-40B4-BE49-F238E27FC236}">
                  <a16:creationId xmlns:a16="http://schemas.microsoft.com/office/drawing/2014/main" id="{0A99DD7D-3AB3-471E-842F-8AFEA09D07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57" name="Freeform 18">
              <a:extLst>
                <a:ext uri="{FF2B5EF4-FFF2-40B4-BE49-F238E27FC236}">
                  <a16:creationId xmlns:a16="http://schemas.microsoft.com/office/drawing/2014/main" id="{9C70B0D4-92FE-478F-86BD-93BA2C4DFC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58" name="Freeform 19">
              <a:extLst>
                <a:ext uri="{FF2B5EF4-FFF2-40B4-BE49-F238E27FC236}">
                  <a16:creationId xmlns:a16="http://schemas.microsoft.com/office/drawing/2014/main" id="{C9156BE6-11D4-4696-9E3F-C325BFAC81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59" name="Freeform 20">
              <a:extLst>
                <a:ext uri="{FF2B5EF4-FFF2-40B4-BE49-F238E27FC236}">
                  <a16:creationId xmlns:a16="http://schemas.microsoft.com/office/drawing/2014/main" id="{4E667226-1D20-4A9D-BBE3-AC17EA436F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60" name="Freeform 21">
              <a:extLst>
                <a:ext uri="{FF2B5EF4-FFF2-40B4-BE49-F238E27FC236}">
                  <a16:creationId xmlns:a16="http://schemas.microsoft.com/office/drawing/2014/main" id="{2F87E3B6-5202-4434-9B26-42B46774F3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61" name="Freeform 22">
              <a:extLst>
                <a:ext uri="{FF2B5EF4-FFF2-40B4-BE49-F238E27FC236}">
                  <a16:creationId xmlns:a16="http://schemas.microsoft.com/office/drawing/2014/main" id="{AEA5E85F-F1F4-40E4-A62C-95324F6749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63" name="Group 62">
            <a:extLst>
              <a:ext uri="{FF2B5EF4-FFF2-40B4-BE49-F238E27FC236}">
                <a16:creationId xmlns:a16="http://schemas.microsoft.com/office/drawing/2014/main" id="{40A75861-F6C5-44A9-B161-B03701CBDE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64" name="Freeform 27">
              <a:extLst>
                <a:ext uri="{FF2B5EF4-FFF2-40B4-BE49-F238E27FC236}">
                  <a16:creationId xmlns:a16="http://schemas.microsoft.com/office/drawing/2014/main" id="{72EE642D-4F69-47C0-99BA-CE43503573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65" name="Freeform 28">
              <a:extLst>
                <a:ext uri="{FF2B5EF4-FFF2-40B4-BE49-F238E27FC236}">
                  <a16:creationId xmlns:a16="http://schemas.microsoft.com/office/drawing/2014/main" id="{26178CE4-DA2D-46EA-AB8D-341C5AC563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66" name="Freeform 29">
              <a:extLst>
                <a:ext uri="{FF2B5EF4-FFF2-40B4-BE49-F238E27FC236}">
                  <a16:creationId xmlns:a16="http://schemas.microsoft.com/office/drawing/2014/main" id="{698E9F53-8381-4FA5-A510-846925D242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67" name="Freeform 30">
              <a:extLst>
                <a:ext uri="{FF2B5EF4-FFF2-40B4-BE49-F238E27FC236}">
                  <a16:creationId xmlns:a16="http://schemas.microsoft.com/office/drawing/2014/main" id="{B13CE284-F21E-411B-BB8E-9C03B853CE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68" name="Freeform 31">
              <a:extLst>
                <a:ext uri="{FF2B5EF4-FFF2-40B4-BE49-F238E27FC236}">
                  <a16:creationId xmlns:a16="http://schemas.microsoft.com/office/drawing/2014/main" id="{23DF4578-4703-437C-A797-2A2D0CEE5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69" name="Freeform 32">
              <a:extLst>
                <a:ext uri="{FF2B5EF4-FFF2-40B4-BE49-F238E27FC236}">
                  <a16:creationId xmlns:a16="http://schemas.microsoft.com/office/drawing/2014/main" id="{F878F330-AF64-4F8F-88FD-A4A408D6D3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70" name="Freeform 33">
              <a:extLst>
                <a:ext uri="{FF2B5EF4-FFF2-40B4-BE49-F238E27FC236}">
                  <a16:creationId xmlns:a16="http://schemas.microsoft.com/office/drawing/2014/main" id="{AC9B00BF-4FB7-42FA-BBBD-7DB54ED3F0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71" name="Freeform 34">
              <a:extLst>
                <a:ext uri="{FF2B5EF4-FFF2-40B4-BE49-F238E27FC236}">
                  <a16:creationId xmlns:a16="http://schemas.microsoft.com/office/drawing/2014/main" id="{BD3D64CA-2AAD-4609-8DAA-3EAD4609A6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72" name="Freeform 35">
              <a:extLst>
                <a:ext uri="{FF2B5EF4-FFF2-40B4-BE49-F238E27FC236}">
                  <a16:creationId xmlns:a16="http://schemas.microsoft.com/office/drawing/2014/main" id="{C669E05A-8550-4E91-B29E-E1912228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73" name="Freeform 36">
              <a:extLst>
                <a:ext uri="{FF2B5EF4-FFF2-40B4-BE49-F238E27FC236}">
                  <a16:creationId xmlns:a16="http://schemas.microsoft.com/office/drawing/2014/main" id="{F8C1FD53-1E8F-46CA-BC2D-FCEC4DAE0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74" name="Freeform 37">
              <a:extLst>
                <a:ext uri="{FF2B5EF4-FFF2-40B4-BE49-F238E27FC236}">
                  <a16:creationId xmlns:a16="http://schemas.microsoft.com/office/drawing/2014/main" id="{CC97A31F-CFDE-4EA3-98F1-13FDD16702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75" name="Freeform 38">
              <a:extLst>
                <a:ext uri="{FF2B5EF4-FFF2-40B4-BE49-F238E27FC236}">
                  <a16:creationId xmlns:a16="http://schemas.microsoft.com/office/drawing/2014/main" id="{9E1540E7-E6C3-4907-B70A-B175683655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7" name="Freeform 11">
            <a:extLst>
              <a:ext uri="{FF2B5EF4-FFF2-40B4-BE49-F238E27FC236}">
                <a16:creationId xmlns:a16="http://schemas.microsoft.com/office/drawing/2014/main" id="{1310EFE2-B91D-47E7-B117-C2A802800A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Tree>
    <p:extLst>
      <p:ext uri="{BB962C8B-B14F-4D97-AF65-F5344CB8AC3E}">
        <p14:creationId xmlns:p14="http://schemas.microsoft.com/office/powerpoint/2010/main" val="3622625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type="wd">
                                    <p:tmPct val="15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9"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0"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1"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2"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3"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4"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5"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6"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7"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8"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9"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0"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2" name="Group 21">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3"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4"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5"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6"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7"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8"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29"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0"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1"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2"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3"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4"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6" name="Rectangle 35">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8"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0" name="Rectangle 39">
            <a:extLst>
              <a:ext uri="{FF2B5EF4-FFF2-40B4-BE49-F238E27FC236}">
                <a16:creationId xmlns:a16="http://schemas.microsoft.com/office/drawing/2014/main" id="{CADF4631-3C8F-45EE-8D19-4D3E8426B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F291099C-17EE-4E0E-B096-C799750500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43" name="Freeform 11">
              <a:extLst>
                <a:ext uri="{FF2B5EF4-FFF2-40B4-BE49-F238E27FC236}">
                  <a16:creationId xmlns:a16="http://schemas.microsoft.com/office/drawing/2014/main" id="{E21C6221-3E1B-4ABD-8172-FAE995E65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44" name="Freeform 12">
              <a:extLst>
                <a:ext uri="{FF2B5EF4-FFF2-40B4-BE49-F238E27FC236}">
                  <a16:creationId xmlns:a16="http://schemas.microsoft.com/office/drawing/2014/main" id="{D3EF5991-93EA-451F-BB82-1ABC4AC0D2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45" name="Freeform 13">
              <a:extLst>
                <a:ext uri="{FF2B5EF4-FFF2-40B4-BE49-F238E27FC236}">
                  <a16:creationId xmlns:a16="http://schemas.microsoft.com/office/drawing/2014/main" id="{136F96F7-16E6-48A1-A211-0B4A4D0C83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6" name="Freeform 14">
              <a:extLst>
                <a:ext uri="{FF2B5EF4-FFF2-40B4-BE49-F238E27FC236}">
                  <a16:creationId xmlns:a16="http://schemas.microsoft.com/office/drawing/2014/main" id="{5C00D000-7FA5-40C4-AB6A-DE3A61AB8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7" name="Freeform 15">
              <a:extLst>
                <a:ext uri="{FF2B5EF4-FFF2-40B4-BE49-F238E27FC236}">
                  <a16:creationId xmlns:a16="http://schemas.microsoft.com/office/drawing/2014/main" id="{5AAEB880-A03D-4743-9060-D7A846FA6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8" name="Freeform 16">
              <a:extLst>
                <a:ext uri="{FF2B5EF4-FFF2-40B4-BE49-F238E27FC236}">
                  <a16:creationId xmlns:a16="http://schemas.microsoft.com/office/drawing/2014/main" id="{CC64DD68-0B96-4DE9-8FD5-3175E4A3F1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9" name="Freeform 17">
              <a:extLst>
                <a:ext uri="{FF2B5EF4-FFF2-40B4-BE49-F238E27FC236}">
                  <a16:creationId xmlns:a16="http://schemas.microsoft.com/office/drawing/2014/main" id="{69118400-C17B-4068-86D3-93CAE7702C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50" name="Freeform 18">
              <a:extLst>
                <a:ext uri="{FF2B5EF4-FFF2-40B4-BE49-F238E27FC236}">
                  <a16:creationId xmlns:a16="http://schemas.microsoft.com/office/drawing/2014/main" id="{117FA22F-CBA8-4CF5-B8CC-2D169B67E4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51" name="Freeform 19">
              <a:extLst>
                <a:ext uri="{FF2B5EF4-FFF2-40B4-BE49-F238E27FC236}">
                  <a16:creationId xmlns:a16="http://schemas.microsoft.com/office/drawing/2014/main" id="{8FB2D443-8598-4CEE-AED2-BEF49AA95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52" name="Freeform 20">
              <a:extLst>
                <a:ext uri="{FF2B5EF4-FFF2-40B4-BE49-F238E27FC236}">
                  <a16:creationId xmlns:a16="http://schemas.microsoft.com/office/drawing/2014/main" id="{92593E33-68AF-485D-99D0-080CEA1971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53" name="Freeform 21">
              <a:extLst>
                <a:ext uri="{FF2B5EF4-FFF2-40B4-BE49-F238E27FC236}">
                  <a16:creationId xmlns:a16="http://schemas.microsoft.com/office/drawing/2014/main" id="{96A28427-575C-4904-AC4B-3DD62801DC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54" name="Freeform 22">
              <a:extLst>
                <a:ext uri="{FF2B5EF4-FFF2-40B4-BE49-F238E27FC236}">
                  <a16:creationId xmlns:a16="http://schemas.microsoft.com/office/drawing/2014/main" id="{782FA736-DE89-4D13-B0A7-3906B32CEF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sp>
        <p:nvSpPr>
          <p:cNvPr id="2" name="Title 1">
            <a:extLst>
              <a:ext uri="{FF2B5EF4-FFF2-40B4-BE49-F238E27FC236}">
                <a16:creationId xmlns:a16="http://schemas.microsoft.com/office/drawing/2014/main" id="{988D911B-C8F5-4E56-88DB-7A4469F570F1}"/>
              </a:ext>
            </a:extLst>
          </p:cNvPr>
          <p:cNvSpPr>
            <a:spLocks noGrp="1"/>
          </p:cNvSpPr>
          <p:nvPr>
            <p:ph type="title"/>
          </p:nvPr>
        </p:nvSpPr>
        <p:spPr>
          <a:xfrm>
            <a:off x="2383899" y="263830"/>
            <a:ext cx="1492336" cy="870581"/>
          </a:xfrm>
        </p:spPr>
        <p:txBody>
          <a:bodyPr vert="horz" lIns="91440" tIns="45720" rIns="91440" bIns="45720" rtlCol="0" anchor="b">
            <a:normAutofit fontScale="90000"/>
          </a:bodyPr>
          <a:lstStyle/>
          <a:p>
            <a:r>
              <a:rPr lang="en-US" sz="5400" b="1" dirty="0"/>
              <a:t>ERD</a:t>
            </a:r>
          </a:p>
        </p:txBody>
      </p:sp>
      <p:grpSp>
        <p:nvGrpSpPr>
          <p:cNvPr id="56" name="Group 55">
            <a:extLst>
              <a:ext uri="{FF2B5EF4-FFF2-40B4-BE49-F238E27FC236}">
                <a16:creationId xmlns:a16="http://schemas.microsoft.com/office/drawing/2014/main" id="{6A54B62D-FC5C-4E1A-8D8B-279576FE53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57" name="Freeform 27">
              <a:extLst>
                <a:ext uri="{FF2B5EF4-FFF2-40B4-BE49-F238E27FC236}">
                  <a16:creationId xmlns:a16="http://schemas.microsoft.com/office/drawing/2014/main" id="{4706D2CB-CE4C-4F40-B189-FD7BB4466B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8" name="Freeform 28">
              <a:extLst>
                <a:ext uri="{FF2B5EF4-FFF2-40B4-BE49-F238E27FC236}">
                  <a16:creationId xmlns:a16="http://schemas.microsoft.com/office/drawing/2014/main" id="{2714CF7E-2DF6-4F91-8BB2-D62E8B549D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9" name="Freeform 29">
              <a:extLst>
                <a:ext uri="{FF2B5EF4-FFF2-40B4-BE49-F238E27FC236}">
                  <a16:creationId xmlns:a16="http://schemas.microsoft.com/office/drawing/2014/main" id="{F30DCFE1-624D-4D3C-AC61-757C2FF356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60" name="Freeform 30">
              <a:extLst>
                <a:ext uri="{FF2B5EF4-FFF2-40B4-BE49-F238E27FC236}">
                  <a16:creationId xmlns:a16="http://schemas.microsoft.com/office/drawing/2014/main" id="{BF08ABFE-DD31-4F1F-9520-93CC613CD3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61" name="Freeform 31">
              <a:extLst>
                <a:ext uri="{FF2B5EF4-FFF2-40B4-BE49-F238E27FC236}">
                  <a16:creationId xmlns:a16="http://schemas.microsoft.com/office/drawing/2014/main" id="{ADFB2DBD-F00A-4820-876F-4E75F216B1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62" name="Freeform 32">
              <a:extLst>
                <a:ext uri="{FF2B5EF4-FFF2-40B4-BE49-F238E27FC236}">
                  <a16:creationId xmlns:a16="http://schemas.microsoft.com/office/drawing/2014/main" id="{3F85387B-5668-4570-BC5C-AA89417C71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63" name="Freeform 33">
              <a:extLst>
                <a:ext uri="{FF2B5EF4-FFF2-40B4-BE49-F238E27FC236}">
                  <a16:creationId xmlns:a16="http://schemas.microsoft.com/office/drawing/2014/main" id="{FEA70EF6-623D-453D-8360-1B0C142A29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64" name="Freeform 34">
              <a:extLst>
                <a:ext uri="{FF2B5EF4-FFF2-40B4-BE49-F238E27FC236}">
                  <a16:creationId xmlns:a16="http://schemas.microsoft.com/office/drawing/2014/main" id="{FE3B449C-A5FE-44B9-A01C-A115C37D3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65" name="Freeform 35">
              <a:extLst>
                <a:ext uri="{FF2B5EF4-FFF2-40B4-BE49-F238E27FC236}">
                  <a16:creationId xmlns:a16="http://schemas.microsoft.com/office/drawing/2014/main" id="{BD672E89-DAB4-41AE-891D-6B6A52B0EA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66" name="Freeform 36">
              <a:extLst>
                <a:ext uri="{FF2B5EF4-FFF2-40B4-BE49-F238E27FC236}">
                  <a16:creationId xmlns:a16="http://schemas.microsoft.com/office/drawing/2014/main" id="{C69123C3-F0F9-4AA7-BA7B-9E5E0AF27E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7" name="Freeform 37">
              <a:extLst>
                <a:ext uri="{FF2B5EF4-FFF2-40B4-BE49-F238E27FC236}">
                  <a16:creationId xmlns:a16="http://schemas.microsoft.com/office/drawing/2014/main" id="{E10779C5-3DD9-489D-9A2D-EF45B7BE30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8" name="Freeform 38">
              <a:extLst>
                <a:ext uri="{FF2B5EF4-FFF2-40B4-BE49-F238E27FC236}">
                  <a16:creationId xmlns:a16="http://schemas.microsoft.com/office/drawing/2014/main" id="{1D3B4B35-2090-4DA8-ADBE-DD888B4E17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0" name="Rectangle 69">
            <a:extLst>
              <a:ext uri="{FF2B5EF4-FFF2-40B4-BE49-F238E27FC236}">
                <a16:creationId xmlns:a16="http://schemas.microsoft.com/office/drawing/2014/main" id="{46FA917F-43A3-4FA3-A085-59D0DC397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72" name="Freeform 33">
            <a:extLst>
              <a:ext uri="{FF2B5EF4-FFF2-40B4-BE49-F238E27FC236}">
                <a16:creationId xmlns:a16="http://schemas.microsoft.com/office/drawing/2014/main" id="{9CBF007B-8C8C-4F79-B037-9F4C61F9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753578"/>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pic>
        <p:nvPicPr>
          <p:cNvPr id="73" name="Picture 72">
            <a:extLst>
              <a:ext uri="{FF2B5EF4-FFF2-40B4-BE49-F238E27FC236}">
                <a16:creationId xmlns:a16="http://schemas.microsoft.com/office/drawing/2014/main" id="{BB0DD892-4565-48E8-9E36-2FC01A3A4459}"/>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690494" y="1150124"/>
            <a:ext cx="8389827" cy="5444045"/>
          </a:xfrm>
          <a:prstGeom prst="rect">
            <a:avLst/>
          </a:prstGeom>
        </p:spPr>
      </p:pic>
    </p:spTree>
    <p:extLst>
      <p:ext uri="{BB962C8B-B14F-4D97-AF65-F5344CB8AC3E}">
        <p14:creationId xmlns:p14="http://schemas.microsoft.com/office/powerpoint/2010/main" val="4062456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0"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1"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2"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3"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4"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5"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6"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7"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8"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9"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0"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1"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3" name="Group 22">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4"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5"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6"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7"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8"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9"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0"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1"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2"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3"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4"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5"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7" name="Rectangle 36">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1" name="Rectangle 40">
            <a:extLst>
              <a:ext uri="{FF2B5EF4-FFF2-40B4-BE49-F238E27FC236}">
                <a16:creationId xmlns:a16="http://schemas.microsoft.com/office/drawing/2014/main" id="{CADF4631-3C8F-45EE-8D19-4D3E8426B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a:extLst>
              <a:ext uri="{FF2B5EF4-FFF2-40B4-BE49-F238E27FC236}">
                <a16:creationId xmlns:a16="http://schemas.microsoft.com/office/drawing/2014/main" id="{F291099C-17EE-4E0E-B096-C799750500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44" name="Freeform 11">
              <a:extLst>
                <a:ext uri="{FF2B5EF4-FFF2-40B4-BE49-F238E27FC236}">
                  <a16:creationId xmlns:a16="http://schemas.microsoft.com/office/drawing/2014/main" id="{E21C6221-3E1B-4ABD-8172-FAE995E65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45" name="Freeform 12">
              <a:extLst>
                <a:ext uri="{FF2B5EF4-FFF2-40B4-BE49-F238E27FC236}">
                  <a16:creationId xmlns:a16="http://schemas.microsoft.com/office/drawing/2014/main" id="{D3EF5991-93EA-451F-BB82-1ABC4AC0D2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46" name="Freeform 13">
              <a:extLst>
                <a:ext uri="{FF2B5EF4-FFF2-40B4-BE49-F238E27FC236}">
                  <a16:creationId xmlns:a16="http://schemas.microsoft.com/office/drawing/2014/main" id="{136F96F7-16E6-48A1-A211-0B4A4D0C83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7" name="Freeform 14">
              <a:extLst>
                <a:ext uri="{FF2B5EF4-FFF2-40B4-BE49-F238E27FC236}">
                  <a16:creationId xmlns:a16="http://schemas.microsoft.com/office/drawing/2014/main" id="{5C00D000-7FA5-40C4-AB6A-DE3A61AB8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8" name="Freeform 15">
              <a:extLst>
                <a:ext uri="{FF2B5EF4-FFF2-40B4-BE49-F238E27FC236}">
                  <a16:creationId xmlns:a16="http://schemas.microsoft.com/office/drawing/2014/main" id="{5AAEB880-A03D-4743-9060-D7A846FA6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9" name="Freeform 16">
              <a:extLst>
                <a:ext uri="{FF2B5EF4-FFF2-40B4-BE49-F238E27FC236}">
                  <a16:creationId xmlns:a16="http://schemas.microsoft.com/office/drawing/2014/main" id="{CC64DD68-0B96-4DE9-8FD5-3175E4A3F1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50" name="Freeform 17">
              <a:extLst>
                <a:ext uri="{FF2B5EF4-FFF2-40B4-BE49-F238E27FC236}">
                  <a16:creationId xmlns:a16="http://schemas.microsoft.com/office/drawing/2014/main" id="{69118400-C17B-4068-86D3-93CAE7702C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51" name="Freeform 18">
              <a:extLst>
                <a:ext uri="{FF2B5EF4-FFF2-40B4-BE49-F238E27FC236}">
                  <a16:creationId xmlns:a16="http://schemas.microsoft.com/office/drawing/2014/main" id="{117FA22F-CBA8-4CF5-B8CC-2D169B67E4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52" name="Freeform 19">
              <a:extLst>
                <a:ext uri="{FF2B5EF4-FFF2-40B4-BE49-F238E27FC236}">
                  <a16:creationId xmlns:a16="http://schemas.microsoft.com/office/drawing/2014/main" id="{8FB2D443-8598-4CEE-AED2-BEF49AA95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53" name="Freeform 20">
              <a:extLst>
                <a:ext uri="{FF2B5EF4-FFF2-40B4-BE49-F238E27FC236}">
                  <a16:creationId xmlns:a16="http://schemas.microsoft.com/office/drawing/2014/main" id="{92593E33-68AF-485D-99D0-080CEA1971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54" name="Freeform 21">
              <a:extLst>
                <a:ext uri="{FF2B5EF4-FFF2-40B4-BE49-F238E27FC236}">
                  <a16:creationId xmlns:a16="http://schemas.microsoft.com/office/drawing/2014/main" id="{96A28427-575C-4904-AC4B-3DD62801DC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55" name="Freeform 22">
              <a:extLst>
                <a:ext uri="{FF2B5EF4-FFF2-40B4-BE49-F238E27FC236}">
                  <a16:creationId xmlns:a16="http://schemas.microsoft.com/office/drawing/2014/main" id="{782FA736-DE89-4D13-B0A7-3906B32CEF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sp>
        <p:nvSpPr>
          <p:cNvPr id="2" name="Title 1">
            <a:extLst>
              <a:ext uri="{FF2B5EF4-FFF2-40B4-BE49-F238E27FC236}">
                <a16:creationId xmlns:a16="http://schemas.microsoft.com/office/drawing/2014/main" id="{C0B428F5-2F41-43FD-BB78-DE8D9ACBDCFF}"/>
              </a:ext>
            </a:extLst>
          </p:cNvPr>
          <p:cNvSpPr>
            <a:spLocks noGrp="1"/>
          </p:cNvSpPr>
          <p:nvPr>
            <p:ph type="title"/>
          </p:nvPr>
        </p:nvSpPr>
        <p:spPr>
          <a:xfrm>
            <a:off x="2383899" y="240818"/>
            <a:ext cx="1849783" cy="837325"/>
          </a:xfrm>
        </p:spPr>
        <p:txBody>
          <a:bodyPr vert="horz" lIns="91440" tIns="45720" rIns="91440" bIns="45720" rtlCol="0" anchor="b">
            <a:normAutofit fontScale="90000"/>
          </a:bodyPr>
          <a:lstStyle/>
          <a:p>
            <a:r>
              <a:rPr lang="en-US" sz="5400" b="1" dirty="0"/>
              <a:t>DFD</a:t>
            </a:r>
          </a:p>
        </p:txBody>
      </p:sp>
      <p:grpSp>
        <p:nvGrpSpPr>
          <p:cNvPr id="57" name="Group 56">
            <a:extLst>
              <a:ext uri="{FF2B5EF4-FFF2-40B4-BE49-F238E27FC236}">
                <a16:creationId xmlns:a16="http://schemas.microsoft.com/office/drawing/2014/main" id="{6A54B62D-FC5C-4E1A-8D8B-279576FE53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58" name="Freeform 27">
              <a:extLst>
                <a:ext uri="{FF2B5EF4-FFF2-40B4-BE49-F238E27FC236}">
                  <a16:creationId xmlns:a16="http://schemas.microsoft.com/office/drawing/2014/main" id="{4706D2CB-CE4C-4F40-B189-FD7BB4466B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9" name="Freeform 28">
              <a:extLst>
                <a:ext uri="{FF2B5EF4-FFF2-40B4-BE49-F238E27FC236}">
                  <a16:creationId xmlns:a16="http://schemas.microsoft.com/office/drawing/2014/main" id="{2714CF7E-2DF6-4F91-8BB2-D62E8B549D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60" name="Freeform 29">
              <a:extLst>
                <a:ext uri="{FF2B5EF4-FFF2-40B4-BE49-F238E27FC236}">
                  <a16:creationId xmlns:a16="http://schemas.microsoft.com/office/drawing/2014/main" id="{F30DCFE1-624D-4D3C-AC61-757C2FF356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61" name="Freeform 30">
              <a:extLst>
                <a:ext uri="{FF2B5EF4-FFF2-40B4-BE49-F238E27FC236}">
                  <a16:creationId xmlns:a16="http://schemas.microsoft.com/office/drawing/2014/main" id="{BF08ABFE-DD31-4F1F-9520-93CC613CD3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62" name="Freeform 31">
              <a:extLst>
                <a:ext uri="{FF2B5EF4-FFF2-40B4-BE49-F238E27FC236}">
                  <a16:creationId xmlns:a16="http://schemas.microsoft.com/office/drawing/2014/main" id="{ADFB2DBD-F00A-4820-876F-4E75F216B1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63" name="Freeform 32">
              <a:extLst>
                <a:ext uri="{FF2B5EF4-FFF2-40B4-BE49-F238E27FC236}">
                  <a16:creationId xmlns:a16="http://schemas.microsoft.com/office/drawing/2014/main" id="{3F85387B-5668-4570-BC5C-AA89417C71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64" name="Freeform 33">
              <a:extLst>
                <a:ext uri="{FF2B5EF4-FFF2-40B4-BE49-F238E27FC236}">
                  <a16:creationId xmlns:a16="http://schemas.microsoft.com/office/drawing/2014/main" id="{FEA70EF6-623D-453D-8360-1B0C142A29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65" name="Freeform 34">
              <a:extLst>
                <a:ext uri="{FF2B5EF4-FFF2-40B4-BE49-F238E27FC236}">
                  <a16:creationId xmlns:a16="http://schemas.microsoft.com/office/drawing/2014/main" id="{FE3B449C-A5FE-44B9-A01C-A115C37D3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66" name="Freeform 35">
              <a:extLst>
                <a:ext uri="{FF2B5EF4-FFF2-40B4-BE49-F238E27FC236}">
                  <a16:creationId xmlns:a16="http://schemas.microsoft.com/office/drawing/2014/main" id="{BD672E89-DAB4-41AE-891D-6B6A52B0EA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67" name="Freeform 36">
              <a:extLst>
                <a:ext uri="{FF2B5EF4-FFF2-40B4-BE49-F238E27FC236}">
                  <a16:creationId xmlns:a16="http://schemas.microsoft.com/office/drawing/2014/main" id="{C69123C3-F0F9-4AA7-BA7B-9E5E0AF27E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8" name="Freeform 37">
              <a:extLst>
                <a:ext uri="{FF2B5EF4-FFF2-40B4-BE49-F238E27FC236}">
                  <a16:creationId xmlns:a16="http://schemas.microsoft.com/office/drawing/2014/main" id="{E10779C5-3DD9-489D-9A2D-EF45B7BE30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9" name="Freeform 38">
              <a:extLst>
                <a:ext uri="{FF2B5EF4-FFF2-40B4-BE49-F238E27FC236}">
                  <a16:creationId xmlns:a16="http://schemas.microsoft.com/office/drawing/2014/main" id="{1D3B4B35-2090-4DA8-ADBE-DD888B4E17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1" name="Rectangle 70">
            <a:extLst>
              <a:ext uri="{FF2B5EF4-FFF2-40B4-BE49-F238E27FC236}">
                <a16:creationId xmlns:a16="http://schemas.microsoft.com/office/drawing/2014/main" id="{46FA917F-43A3-4FA3-A085-59D0DC397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73" name="Freeform 33">
            <a:extLst>
              <a:ext uri="{FF2B5EF4-FFF2-40B4-BE49-F238E27FC236}">
                <a16:creationId xmlns:a16="http://schemas.microsoft.com/office/drawing/2014/main" id="{9CBF007B-8C8C-4F79-B037-9F4C61F9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753578"/>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pic>
        <p:nvPicPr>
          <p:cNvPr id="5" name="Picture 4">
            <a:extLst>
              <a:ext uri="{FF2B5EF4-FFF2-40B4-BE49-F238E27FC236}">
                <a16:creationId xmlns:a16="http://schemas.microsoft.com/office/drawing/2014/main" id="{2D454660-2D7D-49EB-A869-0D2ECB5AB350}"/>
              </a:ext>
            </a:extLst>
          </p:cNvPr>
          <p:cNvPicPr>
            <a:picLocks noChangeAspect="1"/>
          </p:cNvPicPr>
          <p:nvPr/>
        </p:nvPicPr>
        <p:blipFill>
          <a:blip r:embed="rId2"/>
          <a:stretch>
            <a:fillRect/>
          </a:stretch>
        </p:blipFill>
        <p:spPr>
          <a:xfrm>
            <a:off x="2851532" y="2489685"/>
            <a:ext cx="7859222" cy="1333686"/>
          </a:xfrm>
          <a:prstGeom prst="rect">
            <a:avLst/>
          </a:prstGeom>
        </p:spPr>
      </p:pic>
    </p:spTree>
    <p:extLst>
      <p:ext uri="{BB962C8B-B14F-4D97-AF65-F5344CB8AC3E}">
        <p14:creationId xmlns:p14="http://schemas.microsoft.com/office/powerpoint/2010/main" val="557908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43A22-94E4-4337-A905-0A377EA76E5E}"/>
              </a:ext>
            </a:extLst>
          </p:cNvPr>
          <p:cNvSpPr>
            <a:spLocks noGrp="1"/>
          </p:cNvSpPr>
          <p:nvPr>
            <p:ph type="title"/>
          </p:nvPr>
        </p:nvSpPr>
        <p:spPr/>
        <p:txBody>
          <a:bodyPr/>
          <a:lstStyle/>
          <a:p>
            <a:r>
              <a:rPr lang="en-US" b="1" dirty="0">
                <a:latin typeface="Times"/>
                <a:cs typeface="Times"/>
              </a:rPr>
              <a:t>Future plan</a:t>
            </a:r>
          </a:p>
        </p:txBody>
      </p:sp>
      <p:sp>
        <p:nvSpPr>
          <p:cNvPr id="4" name="TextBox 3">
            <a:extLst>
              <a:ext uri="{FF2B5EF4-FFF2-40B4-BE49-F238E27FC236}">
                <a16:creationId xmlns:a16="http://schemas.microsoft.com/office/drawing/2014/main" id="{C58110C7-E999-4A3F-8989-057CBDABEFF5}"/>
              </a:ext>
            </a:extLst>
          </p:cNvPr>
          <p:cNvSpPr txBox="1"/>
          <p:nvPr/>
        </p:nvSpPr>
        <p:spPr>
          <a:xfrm>
            <a:off x="2639684" y="1834551"/>
            <a:ext cx="6337538" cy="253498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dirty="0">
                <a:effectLst/>
                <a:latin typeface="Times New Roman" panose="02020603050405020304" pitchFamily="18" charset="0"/>
                <a:ea typeface="Calibri" panose="020F0502020204030204" pitchFamily="34" charset="0"/>
              </a:rPr>
              <a:t>In future, we will also build our application in IOS Appstore system and we will also add hidden cameras and location of other users on map. We will also add a feature like when we shake our phone then on phone screen a confirmation message will appear and we will directly send the SMS to saved contacts without wasting time.</a:t>
            </a:r>
            <a:endParaRPr lang="en-US" sz="2000" dirty="0"/>
          </a:p>
        </p:txBody>
      </p:sp>
    </p:spTree>
    <p:extLst>
      <p:ext uri="{BB962C8B-B14F-4D97-AF65-F5344CB8AC3E}">
        <p14:creationId xmlns:p14="http://schemas.microsoft.com/office/powerpoint/2010/main" val="3941066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4" name="Group 6">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8"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9"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0"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1"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2"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3"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4"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5"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6"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7"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8"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9"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5" name="Group 20">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2"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3"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4"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5"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6"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7"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28"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29"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0"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1"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2"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3"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 name="Rectangle 34">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6">
            <a:extLst>
              <a:ext uri="{FF2B5EF4-FFF2-40B4-BE49-F238E27FC236}">
                <a16:creationId xmlns:a16="http://schemas.microsoft.com/office/drawing/2014/main" id="{5BD23F8E-2E78-4C84-8EFB-FE6C8ACB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34" name="Rectangle 38">
            <a:extLst>
              <a:ext uri="{FF2B5EF4-FFF2-40B4-BE49-F238E27FC236}">
                <a16:creationId xmlns:a16="http://schemas.microsoft.com/office/drawing/2014/main" id="{F81819F9-8CAC-4A6C-8F06-0482027F97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618C851-DA95-4098-8DC8-EC00840FCCBE}"/>
              </a:ext>
            </a:extLst>
          </p:cNvPr>
          <p:cNvSpPr txBox="1"/>
          <p:nvPr/>
        </p:nvSpPr>
        <p:spPr>
          <a:xfrm>
            <a:off x="3373062" y="1864865"/>
            <a:ext cx="8131550" cy="2262781"/>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spcBef>
                <a:spcPct val="0"/>
              </a:spcBef>
              <a:spcAft>
                <a:spcPts val="600"/>
              </a:spcAft>
            </a:pPr>
            <a:r>
              <a:rPr lang="en-US" sz="5400">
                <a:solidFill>
                  <a:schemeClr val="tx1">
                    <a:lumMod val="85000"/>
                    <a:lumOff val="15000"/>
                  </a:schemeClr>
                </a:solidFill>
                <a:latin typeface="+mj-lt"/>
                <a:ea typeface="+mj-ea"/>
                <a:cs typeface="+mj-cs"/>
              </a:rPr>
              <a:t> ThankYou</a:t>
            </a:r>
          </a:p>
        </p:txBody>
      </p:sp>
      <p:sp>
        <p:nvSpPr>
          <p:cNvPr id="36" name="Rectangle 40">
            <a:extLst>
              <a:ext uri="{FF2B5EF4-FFF2-40B4-BE49-F238E27FC236}">
                <a16:creationId xmlns:a16="http://schemas.microsoft.com/office/drawing/2014/main" id="{4A98CC08-AEC2-4E8F-8F52-0F5C6372D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a:extLst>
              <a:ext uri="{FF2B5EF4-FFF2-40B4-BE49-F238E27FC236}">
                <a16:creationId xmlns:a16="http://schemas.microsoft.com/office/drawing/2014/main" id="{5D1545E6-EB3C-4478-A661-A2CA963F12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44" name="Freeform 11">
              <a:extLst>
                <a:ext uri="{FF2B5EF4-FFF2-40B4-BE49-F238E27FC236}">
                  <a16:creationId xmlns:a16="http://schemas.microsoft.com/office/drawing/2014/main" id="{B2E5B960-0C5D-4F77-8E9F-9F3D883D8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45" name="Freeform 12">
              <a:extLst>
                <a:ext uri="{FF2B5EF4-FFF2-40B4-BE49-F238E27FC236}">
                  <a16:creationId xmlns:a16="http://schemas.microsoft.com/office/drawing/2014/main" id="{258E44FC-92AD-43A0-BB05-DB268C82D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46" name="Freeform 13">
              <a:extLst>
                <a:ext uri="{FF2B5EF4-FFF2-40B4-BE49-F238E27FC236}">
                  <a16:creationId xmlns:a16="http://schemas.microsoft.com/office/drawing/2014/main" id="{C63D3083-A56C-4199-8DE0-63C8BE9EDF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47" name="Freeform 14">
              <a:extLst>
                <a:ext uri="{FF2B5EF4-FFF2-40B4-BE49-F238E27FC236}">
                  <a16:creationId xmlns:a16="http://schemas.microsoft.com/office/drawing/2014/main" id="{C7CD3581-635D-438F-A64F-68404E7AE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48" name="Freeform 15">
              <a:extLst>
                <a:ext uri="{FF2B5EF4-FFF2-40B4-BE49-F238E27FC236}">
                  <a16:creationId xmlns:a16="http://schemas.microsoft.com/office/drawing/2014/main" id="{AD6904C0-211C-41A2-BDB8-3B07C90BB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49" name="Freeform 16">
              <a:extLst>
                <a:ext uri="{FF2B5EF4-FFF2-40B4-BE49-F238E27FC236}">
                  <a16:creationId xmlns:a16="http://schemas.microsoft.com/office/drawing/2014/main" id="{B0837DA6-CAF9-4E78-A39E-6358EDE2B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50" name="Freeform 17">
              <a:extLst>
                <a:ext uri="{FF2B5EF4-FFF2-40B4-BE49-F238E27FC236}">
                  <a16:creationId xmlns:a16="http://schemas.microsoft.com/office/drawing/2014/main" id="{0A99DD7D-3AB3-471E-842F-8AFEA09D07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51" name="Freeform 18">
              <a:extLst>
                <a:ext uri="{FF2B5EF4-FFF2-40B4-BE49-F238E27FC236}">
                  <a16:creationId xmlns:a16="http://schemas.microsoft.com/office/drawing/2014/main" id="{9C70B0D4-92FE-478F-86BD-93BA2C4DFC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52" name="Freeform 19">
              <a:extLst>
                <a:ext uri="{FF2B5EF4-FFF2-40B4-BE49-F238E27FC236}">
                  <a16:creationId xmlns:a16="http://schemas.microsoft.com/office/drawing/2014/main" id="{C9156BE6-11D4-4696-9E3F-C325BFAC81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53" name="Freeform 20">
              <a:extLst>
                <a:ext uri="{FF2B5EF4-FFF2-40B4-BE49-F238E27FC236}">
                  <a16:creationId xmlns:a16="http://schemas.microsoft.com/office/drawing/2014/main" id="{4E667226-1D20-4A9D-BBE3-AC17EA436F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54" name="Freeform 21">
              <a:extLst>
                <a:ext uri="{FF2B5EF4-FFF2-40B4-BE49-F238E27FC236}">
                  <a16:creationId xmlns:a16="http://schemas.microsoft.com/office/drawing/2014/main" id="{2F87E3B6-5202-4434-9B26-42B46774F3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8" name="Freeform 22">
              <a:extLst>
                <a:ext uri="{FF2B5EF4-FFF2-40B4-BE49-F238E27FC236}">
                  <a16:creationId xmlns:a16="http://schemas.microsoft.com/office/drawing/2014/main" id="{AEA5E85F-F1F4-40E4-A62C-95324F6749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57" name="Group 56">
            <a:extLst>
              <a:ext uri="{FF2B5EF4-FFF2-40B4-BE49-F238E27FC236}">
                <a16:creationId xmlns:a16="http://schemas.microsoft.com/office/drawing/2014/main" id="{40A75861-F6C5-44A9-B161-B03701CBDE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58" name="Freeform 27">
              <a:extLst>
                <a:ext uri="{FF2B5EF4-FFF2-40B4-BE49-F238E27FC236}">
                  <a16:creationId xmlns:a16="http://schemas.microsoft.com/office/drawing/2014/main" id="{72EE642D-4F69-47C0-99BA-CE43503573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59" name="Freeform 28">
              <a:extLst>
                <a:ext uri="{FF2B5EF4-FFF2-40B4-BE49-F238E27FC236}">
                  <a16:creationId xmlns:a16="http://schemas.microsoft.com/office/drawing/2014/main" id="{26178CE4-DA2D-46EA-AB8D-341C5AC563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60" name="Freeform 29">
              <a:extLst>
                <a:ext uri="{FF2B5EF4-FFF2-40B4-BE49-F238E27FC236}">
                  <a16:creationId xmlns:a16="http://schemas.microsoft.com/office/drawing/2014/main" id="{698E9F53-8381-4FA5-A510-846925D242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61" name="Freeform 30">
              <a:extLst>
                <a:ext uri="{FF2B5EF4-FFF2-40B4-BE49-F238E27FC236}">
                  <a16:creationId xmlns:a16="http://schemas.microsoft.com/office/drawing/2014/main" id="{B13CE284-F21E-411B-BB8E-9C03B853CE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62" name="Freeform 31">
              <a:extLst>
                <a:ext uri="{FF2B5EF4-FFF2-40B4-BE49-F238E27FC236}">
                  <a16:creationId xmlns:a16="http://schemas.microsoft.com/office/drawing/2014/main" id="{23DF4578-4703-437C-A797-2A2D0CEE5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63" name="Freeform 32">
              <a:extLst>
                <a:ext uri="{FF2B5EF4-FFF2-40B4-BE49-F238E27FC236}">
                  <a16:creationId xmlns:a16="http://schemas.microsoft.com/office/drawing/2014/main" id="{F878F330-AF64-4F8F-88FD-A4A408D6D3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64" name="Freeform 33">
              <a:extLst>
                <a:ext uri="{FF2B5EF4-FFF2-40B4-BE49-F238E27FC236}">
                  <a16:creationId xmlns:a16="http://schemas.microsoft.com/office/drawing/2014/main" id="{AC9B00BF-4FB7-42FA-BBBD-7DB54ED3F0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65" name="Freeform 34">
              <a:extLst>
                <a:ext uri="{FF2B5EF4-FFF2-40B4-BE49-F238E27FC236}">
                  <a16:creationId xmlns:a16="http://schemas.microsoft.com/office/drawing/2014/main" id="{BD3D64CA-2AAD-4609-8DAA-3EAD4609A6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66" name="Freeform 35">
              <a:extLst>
                <a:ext uri="{FF2B5EF4-FFF2-40B4-BE49-F238E27FC236}">
                  <a16:creationId xmlns:a16="http://schemas.microsoft.com/office/drawing/2014/main" id="{C669E05A-8550-4E91-B29E-E1912228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67" name="Freeform 36">
              <a:extLst>
                <a:ext uri="{FF2B5EF4-FFF2-40B4-BE49-F238E27FC236}">
                  <a16:creationId xmlns:a16="http://schemas.microsoft.com/office/drawing/2014/main" id="{F8C1FD53-1E8F-46CA-BC2D-FCEC4DAE0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68" name="Freeform 37">
              <a:extLst>
                <a:ext uri="{FF2B5EF4-FFF2-40B4-BE49-F238E27FC236}">
                  <a16:creationId xmlns:a16="http://schemas.microsoft.com/office/drawing/2014/main" id="{CC97A31F-CFDE-4EA3-98F1-13FDD16702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69" name="Freeform 38">
              <a:extLst>
                <a:ext uri="{FF2B5EF4-FFF2-40B4-BE49-F238E27FC236}">
                  <a16:creationId xmlns:a16="http://schemas.microsoft.com/office/drawing/2014/main" id="{9E1540E7-E6C3-4907-B70A-B175683655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1" name="Freeform 11">
            <a:extLst>
              <a:ext uri="{FF2B5EF4-FFF2-40B4-BE49-F238E27FC236}">
                <a16:creationId xmlns:a16="http://schemas.microsoft.com/office/drawing/2014/main" id="{1310EFE2-B91D-47E7-B117-C2A802800A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Tree>
    <p:extLst>
      <p:ext uri="{BB962C8B-B14F-4D97-AF65-F5344CB8AC3E}">
        <p14:creationId xmlns:p14="http://schemas.microsoft.com/office/powerpoint/2010/main" val="2207526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18" name="Group 117">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19"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20"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21"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22"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23"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24"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25"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26"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27"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28"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29"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30"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32" name="Group 131">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33"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34"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5"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36"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37"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38"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39"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40"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41"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42"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43"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44"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46" name="Rectangle 145">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48" name="Freeform 11">
            <a:extLst>
              <a:ext uri="{FF2B5EF4-FFF2-40B4-BE49-F238E27FC236}">
                <a16:creationId xmlns:a16="http://schemas.microsoft.com/office/drawing/2014/main" id="{BFE4781A-41C7-4F27-8792-A74EFB8E5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150" name="Rectangle 149">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E6176E-D689-4BB5-9E8F-715C657D6705}"/>
              </a:ext>
            </a:extLst>
          </p:cNvPr>
          <p:cNvSpPr>
            <a:spLocks noGrp="1"/>
          </p:cNvSpPr>
          <p:nvPr>
            <p:ph type="title"/>
          </p:nvPr>
        </p:nvSpPr>
        <p:spPr>
          <a:xfrm>
            <a:off x="3373062" y="624110"/>
            <a:ext cx="8131550" cy="1280890"/>
          </a:xfrm>
        </p:spPr>
        <p:txBody>
          <a:bodyPr vert="horz" lIns="91440" tIns="45720" rIns="91440" bIns="45720" rtlCol="0" anchor="t">
            <a:normAutofit/>
          </a:bodyPr>
          <a:lstStyle/>
          <a:p>
            <a:r>
              <a:rPr lang="en-US" b="1"/>
              <a:t>Project introduction</a:t>
            </a:r>
          </a:p>
        </p:txBody>
      </p:sp>
      <p:sp>
        <p:nvSpPr>
          <p:cNvPr id="152" name="Rectangle 151">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4" name="Group 153">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155"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56"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57"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58"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59"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60"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61"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162"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163"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164"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165"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166"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68" name="Group 167">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169"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70"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71"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72"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73"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74"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5"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76"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77"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178"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179"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180"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182"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3" name="TextBox 2">
            <a:extLst>
              <a:ext uri="{FF2B5EF4-FFF2-40B4-BE49-F238E27FC236}">
                <a16:creationId xmlns:a16="http://schemas.microsoft.com/office/drawing/2014/main" id="{6A33E429-825C-429C-A979-8C8DFCD28F79}"/>
              </a:ext>
            </a:extLst>
          </p:cNvPr>
          <p:cNvSpPr txBox="1"/>
          <p:nvPr/>
        </p:nvSpPr>
        <p:spPr>
          <a:xfrm>
            <a:off x="3373062" y="2133600"/>
            <a:ext cx="8131550" cy="4453357"/>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150000"/>
              </a:lnSpc>
              <a:spcBef>
                <a:spcPts val="1000"/>
              </a:spcBef>
              <a:buClr>
                <a:schemeClr val="accent1"/>
              </a:buClr>
            </a:pPr>
            <a:r>
              <a:rPr lang="en-US" sz="1800" dirty="0">
                <a:effectLst/>
                <a:latin typeface="Times New Roman" panose="02020603050405020304" pitchFamily="18" charset="0"/>
                <a:ea typeface="Calibri" panose="020F0502020204030204" pitchFamily="34" charset="0"/>
              </a:rPr>
              <a:t>MADADGAR app is interactive and innovative mobile (Android) based application. This project focuses on a security system that is designed to solely to serve the purpose of providing security to women so that they never feel helpless while facing such social challenges. Generally you can active this service by clicking on SOS button, after pressing the button it will open a new window and send SMS to those contacts which you saved in app and SMS contain your message and your current location. When you will signup in application you have to give correct </a:t>
            </a:r>
            <a:r>
              <a:rPr lang="en-US" dirty="0">
                <a:latin typeface="Times New Roman" panose="02020603050405020304" pitchFamily="18" charset="0"/>
                <a:ea typeface="Calibri" panose="020F0502020204030204" pitchFamily="34" charset="0"/>
              </a:rPr>
              <a:t>data( like email, if you gave your Gmail then the app will verify your email by sending confirmation code to your Gmail account ) otherwise you cannot signup in the application.</a:t>
            </a:r>
            <a:endParaRPr lang="en-US" dirty="0"/>
          </a:p>
        </p:txBody>
      </p:sp>
    </p:spTree>
    <p:extLst>
      <p:ext uri="{BB962C8B-B14F-4D97-AF65-F5344CB8AC3E}">
        <p14:creationId xmlns:p14="http://schemas.microsoft.com/office/powerpoint/2010/main" val="3496651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6"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0"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1"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2"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3"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4"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5"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6"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7"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8"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9"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0"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2" name="Group 21">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7"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4"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5"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6"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7"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8"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29"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0"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1"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2"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3"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4"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6" name="Rectangle 35">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8" name="Freeform 11">
            <a:extLst>
              <a:ext uri="{FF2B5EF4-FFF2-40B4-BE49-F238E27FC236}">
                <a16:creationId xmlns:a16="http://schemas.microsoft.com/office/drawing/2014/main" id="{BFE4781A-41C7-4F27-8792-A74EFB8E5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40" name="Rectangle 39">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033A49-B591-4020-9CDB-957C49FC3B15}"/>
              </a:ext>
            </a:extLst>
          </p:cNvPr>
          <p:cNvSpPr>
            <a:spLocks noGrp="1"/>
          </p:cNvSpPr>
          <p:nvPr>
            <p:ph type="title"/>
          </p:nvPr>
        </p:nvSpPr>
        <p:spPr>
          <a:xfrm>
            <a:off x="3373062" y="624110"/>
            <a:ext cx="8131550" cy="1280890"/>
          </a:xfrm>
        </p:spPr>
        <p:txBody>
          <a:bodyPr vert="horz" lIns="91440" tIns="45720" rIns="91440" bIns="45720" rtlCol="0" anchor="t">
            <a:normAutofit/>
          </a:bodyPr>
          <a:lstStyle/>
          <a:p>
            <a:r>
              <a:rPr lang="en-US" b="1"/>
              <a:t>Scope of project</a:t>
            </a:r>
          </a:p>
        </p:txBody>
      </p:sp>
      <p:sp>
        <p:nvSpPr>
          <p:cNvPr id="42" name="Rectangle 41">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21"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46"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47"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48"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49"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50"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51"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52"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53"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54"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55"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56"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58" name="Group 57">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59"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60"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61"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62"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63"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64"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65"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66"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67"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68"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69"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70"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2"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3" name="TextBox 2">
            <a:extLst>
              <a:ext uri="{FF2B5EF4-FFF2-40B4-BE49-F238E27FC236}">
                <a16:creationId xmlns:a16="http://schemas.microsoft.com/office/drawing/2014/main" id="{F71D2797-5745-4BE7-821D-FF243FD962DE}"/>
              </a:ext>
            </a:extLst>
          </p:cNvPr>
          <p:cNvSpPr txBox="1"/>
          <p:nvPr/>
        </p:nvSpPr>
        <p:spPr>
          <a:xfrm>
            <a:off x="3373062" y="2133600"/>
            <a:ext cx="8131550" cy="377762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150000"/>
              </a:lnSpc>
              <a:spcBef>
                <a:spcPts val="1000"/>
              </a:spcBef>
              <a:buClr>
                <a:schemeClr val="accent1"/>
              </a:buClr>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The basic aim of the system is to develop a low cost solution for GPS based women tracking system (women safety system). The main  objective of the system is to track the current location of  the  person  which has an android enabled mobile by extracting the longitude and latitude of that target person. The basic function of this project is to ask help from others when you are in danger situation. It is online system. This application helps efficiently increase the security and safety of woman.</a:t>
            </a:r>
          </a:p>
          <a:p>
            <a:pPr>
              <a:spcBef>
                <a:spcPts val="1000"/>
              </a:spcBef>
              <a:buClr>
                <a:schemeClr val="accent1"/>
              </a:buClr>
              <a:buFont typeface="Wingdings 3" charset="2"/>
              <a:buChar char=""/>
            </a:pPr>
            <a:endParaRPr lang="en-US" dirty="0">
              <a:solidFill>
                <a:schemeClr val="tx1">
                  <a:lumMod val="75000"/>
                  <a:lumOff val="25000"/>
                </a:schemeClr>
              </a:solidFill>
            </a:endParaRPr>
          </a:p>
        </p:txBody>
      </p:sp>
    </p:spTree>
    <p:extLst>
      <p:ext uri="{BB962C8B-B14F-4D97-AF65-F5344CB8AC3E}">
        <p14:creationId xmlns:p14="http://schemas.microsoft.com/office/powerpoint/2010/main" val="4215554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F4074-A0E5-4419-AE0F-1E0EA927809F}"/>
              </a:ext>
            </a:extLst>
          </p:cNvPr>
          <p:cNvSpPr>
            <a:spLocks noGrp="1"/>
          </p:cNvSpPr>
          <p:nvPr>
            <p:ph type="title"/>
          </p:nvPr>
        </p:nvSpPr>
        <p:spPr/>
        <p:txBody>
          <a:bodyPr/>
          <a:lstStyle/>
          <a:p>
            <a:r>
              <a:rPr lang="en-US" b="1" dirty="0">
                <a:latin typeface="Times"/>
                <a:cs typeface="Times"/>
              </a:rPr>
              <a:t>Feature of our project</a:t>
            </a:r>
            <a:endParaRPr lang="en-US" dirty="0"/>
          </a:p>
        </p:txBody>
      </p:sp>
      <p:sp>
        <p:nvSpPr>
          <p:cNvPr id="3" name="Content Placeholder 2">
            <a:extLst>
              <a:ext uri="{FF2B5EF4-FFF2-40B4-BE49-F238E27FC236}">
                <a16:creationId xmlns:a16="http://schemas.microsoft.com/office/drawing/2014/main" id="{5795A50A-5EE7-44CA-B4EC-44EA15A5B307}"/>
              </a:ext>
            </a:extLst>
          </p:cNvPr>
          <p:cNvSpPr>
            <a:spLocks noGrp="1"/>
          </p:cNvSpPr>
          <p:nvPr>
            <p:ph idx="1"/>
          </p:nvPr>
        </p:nvSpPr>
        <p:spPr>
          <a:xfrm>
            <a:off x="2592924" y="1388225"/>
            <a:ext cx="8911688" cy="5270270"/>
          </a:xfrm>
        </p:spPr>
        <p:txBody>
          <a:bodyPr/>
          <a:lstStyle/>
          <a:p>
            <a:pPr marL="0" indent="0">
              <a:buNone/>
            </a:pPr>
            <a:r>
              <a:rPr lang="en-US" dirty="0"/>
              <a:t>Features of our project are listed given below:</a:t>
            </a:r>
          </a:p>
          <a:p>
            <a:r>
              <a:rPr lang="en-US" dirty="0"/>
              <a:t>Sign up with Email verification</a:t>
            </a:r>
          </a:p>
          <a:p>
            <a:r>
              <a:rPr lang="en-US" dirty="0"/>
              <a:t>SOS button ( when we will press SOS button then it will send a SMS with a specific message and your current location to your saviors )</a:t>
            </a:r>
          </a:p>
          <a:p>
            <a:r>
              <a:rPr lang="en-US" dirty="0"/>
              <a:t>For location, we use GOOGLE Maps services so that we can get exact location of the user</a:t>
            </a:r>
          </a:p>
          <a:p>
            <a:r>
              <a:rPr lang="en-US" dirty="0"/>
              <a:t>You can add , delete and update your saviors data</a:t>
            </a:r>
          </a:p>
          <a:p>
            <a:r>
              <a:rPr lang="en-US" dirty="0"/>
              <a:t>Safety tips </a:t>
            </a:r>
          </a:p>
          <a:p>
            <a:r>
              <a:rPr lang="en-US" dirty="0"/>
              <a:t>Emergency helpline contacts</a:t>
            </a:r>
          </a:p>
          <a:p>
            <a:r>
              <a:rPr lang="en-US" dirty="0"/>
              <a:t>Voice recorder  </a:t>
            </a:r>
          </a:p>
        </p:txBody>
      </p:sp>
    </p:spTree>
    <p:extLst>
      <p:ext uri="{BB962C8B-B14F-4D97-AF65-F5344CB8AC3E}">
        <p14:creationId xmlns:p14="http://schemas.microsoft.com/office/powerpoint/2010/main" val="2347615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A763E-3F90-4AAD-A17E-D72172E4E8DD}"/>
              </a:ext>
            </a:extLst>
          </p:cNvPr>
          <p:cNvSpPr>
            <a:spLocks noGrp="1"/>
          </p:cNvSpPr>
          <p:nvPr>
            <p:ph type="title"/>
          </p:nvPr>
        </p:nvSpPr>
        <p:spPr/>
        <p:txBody>
          <a:bodyPr/>
          <a:lstStyle/>
          <a:p>
            <a:r>
              <a:rPr lang="en-US" b="1" dirty="0">
                <a:latin typeface="Times"/>
                <a:cs typeface="Times"/>
              </a:rPr>
              <a:t>User interface</a:t>
            </a:r>
          </a:p>
        </p:txBody>
      </p:sp>
      <p:pic>
        <p:nvPicPr>
          <p:cNvPr id="4" name="Picture 4" descr="Graphical user interface, application&#10;&#10;Description automatically generated">
            <a:extLst>
              <a:ext uri="{FF2B5EF4-FFF2-40B4-BE49-F238E27FC236}">
                <a16:creationId xmlns:a16="http://schemas.microsoft.com/office/drawing/2014/main" id="{330DB8BA-8FF3-41CE-83C2-2325B72237D5}"/>
              </a:ext>
            </a:extLst>
          </p:cNvPr>
          <p:cNvPicPr>
            <a:picLocks noChangeAspect="1"/>
          </p:cNvPicPr>
          <p:nvPr/>
        </p:nvPicPr>
        <p:blipFill>
          <a:blip r:embed="rId2"/>
          <a:stretch>
            <a:fillRect/>
          </a:stretch>
        </p:blipFill>
        <p:spPr>
          <a:xfrm>
            <a:off x="2944121" y="1905000"/>
            <a:ext cx="2838847" cy="4486364"/>
          </a:xfrm>
          <a:prstGeom prst="rect">
            <a:avLst/>
          </a:prstGeom>
        </p:spPr>
      </p:pic>
      <p:pic>
        <p:nvPicPr>
          <p:cNvPr id="5" name="Picture 5" descr="Graphical user interface, text, application&#10;&#10;Description automatically generated">
            <a:extLst>
              <a:ext uri="{FF2B5EF4-FFF2-40B4-BE49-F238E27FC236}">
                <a16:creationId xmlns:a16="http://schemas.microsoft.com/office/drawing/2014/main" id="{9474683F-0F59-435D-AFBF-1EC5F3BE6BE3}"/>
              </a:ext>
            </a:extLst>
          </p:cNvPr>
          <p:cNvPicPr>
            <a:picLocks noChangeAspect="1"/>
          </p:cNvPicPr>
          <p:nvPr/>
        </p:nvPicPr>
        <p:blipFill>
          <a:blip r:embed="rId3"/>
          <a:stretch>
            <a:fillRect/>
          </a:stretch>
        </p:blipFill>
        <p:spPr>
          <a:xfrm>
            <a:off x="7113134" y="1905000"/>
            <a:ext cx="2838847" cy="4486364"/>
          </a:xfrm>
          <a:prstGeom prst="rect">
            <a:avLst/>
          </a:prstGeom>
        </p:spPr>
      </p:pic>
    </p:spTree>
    <p:extLst>
      <p:ext uri="{BB962C8B-B14F-4D97-AF65-F5344CB8AC3E}">
        <p14:creationId xmlns:p14="http://schemas.microsoft.com/office/powerpoint/2010/main" val="1153663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raphical user interface&#10;&#10;Description automatically generated">
            <a:extLst>
              <a:ext uri="{FF2B5EF4-FFF2-40B4-BE49-F238E27FC236}">
                <a16:creationId xmlns:a16="http://schemas.microsoft.com/office/drawing/2014/main" id="{094E9E8C-D2E3-4ACE-8E6E-9FFB2FC062CB}"/>
              </a:ext>
            </a:extLst>
          </p:cNvPr>
          <p:cNvPicPr>
            <a:picLocks noChangeAspect="1"/>
          </p:cNvPicPr>
          <p:nvPr/>
        </p:nvPicPr>
        <p:blipFill>
          <a:blip r:embed="rId2"/>
          <a:stretch>
            <a:fillRect/>
          </a:stretch>
        </p:blipFill>
        <p:spPr>
          <a:xfrm>
            <a:off x="2951020" y="994088"/>
            <a:ext cx="2946858" cy="5198892"/>
          </a:xfrm>
          <a:prstGeom prst="rect">
            <a:avLst/>
          </a:prstGeom>
        </p:spPr>
      </p:pic>
      <p:pic>
        <p:nvPicPr>
          <p:cNvPr id="5" name="Picture 5" descr="Graphical user interface, application&#10;&#10;Description automatically generated">
            <a:extLst>
              <a:ext uri="{FF2B5EF4-FFF2-40B4-BE49-F238E27FC236}">
                <a16:creationId xmlns:a16="http://schemas.microsoft.com/office/drawing/2014/main" id="{AF3D1357-BF90-41B3-9D81-6F3644F35AAE}"/>
              </a:ext>
            </a:extLst>
          </p:cNvPr>
          <p:cNvPicPr>
            <a:picLocks noChangeAspect="1"/>
          </p:cNvPicPr>
          <p:nvPr/>
        </p:nvPicPr>
        <p:blipFill>
          <a:blip r:embed="rId3"/>
          <a:stretch>
            <a:fillRect/>
          </a:stretch>
        </p:blipFill>
        <p:spPr>
          <a:xfrm>
            <a:off x="7365076" y="994088"/>
            <a:ext cx="2946858" cy="5198891"/>
          </a:xfrm>
          <a:prstGeom prst="rect">
            <a:avLst/>
          </a:prstGeom>
        </p:spPr>
      </p:pic>
    </p:spTree>
    <p:extLst>
      <p:ext uri="{BB962C8B-B14F-4D97-AF65-F5344CB8AC3E}">
        <p14:creationId xmlns:p14="http://schemas.microsoft.com/office/powerpoint/2010/main" val="1962791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Map&#10;&#10;Description automatically generated">
            <a:extLst>
              <a:ext uri="{FF2B5EF4-FFF2-40B4-BE49-F238E27FC236}">
                <a16:creationId xmlns:a16="http://schemas.microsoft.com/office/drawing/2014/main" id="{FEC7D38E-7425-48D4-94B2-7A7BCA97729E}"/>
              </a:ext>
            </a:extLst>
          </p:cNvPr>
          <p:cNvPicPr>
            <a:picLocks noChangeAspect="1"/>
          </p:cNvPicPr>
          <p:nvPr/>
        </p:nvPicPr>
        <p:blipFill>
          <a:blip r:embed="rId2"/>
          <a:stretch>
            <a:fillRect/>
          </a:stretch>
        </p:blipFill>
        <p:spPr>
          <a:xfrm>
            <a:off x="3551423" y="1371599"/>
            <a:ext cx="2769309" cy="4854633"/>
          </a:xfrm>
          <a:prstGeom prst="rect">
            <a:avLst/>
          </a:prstGeom>
        </p:spPr>
      </p:pic>
      <p:pic>
        <p:nvPicPr>
          <p:cNvPr id="3" name="Picture 3" descr="Graphical user interface, text, application, email&#10;&#10;Description automatically generated">
            <a:extLst>
              <a:ext uri="{FF2B5EF4-FFF2-40B4-BE49-F238E27FC236}">
                <a16:creationId xmlns:a16="http://schemas.microsoft.com/office/drawing/2014/main" id="{A380329A-8459-49E6-A8E8-D8492CF21F37}"/>
              </a:ext>
            </a:extLst>
          </p:cNvPr>
          <p:cNvPicPr>
            <a:picLocks noChangeAspect="1"/>
          </p:cNvPicPr>
          <p:nvPr/>
        </p:nvPicPr>
        <p:blipFill>
          <a:blip r:embed="rId3"/>
          <a:stretch>
            <a:fillRect/>
          </a:stretch>
        </p:blipFill>
        <p:spPr>
          <a:xfrm>
            <a:off x="7189365" y="1371599"/>
            <a:ext cx="2769309" cy="4854632"/>
          </a:xfrm>
          <a:prstGeom prst="rect">
            <a:avLst/>
          </a:prstGeom>
        </p:spPr>
      </p:pic>
    </p:spTree>
    <p:extLst>
      <p:ext uri="{BB962C8B-B14F-4D97-AF65-F5344CB8AC3E}">
        <p14:creationId xmlns:p14="http://schemas.microsoft.com/office/powerpoint/2010/main" val="942525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E6DE1-B40D-44F2-82DC-5E5FBD41F1BF}"/>
              </a:ext>
            </a:extLst>
          </p:cNvPr>
          <p:cNvSpPr>
            <a:spLocks noGrp="1"/>
          </p:cNvSpPr>
          <p:nvPr>
            <p:ph type="title"/>
          </p:nvPr>
        </p:nvSpPr>
        <p:spPr/>
        <p:txBody>
          <a:bodyPr/>
          <a:lstStyle/>
          <a:p>
            <a:r>
              <a:rPr lang="en-US" b="1" dirty="0">
                <a:latin typeface="Times"/>
                <a:cs typeface="Times"/>
              </a:rPr>
              <a:t>Algorithm</a:t>
            </a:r>
          </a:p>
        </p:txBody>
      </p:sp>
      <p:sp>
        <p:nvSpPr>
          <p:cNvPr id="4" name="TextBox 3">
            <a:extLst>
              <a:ext uri="{FF2B5EF4-FFF2-40B4-BE49-F238E27FC236}">
                <a16:creationId xmlns:a16="http://schemas.microsoft.com/office/drawing/2014/main" id="{3F2DBA3B-962D-4CAD-ADA8-F15B2E578404}"/>
              </a:ext>
            </a:extLst>
          </p:cNvPr>
          <p:cNvSpPr txBox="1"/>
          <p:nvPr/>
        </p:nvSpPr>
        <p:spPr>
          <a:xfrm>
            <a:off x="2595653" y="1488596"/>
            <a:ext cx="8202580" cy="37817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dirty="0">
                <a:latin typeface="Times"/>
                <a:cs typeface="Times"/>
              </a:rPr>
              <a:t>⦁ </a:t>
            </a:r>
            <a:r>
              <a:rPr lang="en-US" dirty="0">
                <a:latin typeface="Times New Roman" panose="02020603050405020304" pitchFamily="18" charset="0"/>
                <a:cs typeface="Times New Roman" panose="02020603050405020304" pitchFamily="18" charset="0"/>
              </a:rPr>
              <a:t>Start App.</a:t>
            </a:r>
          </a:p>
          <a:p>
            <a:pPr>
              <a:lnSpc>
                <a:spcPct val="150000"/>
              </a:lnSpc>
            </a:pPr>
            <a:r>
              <a:rPr lang="en-US" dirty="0">
                <a:latin typeface="Times New Roman" panose="02020603050405020304" pitchFamily="18" charset="0"/>
                <a:cs typeface="Times New Roman" panose="02020603050405020304" pitchFamily="18" charset="0"/>
              </a:rPr>
              <a:t>⦁ Register for Account.</a:t>
            </a:r>
          </a:p>
          <a:p>
            <a:pPr>
              <a:lnSpc>
                <a:spcPct val="150000"/>
              </a:lnSpc>
            </a:pPr>
            <a:r>
              <a:rPr lang="en-US" dirty="0">
                <a:latin typeface="Times New Roman" panose="02020603050405020304" pitchFamily="18" charset="0"/>
                <a:cs typeface="Times New Roman" panose="02020603050405020304" pitchFamily="18" charset="0"/>
              </a:rPr>
              <a:t>⦁ Login to app.</a:t>
            </a:r>
          </a:p>
          <a:p>
            <a:pPr>
              <a:lnSpc>
                <a:spcPct val="150000"/>
              </a:lnSpc>
            </a:pPr>
            <a:r>
              <a:rPr lang="en-US" dirty="0">
                <a:latin typeface="Times New Roman" panose="02020603050405020304" pitchFamily="18" charset="0"/>
                <a:cs typeface="Times New Roman" panose="02020603050405020304" pitchFamily="18" charset="0"/>
              </a:rPr>
              <a:t>⦁ Select the option SOS (Emergency Distress Signal.)</a:t>
            </a:r>
          </a:p>
          <a:p>
            <a:pPr>
              <a:lnSpc>
                <a:spcPct val="150000"/>
              </a:lnSpc>
            </a:pPr>
            <a:r>
              <a:rPr lang="en-US" dirty="0">
                <a:latin typeface="Times New Roman" panose="02020603050405020304" pitchFamily="18" charset="0"/>
                <a:cs typeface="Times New Roman" panose="02020603050405020304" pitchFamily="18" charset="0"/>
              </a:rPr>
              <a:t>⦁ The help Signal sent to all guardians and security around women with your GPS location.</a:t>
            </a:r>
          </a:p>
          <a:p>
            <a:pPr>
              <a:lnSpc>
                <a:spcPct val="150000"/>
              </a:lnSpc>
            </a:pPr>
            <a:r>
              <a:rPr lang="en-US" dirty="0">
                <a:latin typeface="Times New Roman" panose="02020603050405020304" pitchFamily="18" charset="0"/>
                <a:cs typeface="Times New Roman" panose="02020603050405020304" pitchFamily="18" charset="0"/>
              </a:rPr>
              <a:t>⦁ Select the Emergency contacts to call (Police Ambulance and fire brigade etc.).</a:t>
            </a:r>
          </a:p>
          <a:p>
            <a:pPr>
              <a:lnSpc>
                <a:spcPct val="150000"/>
              </a:lnSpc>
            </a:pPr>
            <a:r>
              <a:rPr lang="en-US" dirty="0">
                <a:latin typeface="Times New Roman" panose="02020603050405020304" pitchFamily="18" charset="0"/>
                <a:cs typeface="Times New Roman" panose="02020603050405020304" pitchFamily="18" charset="0"/>
              </a:rPr>
              <a:t>⦁ Send help message to your nearby guardians, family members, friends and security.</a:t>
            </a:r>
          </a:p>
          <a:p>
            <a:pPr>
              <a:lnSpc>
                <a:spcPct val="150000"/>
              </a:lnSpc>
            </a:pPr>
            <a:r>
              <a:rPr lang="en-US" dirty="0">
                <a:latin typeface="Times New Roman" panose="02020603050405020304" pitchFamily="18" charset="0"/>
                <a:cs typeface="Times New Roman" panose="02020603050405020304" pitchFamily="18" charset="0"/>
              </a:rPr>
              <a:t>⦁ Close App.</a:t>
            </a:r>
          </a:p>
        </p:txBody>
      </p:sp>
    </p:spTree>
    <p:extLst>
      <p:ext uri="{BB962C8B-B14F-4D97-AF65-F5344CB8AC3E}">
        <p14:creationId xmlns:p14="http://schemas.microsoft.com/office/powerpoint/2010/main" val="1912150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398C59F-5A18-487B-91D6-B955AACF2E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1" name="Freeform 11">
              <a:extLst>
                <a:ext uri="{FF2B5EF4-FFF2-40B4-BE49-F238E27FC236}">
                  <a16:creationId xmlns:a16="http://schemas.microsoft.com/office/drawing/2014/main" id="{0557FAFE-C7C3-47EC-A4F5-9B2166319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2" name="Freeform 12">
              <a:extLst>
                <a:ext uri="{FF2B5EF4-FFF2-40B4-BE49-F238E27FC236}">
                  <a16:creationId xmlns:a16="http://schemas.microsoft.com/office/drawing/2014/main" id="{95BC28FB-3882-4674-9D79-EA58BEB7C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3" name="Freeform 13">
              <a:extLst>
                <a:ext uri="{FF2B5EF4-FFF2-40B4-BE49-F238E27FC236}">
                  <a16:creationId xmlns:a16="http://schemas.microsoft.com/office/drawing/2014/main" id="{9C6EC892-83F9-402F-8552-0AD7C0556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4" name="Freeform 14">
              <a:extLst>
                <a:ext uri="{FF2B5EF4-FFF2-40B4-BE49-F238E27FC236}">
                  <a16:creationId xmlns:a16="http://schemas.microsoft.com/office/drawing/2014/main" id="{18387766-037C-4EF0-8471-D19CBF2A4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5" name="Freeform 15">
              <a:extLst>
                <a:ext uri="{FF2B5EF4-FFF2-40B4-BE49-F238E27FC236}">
                  <a16:creationId xmlns:a16="http://schemas.microsoft.com/office/drawing/2014/main" id="{1E364F38-6F3A-476A-93E6-962EA817C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6" name="Freeform 16">
              <a:extLst>
                <a:ext uri="{FF2B5EF4-FFF2-40B4-BE49-F238E27FC236}">
                  <a16:creationId xmlns:a16="http://schemas.microsoft.com/office/drawing/2014/main" id="{35C335A4-1E67-4293-8BE2-DFB085D4F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7" name="Freeform 17">
              <a:extLst>
                <a:ext uri="{FF2B5EF4-FFF2-40B4-BE49-F238E27FC236}">
                  <a16:creationId xmlns:a16="http://schemas.microsoft.com/office/drawing/2014/main" id="{9A8A0F10-2C98-4297-9F92-5D9553392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8" name="Freeform 18">
              <a:extLst>
                <a:ext uri="{FF2B5EF4-FFF2-40B4-BE49-F238E27FC236}">
                  <a16:creationId xmlns:a16="http://schemas.microsoft.com/office/drawing/2014/main" id="{C3B112A3-006E-4008-A778-DB5F6A09D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9" name="Freeform 19">
              <a:extLst>
                <a:ext uri="{FF2B5EF4-FFF2-40B4-BE49-F238E27FC236}">
                  <a16:creationId xmlns:a16="http://schemas.microsoft.com/office/drawing/2014/main" id="{E5E62767-5C25-4C49-9568-432433A3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0" name="Freeform 20">
              <a:extLst>
                <a:ext uri="{FF2B5EF4-FFF2-40B4-BE49-F238E27FC236}">
                  <a16:creationId xmlns:a16="http://schemas.microsoft.com/office/drawing/2014/main" id="{598EC006-77B1-42BA-B815-66CCB9B17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1" name="Freeform 21">
              <a:extLst>
                <a:ext uri="{FF2B5EF4-FFF2-40B4-BE49-F238E27FC236}">
                  <a16:creationId xmlns:a16="http://schemas.microsoft.com/office/drawing/2014/main" id="{A144ED09-DA06-491D-95A8-AB3DED432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2" name="Freeform 22">
              <a:extLst>
                <a:ext uri="{FF2B5EF4-FFF2-40B4-BE49-F238E27FC236}">
                  <a16:creationId xmlns:a16="http://schemas.microsoft.com/office/drawing/2014/main" id="{1CB00BD2-11CD-4A38-8F38-02B0D1105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4" name="Group 23">
            <a:extLst>
              <a:ext uri="{FF2B5EF4-FFF2-40B4-BE49-F238E27FC236}">
                <a16:creationId xmlns:a16="http://schemas.microsoft.com/office/drawing/2014/main" id="{520234FB-542E-4550-9C2F-1B56FD41A1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5" name="Freeform 27">
              <a:extLst>
                <a:ext uri="{FF2B5EF4-FFF2-40B4-BE49-F238E27FC236}">
                  <a16:creationId xmlns:a16="http://schemas.microsoft.com/office/drawing/2014/main" id="{41FCE1F3-DEB3-47CD-90FF-7DABB4AF4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6" name="Freeform 28">
              <a:extLst>
                <a:ext uri="{FF2B5EF4-FFF2-40B4-BE49-F238E27FC236}">
                  <a16:creationId xmlns:a16="http://schemas.microsoft.com/office/drawing/2014/main" id="{5708E488-C19B-452C-B197-6F1C34F6E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7" name="Freeform 29">
              <a:extLst>
                <a:ext uri="{FF2B5EF4-FFF2-40B4-BE49-F238E27FC236}">
                  <a16:creationId xmlns:a16="http://schemas.microsoft.com/office/drawing/2014/main" id="{89D3FD25-890E-4981-A71D-EE796873D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8" name="Freeform 30">
              <a:extLst>
                <a:ext uri="{FF2B5EF4-FFF2-40B4-BE49-F238E27FC236}">
                  <a16:creationId xmlns:a16="http://schemas.microsoft.com/office/drawing/2014/main" id="{51B5414C-556A-47CB-8EE2-974A85A7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9" name="Freeform 31">
              <a:extLst>
                <a:ext uri="{FF2B5EF4-FFF2-40B4-BE49-F238E27FC236}">
                  <a16:creationId xmlns:a16="http://schemas.microsoft.com/office/drawing/2014/main" id="{1C02B20C-2B27-4B75-8AEE-A5D2E2674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0" name="Freeform 32">
              <a:extLst>
                <a:ext uri="{FF2B5EF4-FFF2-40B4-BE49-F238E27FC236}">
                  <a16:creationId xmlns:a16="http://schemas.microsoft.com/office/drawing/2014/main" id="{54427714-F9AA-4F93-BD1D-400F1EA93F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1" name="Freeform 33">
              <a:extLst>
                <a:ext uri="{FF2B5EF4-FFF2-40B4-BE49-F238E27FC236}">
                  <a16:creationId xmlns:a16="http://schemas.microsoft.com/office/drawing/2014/main" id="{28A77D6A-9E81-497F-ABCC-2695BB5AD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2" name="Freeform 34">
              <a:extLst>
                <a:ext uri="{FF2B5EF4-FFF2-40B4-BE49-F238E27FC236}">
                  <a16:creationId xmlns:a16="http://schemas.microsoft.com/office/drawing/2014/main" id="{2A1533BA-1478-4F7C-8E24-3F3E90505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3" name="Freeform 35">
              <a:extLst>
                <a:ext uri="{FF2B5EF4-FFF2-40B4-BE49-F238E27FC236}">
                  <a16:creationId xmlns:a16="http://schemas.microsoft.com/office/drawing/2014/main" id="{39686201-E633-40FD-A80A-1E28AD52E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4" name="Freeform 36">
              <a:extLst>
                <a:ext uri="{FF2B5EF4-FFF2-40B4-BE49-F238E27FC236}">
                  <a16:creationId xmlns:a16="http://schemas.microsoft.com/office/drawing/2014/main" id="{76A215C2-F590-4938-810B-F8A79366C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5" name="Freeform 37">
              <a:extLst>
                <a:ext uri="{FF2B5EF4-FFF2-40B4-BE49-F238E27FC236}">
                  <a16:creationId xmlns:a16="http://schemas.microsoft.com/office/drawing/2014/main" id="{85F418E7-330D-4002-8EC8-33C1A897FF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6" name="Freeform 38">
              <a:extLst>
                <a:ext uri="{FF2B5EF4-FFF2-40B4-BE49-F238E27FC236}">
                  <a16:creationId xmlns:a16="http://schemas.microsoft.com/office/drawing/2014/main" id="{8FFE669A-54C9-4436-9566-C5A90F16D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8" name="Rectangle 37">
            <a:extLst>
              <a:ext uri="{FF2B5EF4-FFF2-40B4-BE49-F238E27FC236}">
                <a16:creationId xmlns:a16="http://schemas.microsoft.com/office/drawing/2014/main" id="{DE91395A-2D18-4AF6-A0AC-AAA7189FE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0" name="Freeform 6">
            <a:extLst>
              <a:ext uri="{FF2B5EF4-FFF2-40B4-BE49-F238E27FC236}">
                <a16:creationId xmlns:a16="http://schemas.microsoft.com/office/drawing/2014/main" id="{7BD08880-457D-4C62-A3B5-6A9B0878C7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2" name="Title 1">
            <a:extLst>
              <a:ext uri="{FF2B5EF4-FFF2-40B4-BE49-F238E27FC236}">
                <a16:creationId xmlns:a16="http://schemas.microsoft.com/office/drawing/2014/main" id="{F2FAA309-167D-49A4-9747-3D24B5FEF6DC}"/>
              </a:ext>
            </a:extLst>
          </p:cNvPr>
          <p:cNvSpPr>
            <a:spLocks noGrp="1"/>
          </p:cNvSpPr>
          <p:nvPr>
            <p:ph type="title"/>
          </p:nvPr>
        </p:nvSpPr>
        <p:spPr>
          <a:xfrm>
            <a:off x="2383899" y="225929"/>
            <a:ext cx="3710018" cy="778589"/>
          </a:xfrm>
        </p:spPr>
        <p:txBody>
          <a:bodyPr vert="horz" lIns="91440" tIns="45720" rIns="91440" bIns="45720" rtlCol="0" anchor="b">
            <a:normAutofit/>
          </a:bodyPr>
          <a:lstStyle/>
          <a:p>
            <a:r>
              <a:rPr lang="en-US" sz="4400" b="1" dirty="0"/>
              <a:t>Use Case</a:t>
            </a:r>
          </a:p>
        </p:txBody>
      </p:sp>
      <p:pic>
        <p:nvPicPr>
          <p:cNvPr id="37" name="Picture 36">
            <a:extLst>
              <a:ext uri="{FF2B5EF4-FFF2-40B4-BE49-F238E27FC236}">
                <a16:creationId xmlns:a16="http://schemas.microsoft.com/office/drawing/2014/main" id="{54EBD8D4-B4AB-4815-A6A1-D36AD41FF6FD}"/>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5253643" y="532016"/>
            <a:ext cx="5536277" cy="6159730"/>
          </a:xfrm>
          <a:prstGeom prst="rect">
            <a:avLst/>
          </a:prstGeom>
        </p:spPr>
      </p:pic>
    </p:spTree>
    <p:extLst>
      <p:ext uri="{BB962C8B-B14F-4D97-AF65-F5344CB8AC3E}">
        <p14:creationId xmlns:p14="http://schemas.microsoft.com/office/powerpoint/2010/main" val="492559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518</TotalTime>
  <Words>525</Words>
  <Application>Microsoft Office PowerPoint</Application>
  <PresentationFormat>Widescreen</PresentationFormat>
  <Paragraphs>32</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Century Gothic</vt:lpstr>
      <vt:lpstr>Times</vt:lpstr>
      <vt:lpstr>Times New Roman</vt:lpstr>
      <vt:lpstr>Wingdings 3</vt:lpstr>
      <vt:lpstr>Wisp</vt:lpstr>
      <vt:lpstr>  MADADGAR ANDROID  APPLICATION</vt:lpstr>
      <vt:lpstr>Project introduction</vt:lpstr>
      <vt:lpstr>Scope of project</vt:lpstr>
      <vt:lpstr>Feature of our project</vt:lpstr>
      <vt:lpstr>User interface</vt:lpstr>
      <vt:lpstr>PowerPoint Presentation</vt:lpstr>
      <vt:lpstr>PowerPoint Presentation</vt:lpstr>
      <vt:lpstr>Algorithm</vt:lpstr>
      <vt:lpstr>Use Case</vt:lpstr>
      <vt:lpstr>ERD</vt:lpstr>
      <vt:lpstr>DFD</vt:lpstr>
      <vt:lpstr>Future plan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Fardeen Mirza</cp:lastModifiedBy>
  <cp:revision>341</cp:revision>
  <dcterms:created xsi:type="dcterms:W3CDTF">2021-07-11T09:29:15Z</dcterms:created>
  <dcterms:modified xsi:type="dcterms:W3CDTF">2021-07-12T02:59:08Z</dcterms:modified>
</cp:coreProperties>
</file>