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22"/>
  </p:notesMasterIdLst>
  <p:sldIdLst>
    <p:sldId id="256" r:id="rId2"/>
    <p:sldId id="257" r:id="rId3"/>
    <p:sldId id="266" r:id="rId4"/>
    <p:sldId id="258" r:id="rId5"/>
    <p:sldId id="268" r:id="rId6"/>
    <p:sldId id="269" r:id="rId7"/>
    <p:sldId id="270" r:id="rId8"/>
    <p:sldId id="271" r:id="rId9"/>
    <p:sldId id="278" r:id="rId10"/>
    <p:sldId id="263" r:id="rId11"/>
    <p:sldId id="272" r:id="rId12"/>
    <p:sldId id="273" r:id="rId13"/>
    <p:sldId id="274" r:id="rId14"/>
    <p:sldId id="276" r:id="rId15"/>
    <p:sldId id="275" r:id="rId16"/>
    <p:sldId id="277" r:id="rId17"/>
    <p:sldId id="279" r:id="rId18"/>
    <p:sldId id="280"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4580"/>
    <p:restoredTop sz="86410" autoAdjust="0"/>
  </p:normalViewPr>
  <p:slideViewPr>
    <p:cSldViewPr snapToGrid="0" snapToObjects="1">
      <p:cViewPr varScale="1">
        <p:scale>
          <a:sx n="75" d="100"/>
          <a:sy n="75" d="100"/>
        </p:scale>
        <p:origin x="1170" y="72"/>
      </p:cViewPr>
      <p:guideLst/>
    </p:cSldViewPr>
  </p:slideViewPr>
  <p:outlineViewPr>
    <p:cViewPr>
      <p:scale>
        <a:sx n="33" d="100"/>
        <a:sy n="33" d="100"/>
      </p:scale>
      <p:origin x="0" y="-8958"/>
    </p:cViewPr>
  </p:outlineViewPr>
  <p:notesTextViewPr>
    <p:cViewPr>
      <p:scale>
        <a:sx n="1" d="1"/>
        <a:sy n="1" d="1"/>
      </p:scale>
      <p:origin x="0" y="0"/>
    </p:cViewPr>
  </p:notesTextViewPr>
  <p:sorterViewPr>
    <p:cViewPr>
      <p:scale>
        <a:sx n="100" d="100"/>
        <a:sy n="100" d="100"/>
      </p:scale>
      <p:origin x="0" y="-5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15.12.2020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19</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12/15/2020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70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18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412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47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944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3015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500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342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05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94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6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04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55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8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83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60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60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12/15/2020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58763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Capstone </a:t>
            </a:r>
            <a:r>
              <a:rPr lang="en-GB" dirty="0"/>
              <a:t>Project - The Battle of </a:t>
            </a:r>
            <a:r>
              <a:rPr lang="en-GB" dirty="0" err="1" smtClean="0"/>
              <a:t>Neighborhoods</a:t>
            </a:r>
            <a:r>
              <a:rPr lang="en-GB" dirty="0" smtClean="0"/>
              <a:t/>
            </a:r>
            <a:br>
              <a:rPr lang="en-GB" dirty="0" smtClean="0"/>
            </a:br>
            <a:r>
              <a:rPr lang="en-US" b="1" dirty="0" err="1" smtClean="0"/>
              <a:t>BY:Hiralkumar</a:t>
            </a:r>
            <a:r>
              <a:rPr lang="en-US" b="1" dirty="0" smtClean="0"/>
              <a:t> Modha</a:t>
            </a:r>
            <a:endParaRPr lang="en-US" dirty="0"/>
          </a:p>
        </p:txBody>
      </p:sp>
      <p:sp>
        <p:nvSpPr>
          <p:cNvPr id="3" name="Subtitle 2"/>
          <p:cNvSpPr>
            <a:spLocks noGrp="1"/>
          </p:cNvSpPr>
          <p:nvPr>
            <p:ph type="subTitle" idx="1"/>
          </p:nvPr>
        </p:nvSpPr>
        <p:spPr/>
        <p:txBody>
          <a:bodyPr/>
          <a:lstStyle/>
          <a:p>
            <a:r>
              <a:rPr lang="en-US" dirty="0" smtClean="0"/>
              <a:t>Selecting the best location </a:t>
            </a:r>
            <a:r>
              <a:rPr lang="en-IN" dirty="0" smtClean="0"/>
              <a:t>for Indian cuisine in </a:t>
            </a:r>
            <a:r>
              <a:rPr lang="en-IN" dirty="0" smtClean="0"/>
              <a:t>Toronto</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p:txBody>
          <a:bodyPr/>
          <a:lstStyle/>
          <a:p>
            <a:r>
              <a:rPr lang="en-IN" dirty="0"/>
              <a:t>After collecting and cleaning Toronto Boroughs, </a:t>
            </a:r>
            <a:r>
              <a:rPr lang="en-IN" dirty="0" err="1"/>
              <a:t>Neighborhoods</a:t>
            </a:r>
            <a:r>
              <a:rPr lang="en-IN" dirty="0"/>
              <a:t>, Latitude and Longitude data the resulting data frame was having 103 </a:t>
            </a:r>
            <a:r>
              <a:rPr lang="en-IN" dirty="0" err="1"/>
              <a:t>neighborhoods</a:t>
            </a:r>
            <a:r>
              <a:rPr lang="en-IN" dirty="0"/>
              <a:t> in total.</a:t>
            </a:r>
          </a:p>
        </p:txBody>
      </p:sp>
      <p:pic>
        <p:nvPicPr>
          <p:cNvPr id="6" name="Picture 5"/>
          <p:cNvPicPr/>
          <p:nvPr/>
        </p:nvPicPr>
        <p:blipFill rotWithShape="1">
          <a:blip r:embed="rId2"/>
          <a:srcRect l="16618" t="55914" r="35021" b="9050"/>
          <a:stretch/>
        </p:blipFill>
        <p:spPr bwMode="auto">
          <a:xfrm>
            <a:off x="1803400" y="3748404"/>
            <a:ext cx="7785100" cy="2741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5" name="Content Placeholder 4"/>
          <p:cNvSpPr>
            <a:spLocks noGrp="1"/>
          </p:cNvSpPr>
          <p:nvPr>
            <p:ph idx="1"/>
          </p:nvPr>
        </p:nvSpPr>
        <p:spPr>
          <a:xfrm>
            <a:off x="1154953" y="1968500"/>
            <a:ext cx="10452845" cy="3416300"/>
          </a:xfrm>
        </p:spPr>
        <p:txBody>
          <a:bodyPr/>
          <a:lstStyle/>
          <a:p>
            <a:r>
              <a:rPr lang="en-IN" dirty="0"/>
              <a:t>There are in total 10 boroughs in Toronto. </a:t>
            </a:r>
            <a:endParaRPr lang="en-IN" dirty="0" smtClean="0"/>
          </a:p>
          <a:p>
            <a:r>
              <a:rPr lang="en-IN" dirty="0" smtClean="0"/>
              <a:t>North </a:t>
            </a:r>
            <a:r>
              <a:rPr lang="en-IN" dirty="0"/>
              <a:t>York has maximum </a:t>
            </a:r>
            <a:r>
              <a:rPr lang="en-IN" dirty="0" err="1"/>
              <a:t>neighborhoods</a:t>
            </a:r>
            <a:r>
              <a:rPr lang="en-IN" dirty="0"/>
              <a:t> and count to </a:t>
            </a:r>
            <a:r>
              <a:rPr lang="en-IN" dirty="0" smtClean="0"/>
              <a:t>24</a:t>
            </a:r>
            <a:endParaRPr lang="en-IN" dirty="0"/>
          </a:p>
        </p:txBody>
      </p:sp>
      <p:pic>
        <p:nvPicPr>
          <p:cNvPr id="6" name="Picture 5"/>
          <p:cNvPicPr/>
          <p:nvPr/>
        </p:nvPicPr>
        <p:blipFill rotWithShape="1">
          <a:blip r:embed="rId2"/>
          <a:srcRect l="21438" t="17733" r="18070" b="3646"/>
          <a:stretch/>
        </p:blipFill>
        <p:spPr bwMode="auto">
          <a:xfrm>
            <a:off x="1542676" y="2720975"/>
            <a:ext cx="8470899" cy="4137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753988"/>
          </a:xfrm>
        </p:spPr>
        <p:txBody>
          <a:bodyPr>
            <a:normAutofit lnSpcReduction="10000"/>
          </a:bodyPr>
          <a:lstStyle/>
          <a:p>
            <a:r>
              <a:rPr lang="en-IN" dirty="0"/>
              <a:t>In total we found 50 Indian restaurant across Toronto </a:t>
            </a:r>
            <a:r>
              <a:rPr lang="en-IN" dirty="0" err="1"/>
              <a:t>neighborhoods</a:t>
            </a:r>
            <a:r>
              <a:rPr lang="en-IN" dirty="0" smtClean="0"/>
              <a:t>.</a:t>
            </a:r>
          </a:p>
          <a:p>
            <a:r>
              <a:rPr lang="en-IN" dirty="0"/>
              <a:t>The maximum number of Indian Restaurants were located in East Toronto</a:t>
            </a:r>
            <a:endParaRPr lang="en-US" dirty="0"/>
          </a:p>
          <a:p>
            <a:endParaRPr lang="tr-TR" dirty="0"/>
          </a:p>
        </p:txBody>
      </p:sp>
      <p:pic>
        <p:nvPicPr>
          <p:cNvPr id="6" name="Picture 5"/>
          <p:cNvPicPr/>
          <p:nvPr/>
        </p:nvPicPr>
        <p:blipFill rotWithShape="1">
          <a:blip r:embed="rId2"/>
          <a:srcRect l="21105" t="18029" r="17407" b="4533"/>
          <a:stretch/>
        </p:blipFill>
        <p:spPr bwMode="auto">
          <a:xfrm>
            <a:off x="2654300" y="3187700"/>
            <a:ext cx="7262067" cy="3670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4" name="Content Placeholder 3"/>
          <p:cNvSpPr>
            <a:spLocks noGrp="1"/>
          </p:cNvSpPr>
          <p:nvPr>
            <p:ph idx="1"/>
          </p:nvPr>
        </p:nvSpPr>
        <p:spPr>
          <a:xfrm>
            <a:off x="584200" y="2603500"/>
            <a:ext cx="10998199" cy="762000"/>
          </a:xfrm>
        </p:spPr>
        <p:txBody>
          <a:bodyPr/>
          <a:lstStyle/>
          <a:p>
            <a:r>
              <a:rPr lang="en-IN" dirty="0"/>
              <a:t>India Bazaar, The Beaches West which was having maximum numbers of Indian Restaurants, a total of 8</a:t>
            </a:r>
          </a:p>
        </p:txBody>
      </p:sp>
      <p:pic>
        <p:nvPicPr>
          <p:cNvPr id="6" name="Picture 5"/>
          <p:cNvPicPr/>
          <p:nvPr/>
        </p:nvPicPr>
        <p:blipFill rotWithShape="1">
          <a:blip r:embed="rId2"/>
          <a:srcRect l="20274" t="11231" r="16575" b="3054"/>
          <a:stretch/>
        </p:blipFill>
        <p:spPr bwMode="auto">
          <a:xfrm>
            <a:off x="2298700" y="2984501"/>
            <a:ext cx="8496299" cy="378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5" name="Content Placeholder 4"/>
          <p:cNvSpPr>
            <a:spLocks noGrp="1"/>
          </p:cNvSpPr>
          <p:nvPr>
            <p:ph idx="1"/>
          </p:nvPr>
        </p:nvSpPr>
        <p:spPr>
          <a:xfrm>
            <a:off x="1181100" y="2286000"/>
            <a:ext cx="10198098" cy="3403600"/>
          </a:xfrm>
        </p:spPr>
        <p:txBody>
          <a:bodyPr/>
          <a:lstStyle/>
          <a:p>
            <a:r>
              <a:rPr lang="en-IN" dirty="0"/>
              <a:t>This neighbourhood was also part of East Toronto which has maximum number of Indian Restaurants.</a:t>
            </a:r>
          </a:p>
        </p:txBody>
      </p:sp>
      <p:pic>
        <p:nvPicPr>
          <p:cNvPr id="6" name="Picture 5"/>
          <p:cNvPicPr/>
          <p:nvPr/>
        </p:nvPicPr>
        <p:blipFill rotWithShape="1">
          <a:blip r:embed="rId2"/>
          <a:srcRect l="21272" t="28966" r="29537" b="35270"/>
          <a:stretch/>
        </p:blipFill>
        <p:spPr bwMode="auto">
          <a:xfrm>
            <a:off x="1154952" y="2979102"/>
            <a:ext cx="9779747" cy="36502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4" name="Content Placeholder 4"/>
          <p:cNvSpPr>
            <a:spLocks noGrp="1"/>
          </p:cNvSpPr>
          <p:nvPr>
            <p:ph idx="1"/>
          </p:nvPr>
        </p:nvSpPr>
        <p:spPr>
          <a:xfrm>
            <a:off x="1168400" y="2286000"/>
            <a:ext cx="10210798" cy="3403600"/>
          </a:xfrm>
        </p:spPr>
        <p:txBody>
          <a:bodyPr/>
          <a:lstStyle/>
          <a:p>
            <a:r>
              <a:rPr lang="en-IN" dirty="0"/>
              <a:t>Then we collected the likes, rating and tips of each Indian restaurants to determine which ones are best Indian restaurants out of our list</a:t>
            </a:r>
            <a:r>
              <a:rPr lang="en-IN" dirty="0" smtClean="0"/>
              <a:t>.</a:t>
            </a:r>
          </a:p>
          <a:p>
            <a:r>
              <a:rPr lang="en-IN" dirty="0"/>
              <a:t>Then we converted the results in to pandas data frame.</a:t>
            </a:r>
          </a:p>
        </p:txBody>
      </p:sp>
      <p:pic>
        <p:nvPicPr>
          <p:cNvPr id="6" name="Picture 5"/>
          <p:cNvPicPr/>
          <p:nvPr/>
        </p:nvPicPr>
        <p:blipFill rotWithShape="1">
          <a:blip r:embed="rId2"/>
          <a:srcRect l="21770" t="31921" r="16076" b="44434"/>
          <a:stretch/>
        </p:blipFill>
        <p:spPr bwMode="auto">
          <a:xfrm>
            <a:off x="1181099" y="3392486"/>
            <a:ext cx="9612000" cy="21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761413" cy="706964"/>
          </a:xfrm>
        </p:spPr>
        <p:txBody>
          <a:bodyPr/>
          <a:lstStyle/>
          <a:p>
            <a:r>
              <a:rPr lang="tr-TR" dirty="0" err="1" smtClean="0"/>
              <a:t>Result</a:t>
            </a:r>
            <a:endParaRPr lang="tr-TR" dirty="0"/>
          </a:p>
        </p:txBody>
      </p:sp>
      <p:sp>
        <p:nvSpPr>
          <p:cNvPr id="4" name="Content Placeholder 4"/>
          <p:cNvSpPr>
            <a:spLocks noGrp="1"/>
          </p:cNvSpPr>
          <p:nvPr>
            <p:ph idx="1"/>
          </p:nvPr>
        </p:nvSpPr>
        <p:spPr>
          <a:xfrm>
            <a:off x="1168400" y="2286000"/>
            <a:ext cx="10210798" cy="3403600"/>
          </a:xfrm>
        </p:spPr>
        <p:txBody>
          <a:bodyPr/>
          <a:lstStyle/>
          <a:p>
            <a:r>
              <a:rPr lang="en-IN" dirty="0" smtClean="0"/>
              <a:t>We </a:t>
            </a:r>
            <a:r>
              <a:rPr lang="en-IN" dirty="0"/>
              <a:t>looked for Restaurants with Maximum likes, rating and tips. </a:t>
            </a:r>
            <a:endParaRPr lang="en-IN" dirty="0" smtClean="0"/>
          </a:p>
          <a:p>
            <a:r>
              <a:rPr lang="en-IN" dirty="0" smtClean="0"/>
              <a:t>Banjara </a:t>
            </a:r>
            <a:r>
              <a:rPr lang="en-IN" dirty="0"/>
              <a:t>Indian Cuisine in Christie in Downtown Toronto was found to have maximum likes, rating and tips of 142, 8.6 and 75 respectively.</a:t>
            </a:r>
            <a:endParaRPr lang="en-IN" dirty="0"/>
          </a:p>
        </p:txBody>
      </p:sp>
      <p:pic>
        <p:nvPicPr>
          <p:cNvPr id="7" name="Picture 6"/>
          <p:cNvPicPr/>
          <p:nvPr/>
        </p:nvPicPr>
        <p:blipFill rotWithShape="1">
          <a:blip r:embed="rId2"/>
          <a:srcRect l="21841" t="14483" r="38358" b="59835"/>
          <a:stretch/>
        </p:blipFill>
        <p:spPr bwMode="auto">
          <a:xfrm>
            <a:off x="241300" y="3244850"/>
            <a:ext cx="5346700" cy="193992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2"/>
          <a:srcRect l="21841" t="39660" r="37697" b="35625"/>
          <a:stretch/>
        </p:blipFill>
        <p:spPr bwMode="auto">
          <a:xfrm>
            <a:off x="5765799" y="3317875"/>
            <a:ext cx="5435600" cy="1866900"/>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2"/>
          <a:srcRect l="21841" t="63871" r="38736" b="11625"/>
          <a:stretch/>
        </p:blipFill>
        <p:spPr bwMode="auto">
          <a:xfrm>
            <a:off x="3276600" y="4940300"/>
            <a:ext cx="5295900" cy="1851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8400" y="973138"/>
            <a:ext cx="8748713" cy="741362"/>
          </a:xfrm>
        </p:spPr>
        <p:txBody>
          <a:bodyPr/>
          <a:lstStyle/>
          <a:p>
            <a:r>
              <a:rPr lang="tr-TR" dirty="0" err="1" smtClean="0"/>
              <a:t>Result</a:t>
            </a:r>
            <a:endParaRPr lang="tr-TR" dirty="0"/>
          </a:p>
        </p:txBody>
      </p:sp>
      <p:sp>
        <p:nvSpPr>
          <p:cNvPr id="5" name="Title 1"/>
          <p:cNvSpPr>
            <a:spLocks noGrp="1"/>
          </p:cNvSpPr>
          <p:nvPr>
            <p:ph idx="1"/>
          </p:nvPr>
        </p:nvSpPr>
        <p:spPr>
          <a:xfrm>
            <a:off x="1154954" y="2286000"/>
            <a:ext cx="10122645" cy="3416300"/>
          </a:xfrm>
        </p:spPr>
        <p:txBody>
          <a:bodyPr/>
          <a:lstStyle/>
          <a:p>
            <a:r>
              <a:rPr lang="en-IN" dirty="0"/>
              <a:t>St. James Town, </a:t>
            </a:r>
            <a:r>
              <a:rPr lang="en-IN" dirty="0" err="1"/>
              <a:t>Cabbagetown</a:t>
            </a:r>
            <a:r>
              <a:rPr lang="en-IN" dirty="0"/>
              <a:t> and High Park, The Junction South were having highest average rating of </a:t>
            </a:r>
            <a:r>
              <a:rPr lang="en-IN" dirty="0" smtClean="0"/>
              <a:t>8.3 in neighbourhood.</a:t>
            </a:r>
            <a:endParaRPr lang="tr-TR" dirty="0"/>
          </a:p>
        </p:txBody>
      </p:sp>
      <p:pic>
        <p:nvPicPr>
          <p:cNvPr id="6" name="Picture 5"/>
          <p:cNvPicPr/>
          <p:nvPr/>
        </p:nvPicPr>
        <p:blipFill rotWithShape="1">
          <a:blip r:embed="rId2"/>
          <a:srcRect l="22269" t="33103" r="47652" b="24040"/>
          <a:stretch/>
        </p:blipFill>
        <p:spPr bwMode="auto">
          <a:xfrm>
            <a:off x="4086644" y="2886710"/>
            <a:ext cx="4259263" cy="3856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59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a:xfrm>
            <a:off x="609600" y="2222500"/>
            <a:ext cx="11036299" cy="3416300"/>
          </a:xfrm>
        </p:spPr>
        <p:txBody>
          <a:bodyPr/>
          <a:lstStyle/>
          <a:p>
            <a:r>
              <a:rPr lang="en-IN" dirty="0"/>
              <a:t>West Toronto was having highest average rating of 7.80. </a:t>
            </a:r>
            <a:endParaRPr lang="en-IN" dirty="0" smtClean="0"/>
          </a:p>
          <a:p>
            <a:r>
              <a:rPr lang="en-IN" dirty="0" smtClean="0"/>
              <a:t>Downtown </a:t>
            </a:r>
            <a:r>
              <a:rPr lang="en-IN" dirty="0"/>
              <a:t>Toronto was also not much far from West Toronto. </a:t>
            </a:r>
            <a:endParaRPr lang="en-IN" dirty="0" smtClean="0"/>
          </a:p>
          <a:p>
            <a:r>
              <a:rPr lang="en-IN" dirty="0" smtClean="0"/>
              <a:t>While </a:t>
            </a:r>
            <a:r>
              <a:rPr lang="en-IN" dirty="0"/>
              <a:t>North York was having minimum average rating of 4.47.</a:t>
            </a:r>
            <a:endParaRPr lang="en-IN" dirty="0"/>
          </a:p>
        </p:txBody>
      </p:sp>
      <p:pic>
        <p:nvPicPr>
          <p:cNvPr id="4" name="Picture 3"/>
          <p:cNvPicPr/>
          <p:nvPr/>
        </p:nvPicPr>
        <p:blipFill rotWithShape="1">
          <a:blip r:embed="rId2"/>
          <a:srcRect l="21273" t="11527" r="18402" b="11921"/>
          <a:stretch/>
        </p:blipFill>
        <p:spPr bwMode="auto">
          <a:xfrm>
            <a:off x="2260601" y="3338513"/>
            <a:ext cx="8305800" cy="3417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408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965768" y="2619265"/>
            <a:ext cx="10338108" cy="3997435"/>
          </a:xfrm>
        </p:spPr>
        <p:txBody>
          <a:bodyPr>
            <a:normAutofit/>
          </a:bodyPr>
          <a:lstStyle/>
          <a:p>
            <a:pPr lvl="0"/>
            <a:r>
              <a:rPr lang="en-IN" dirty="0"/>
              <a:t>Christie and St. James Town, </a:t>
            </a:r>
            <a:r>
              <a:rPr lang="en-IN" dirty="0" err="1"/>
              <a:t>Cabbagetown</a:t>
            </a:r>
            <a:r>
              <a:rPr lang="en-IN" dirty="0"/>
              <a:t> in Downtown Toronto and High Park, The Junction South in West Toronto are some of the good </a:t>
            </a:r>
            <a:r>
              <a:rPr lang="en-IN" dirty="0" err="1"/>
              <a:t>neighborhoods</a:t>
            </a:r>
            <a:r>
              <a:rPr lang="en-IN" dirty="0"/>
              <a:t> for having Indian Cuisine.</a:t>
            </a:r>
          </a:p>
          <a:p>
            <a:pPr lvl="0"/>
            <a:r>
              <a:rPr lang="en-IN" dirty="0"/>
              <a:t>West Toronto and Downtown Toronto has potential Indian Restaurant Market.</a:t>
            </a:r>
          </a:p>
          <a:p>
            <a:pPr lvl="0"/>
            <a:r>
              <a:rPr lang="en-IN" dirty="0"/>
              <a:t>North York ranks last in average rating of Indian Restaurants. It can be an emerging market for opening an Indian Restaurant as it will not be having much competition.</a:t>
            </a:r>
          </a:p>
          <a:p>
            <a:r>
              <a:rPr lang="en-IN" dirty="0"/>
              <a:t>Downtown Toronto is the best place to stay if you prefer Indian Cuisine</a:t>
            </a:r>
            <a:r>
              <a:rPr lang="en-IN" dirty="0" smtClean="0"/>
              <a:t>.</a:t>
            </a:r>
            <a:endParaRPr lang="en-US" dirty="0" smtClean="0"/>
          </a:p>
        </p:txBody>
      </p:sp>
    </p:spTree>
    <p:extLst>
      <p:ext uri="{BB962C8B-B14F-4D97-AF65-F5344CB8AC3E}">
        <p14:creationId xmlns:p14="http://schemas.microsoft.com/office/powerpoint/2010/main" val="205329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IN" dirty="0"/>
              <a:t>Toronto’s demographics show that it is a large and ethnically diverse </a:t>
            </a:r>
            <a:r>
              <a:rPr lang="en-IN" dirty="0" err="1" smtClean="0"/>
              <a:t>metropolisThe</a:t>
            </a:r>
            <a:r>
              <a:rPr lang="en-IN" dirty="0" smtClean="0"/>
              <a:t> </a:t>
            </a:r>
            <a:r>
              <a:rPr lang="en-IN" dirty="0"/>
              <a:t>Greater Toronto Area continues to be by far the leading metropolitan gateway for legal immigrants in Canada.</a:t>
            </a:r>
          </a:p>
          <a:p>
            <a:r>
              <a:rPr lang="en-IN" dirty="0"/>
              <a:t>Toronto is an international centre of business, finance, arts, and culture, and is recognized as one of the most multicultural and cosmopolitan cities in the world. </a:t>
            </a:r>
            <a:r>
              <a:rPr lang="en-IN" dirty="0" smtClean="0"/>
              <a:t>More </a:t>
            </a:r>
            <a:r>
              <a:rPr lang="en-IN" dirty="0"/>
              <a:t>than 50 percent of residents belong to a visible minority population group, and over 200 distinct ethnic origins are represented among its inhabitants. </a:t>
            </a:r>
            <a:endParaRPr lang="en-IN" dirty="0" smtClean="0"/>
          </a:p>
          <a:p>
            <a:r>
              <a:rPr lang="en-IN" dirty="0" smtClean="0"/>
              <a:t>With </a:t>
            </a:r>
            <a:r>
              <a:rPr lang="en-IN" dirty="0"/>
              <a:t>it’s diverse culture, comes diverse food items. There are many restaurants in Toronto, each belonging to different categories like Chinese, Indian, French and Italian etc.</a:t>
            </a:r>
          </a:p>
          <a:p>
            <a:r>
              <a:rPr lang="en-IN" dirty="0"/>
              <a:t>So as part of this project, we will list and visualise all major parts of Toronto that has great Indian restaurants.</a:t>
            </a:r>
            <a:endParaRPr lang="tr-TR" dirty="0"/>
          </a:p>
        </p:txBody>
      </p:sp>
    </p:spTree>
    <p:extLst>
      <p:ext uri="{BB962C8B-B14F-4D97-AF65-F5344CB8AC3E}">
        <p14:creationId xmlns:p14="http://schemas.microsoft.com/office/powerpoint/2010/main" val="1616942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1154953" y="2743200"/>
            <a:ext cx="10028862" cy="2641600"/>
          </a:xfrm>
        </p:spPr>
        <p:txBody>
          <a:bodyPr>
            <a:noAutofit/>
          </a:bodyPr>
          <a:lstStyle/>
          <a:p>
            <a:pPr lvl="0"/>
            <a:r>
              <a:rPr lang="en-IN" dirty="0"/>
              <a:t>The ranking is purely on basis of rating of restaurants.</a:t>
            </a:r>
          </a:p>
          <a:p>
            <a:r>
              <a:rPr lang="en-IN" dirty="0"/>
              <a:t>The accuracy of data depends purely on the data provided by </a:t>
            </a:r>
            <a:r>
              <a:rPr lang="en-IN" dirty="0" err="1"/>
              <a:t>FourSquare</a:t>
            </a:r>
            <a:r>
              <a:rPr lang="en-IN" dirty="0"/>
              <a:t> database.</a:t>
            </a:r>
            <a:endParaRPr lang="en-US" dirty="0" smtClean="0"/>
          </a:p>
          <a:p>
            <a:r>
              <a:rPr lang="en-US" dirty="0" smtClean="0"/>
              <a:t>This </a:t>
            </a:r>
            <a:r>
              <a:rPr lang="en-US" dirty="0"/>
              <a:t>analysis is performed on limited data. But if good amount of data is available there is scope to improvise the results.</a:t>
            </a:r>
            <a:endParaRPr lang="tr-TR" dirty="0"/>
          </a:p>
          <a:p>
            <a:pPr lvl="0"/>
            <a:r>
              <a:rPr lang="en-US" dirty="0"/>
              <a:t>It can be done more detailed analysis by adding other factors such as transportation, demographics of inhabitants.   </a:t>
            </a:r>
            <a:endParaRPr lang="tr-TR" dirty="0"/>
          </a:p>
          <a:p>
            <a:pPr>
              <a:lnSpc>
                <a:spcPct val="150000"/>
              </a:lnSpc>
            </a:pPr>
            <a:endParaRPr lang="tr-TR" dirty="0"/>
          </a:p>
        </p:txBody>
      </p:sp>
    </p:spTree>
    <p:extLst>
      <p:ext uri="{BB962C8B-B14F-4D97-AF65-F5344CB8AC3E}">
        <p14:creationId xmlns:p14="http://schemas.microsoft.com/office/powerpoint/2010/main" val="4741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r>
              <a:rPr lang="en-IN" dirty="0" smtClean="0"/>
              <a:t>/Stakeholders</a:t>
            </a:r>
            <a:endParaRPr lang="tr-TR" dirty="0"/>
          </a:p>
        </p:txBody>
      </p:sp>
      <p:sp>
        <p:nvSpPr>
          <p:cNvPr id="3" name="Content Placeholder 2"/>
          <p:cNvSpPr>
            <a:spLocks noGrp="1"/>
          </p:cNvSpPr>
          <p:nvPr>
            <p:ph idx="1"/>
          </p:nvPr>
        </p:nvSpPr>
        <p:spPr>
          <a:xfrm>
            <a:off x="952500" y="2603500"/>
            <a:ext cx="10726881" cy="3771900"/>
          </a:xfrm>
        </p:spPr>
        <p:txBody>
          <a:bodyPr>
            <a:normAutofit lnSpcReduction="10000"/>
          </a:bodyPr>
          <a:lstStyle/>
          <a:p>
            <a:pPr algn="just"/>
            <a:endParaRPr lang="tr-TR" dirty="0" smtClean="0"/>
          </a:p>
          <a:p>
            <a:r>
              <a:rPr lang="en-IN" dirty="0"/>
              <a:t>Toronto has a diverse population and thus it has diverse food culture also. So, to find a specific type of food or cuisine, let’s say Indian, it will be very difficult. So, this project will help answer following questions.</a:t>
            </a:r>
          </a:p>
          <a:p>
            <a:pPr lvl="1"/>
            <a:r>
              <a:rPr lang="en-IN" dirty="0"/>
              <a:t>What is best location in Toronto for Indian Cuisine?</a:t>
            </a:r>
          </a:p>
          <a:p>
            <a:pPr lvl="1"/>
            <a:r>
              <a:rPr lang="en-IN" dirty="0"/>
              <a:t>Which areas have potential for opening Indian Restaurant?</a:t>
            </a:r>
          </a:p>
          <a:p>
            <a:pPr lvl="1"/>
            <a:r>
              <a:rPr lang="en-IN" dirty="0" smtClean="0"/>
              <a:t>Which </a:t>
            </a:r>
            <a:r>
              <a:rPr lang="en-IN" dirty="0"/>
              <a:t>is the best place to stay if I prefer Indian Cuisine?</a:t>
            </a:r>
          </a:p>
          <a:p>
            <a:r>
              <a:rPr lang="en-IN" dirty="0" smtClean="0"/>
              <a:t>Stakeholders</a:t>
            </a:r>
          </a:p>
          <a:p>
            <a:pPr lvl="1"/>
            <a:r>
              <a:rPr lang="en-IN" dirty="0"/>
              <a:t>Stakeholders for this project can be common people who are travelling to Toronto and have interest in having Indian cuisine. </a:t>
            </a:r>
            <a:endParaRPr lang="en-IN" dirty="0" smtClean="0"/>
          </a:p>
          <a:p>
            <a:pPr lvl="1"/>
            <a:r>
              <a:rPr lang="en-IN" dirty="0" smtClean="0"/>
              <a:t>The </a:t>
            </a:r>
            <a:r>
              <a:rPr lang="en-IN" dirty="0"/>
              <a:t>investors who want to open an Indian Restaurant in Toronto, and looking for better place for it.</a:t>
            </a: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3718859"/>
          </a:xfrm>
        </p:spPr>
        <p:txBody>
          <a:bodyPr>
            <a:normAutofit/>
          </a:bodyPr>
          <a:lstStyle/>
          <a:p>
            <a:r>
              <a:rPr lang="en-IN" dirty="0"/>
              <a:t>Toronto data that contains list Boroughs, Neighbourhoods along with their latitude and longitude</a:t>
            </a:r>
            <a:r>
              <a:rPr lang="en-IN" dirty="0" smtClean="0"/>
              <a:t>.</a:t>
            </a:r>
          </a:p>
          <a:p>
            <a:pPr lvl="1"/>
            <a:r>
              <a:rPr lang="en-IN" dirty="0"/>
              <a:t>Source: Wikipedia page containing List of postal codes, Boroughs and neighbourhoods. By scraping the Wikipedia page </a:t>
            </a:r>
            <a:r>
              <a:rPr lang="en-IN" u="sng" dirty="0">
                <a:hlinkClick r:id="rId3"/>
              </a:rPr>
              <a:t>https://en.wikipedia.org/wiki/List_of_postal_codes_of_Canada:_M</a:t>
            </a:r>
            <a:r>
              <a:rPr lang="en-IN" dirty="0"/>
              <a:t>, Latitude and longitudes can be obtained from </a:t>
            </a:r>
            <a:r>
              <a:rPr lang="en-IN" u="sng" dirty="0">
                <a:hlinkClick r:id="rId4"/>
              </a:rPr>
              <a:t>http://cocl.us/Geospatial_data</a:t>
            </a:r>
            <a:r>
              <a:rPr lang="en-IN" dirty="0"/>
              <a:t> and both can be merged to one </a:t>
            </a:r>
            <a:r>
              <a:rPr lang="en-IN" dirty="0" smtClean="0"/>
              <a:t>data frame.</a:t>
            </a:r>
          </a:p>
          <a:p>
            <a:r>
              <a:rPr lang="en-IN" dirty="0"/>
              <a:t>Indian restaurants in each neighbourhood of Toronto</a:t>
            </a:r>
            <a:r>
              <a:rPr lang="en-IN" dirty="0" smtClean="0"/>
              <a:t>.</a:t>
            </a:r>
          </a:p>
          <a:p>
            <a:pPr lvl="1"/>
            <a:r>
              <a:rPr lang="en-IN" dirty="0"/>
              <a:t>Source: </a:t>
            </a:r>
            <a:r>
              <a:rPr lang="en-IN" dirty="0" err="1"/>
              <a:t>Fousquare</a:t>
            </a:r>
            <a:r>
              <a:rPr lang="en-IN" dirty="0"/>
              <a:t> API</a:t>
            </a:r>
            <a:endParaRPr lang="en-IN" sz="1400" dirty="0"/>
          </a:p>
          <a:p>
            <a:pPr lvl="1"/>
            <a:r>
              <a:rPr lang="en-IN" dirty="0"/>
              <a:t>Description: By using this API we will get all the venues in each neighbourhood. We can filter these venues to get only Indian restaurants. We can find the ratings of selected Indian Restaurants. </a:t>
            </a:r>
            <a:endParaRPr lang="tr-TR" dirty="0" smtClean="0"/>
          </a:p>
          <a:p>
            <a:pPr marL="0" indent="0">
              <a:buNone/>
            </a:pPr>
            <a:endParaRPr lang="tr-TR" dirty="0"/>
          </a:p>
          <a:p>
            <a:pPr marL="0" indent="0">
              <a:buNone/>
            </a:pPr>
            <a:endParaRPr lang="en-US" dirty="0"/>
          </a:p>
        </p:txBody>
      </p:sp>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3444328"/>
          </a:xfrm>
        </p:spPr>
        <p:txBody>
          <a:bodyPr>
            <a:normAutofit/>
          </a:bodyPr>
          <a:lstStyle/>
          <a:p>
            <a:pPr lvl="0"/>
            <a:r>
              <a:rPr lang="en-US" dirty="0"/>
              <a:t> </a:t>
            </a:r>
            <a:r>
              <a:rPr lang="en-IN" dirty="0"/>
              <a:t>Collect Toronto borough data from https://en.wikipedia.org/wiki/List_of_postal_codes_of_Canada:_M and Latitude and Longitude of </a:t>
            </a:r>
            <a:r>
              <a:rPr lang="en-IN" dirty="0" err="1"/>
              <a:t>Neighborhoods</a:t>
            </a:r>
            <a:r>
              <a:rPr lang="en-IN" dirty="0"/>
              <a:t> from </a:t>
            </a:r>
            <a:r>
              <a:rPr lang="en-IN" u="sng" dirty="0">
                <a:hlinkClick r:id="rId3"/>
              </a:rPr>
              <a:t>http://cocl.us/Geospatial_data</a:t>
            </a:r>
            <a:r>
              <a:rPr lang="en-IN" dirty="0"/>
              <a:t> </a:t>
            </a:r>
          </a:p>
          <a:p>
            <a:pPr lvl="0"/>
            <a:r>
              <a:rPr lang="en-IN" dirty="0"/>
              <a:t>Using </a:t>
            </a:r>
            <a:r>
              <a:rPr lang="en-IN" dirty="0" err="1"/>
              <a:t>FourSquare</a:t>
            </a:r>
            <a:r>
              <a:rPr lang="en-IN" dirty="0"/>
              <a:t> API we will find venues for each neighbourhood.</a:t>
            </a:r>
          </a:p>
          <a:p>
            <a:pPr lvl="0"/>
            <a:r>
              <a:rPr lang="en-IN" dirty="0"/>
              <a:t>Filter out all venues that are Indian Restaurants.</a:t>
            </a:r>
          </a:p>
          <a:p>
            <a:pPr lvl="0"/>
            <a:r>
              <a:rPr lang="en-IN" dirty="0"/>
              <a:t>Find rating, tips and likes count for each Indian Restaurants using </a:t>
            </a:r>
            <a:r>
              <a:rPr lang="en-IN" dirty="0" err="1"/>
              <a:t>FourSquare</a:t>
            </a:r>
            <a:r>
              <a:rPr lang="en-IN" dirty="0"/>
              <a:t> API.</a:t>
            </a:r>
          </a:p>
          <a:p>
            <a:pPr lvl="0"/>
            <a:r>
              <a:rPr lang="en-IN" dirty="0"/>
              <a:t>Using rating for each restaurant, we will sort that data.</a:t>
            </a:r>
          </a:p>
          <a:p>
            <a:r>
              <a:rPr lang="en-IN" dirty="0"/>
              <a:t>Visualize the Ranking of neighbourhoods using folium library (python).</a:t>
            </a:r>
            <a:endParaRPr lang="tr-TR" dirty="0"/>
          </a:p>
        </p:txBody>
      </p:sp>
    </p:spTree>
    <p:extLst>
      <p:ext uri="{BB962C8B-B14F-4D97-AF65-F5344CB8AC3E}">
        <p14:creationId xmlns:p14="http://schemas.microsoft.com/office/powerpoint/2010/main" val="279374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3914228"/>
          </a:xfrm>
        </p:spPr>
        <p:txBody>
          <a:bodyPr>
            <a:normAutofit fontScale="92500" lnSpcReduction="10000"/>
          </a:bodyPr>
          <a:lstStyle/>
          <a:p>
            <a:r>
              <a:rPr lang="en-IN" b="1" u="sng" dirty="0"/>
              <a:t>We will import the required libraries for python</a:t>
            </a:r>
            <a:endParaRPr lang="en-IN" dirty="0"/>
          </a:p>
          <a:p>
            <a:pPr lvl="1"/>
            <a:r>
              <a:rPr lang="en-IN" dirty="0"/>
              <a:t>Pandas and </a:t>
            </a:r>
            <a:r>
              <a:rPr lang="en-IN" dirty="0" err="1"/>
              <a:t>numpy</a:t>
            </a:r>
            <a:r>
              <a:rPr lang="en-IN" dirty="0"/>
              <a:t> for handling data.</a:t>
            </a:r>
          </a:p>
          <a:p>
            <a:pPr lvl="1"/>
            <a:r>
              <a:rPr lang="en-IN" dirty="0"/>
              <a:t>Request module for using </a:t>
            </a:r>
            <a:r>
              <a:rPr lang="en-IN" dirty="0" err="1"/>
              <a:t>FourSquare</a:t>
            </a:r>
            <a:r>
              <a:rPr lang="en-IN" dirty="0"/>
              <a:t> API.</a:t>
            </a:r>
          </a:p>
          <a:p>
            <a:pPr lvl="1"/>
            <a:r>
              <a:rPr lang="en-IN" dirty="0" err="1"/>
              <a:t>Geopy</a:t>
            </a:r>
            <a:r>
              <a:rPr lang="en-IN" dirty="0"/>
              <a:t> to get co-ordinates of Toronto.</a:t>
            </a:r>
          </a:p>
          <a:p>
            <a:pPr lvl="1"/>
            <a:r>
              <a:rPr lang="en-IN" dirty="0"/>
              <a:t>Folium to visualize the results on a map.</a:t>
            </a:r>
            <a:r>
              <a:rPr lang="en-US" dirty="0" smtClean="0"/>
              <a:t> </a:t>
            </a:r>
          </a:p>
          <a:p>
            <a:r>
              <a:rPr lang="en-IN" b="1" u="sng" dirty="0"/>
              <a:t>Collecting and cleaning Toronto Data</a:t>
            </a:r>
            <a:endParaRPr lang="en-IN" dirty="0"/>
          </a:p>
          <a:p>
            <a:r>
              <a:rPr lang="en-IN" dirty="0"/>
              <a:t>Initially when we scrap the Wikipedia page of Toronto postal code and convert it to Pandas </a:t>
            </a:r>
            <a:r>
              <a:rPr lang="en-IN" dirty="0" err="1"/>
              <a:t>dataframe</a:t>
            </a:r>
            <a:r>
              <a:rPr lang="en-IN" dirty="0"/>
              <a:t>, we get some postal codes without boroughs. We need to drop those postal codes. </a:t>
            </a:r>
            <a:endParaRPr lang="en-IN" dirty="0" smtClean="0"/>
          </a:p>
          <a:p>
            <a:r>
              <a:rPr lang="en-IN" dirty="0" smtClean="0"/>
              <a:t>Also </a:t>
            </a:r>
            <a:r>
              <a:rPr lang="en-IN" dirty="0"/>
              <a:t>we need to drop duplicate postal codes. Then, we are left with some boroughs which does not have </a:t>
            </a:r>
            <a:r>
              <a:rPr lang="en-IN" dirty="0" err="1"/>
              <a:t>Neighborhoods</a:t>
            </a:r>
            <a:r>
              <a:rPr lang="en-IN" dirty="0"/>
              <a:t>, so we need to replace the </a:t>
            </a:r>
            <a:r>
              <a:rPr lang="en-IN" dirty="0" err="1"/>
              <a:t>Neighborhood</a:t>
            </a:r>
            <a:r>
              <a:rPr lang="en-IN" dirty="0"/>
              <a:t> name with Borough name.</a:t>
            </a:r>
          </a:p>
          <a:p>
            <a:r>
              <a:rPr lang="en-IN" dirty="0"/>
              <a:t>Then from another data frame we get Latitude and Longitudes of Toronto </a:t>
            </a:r>
            <a:r>
              <a:rPr lang="en-IN" dirty="0" err="1"/>
              <a:t>Neighborhoods</a:t>
            </a:r>
            <a:r>
              <a:rPr lang="en-IN" dirty="0"/>
              <a:t>. Then we merge both the data frames based on Postal Code, and drop the duplicate column of Postal code.</a:t>
            </a:r>
            <a:endParaRPr lang="en-US" dirty="0"/>
          </a:p>
        </p:txBody>
      </p:sp>
    </p:spTree>
    <p:extLst>
      <p:ext uri="{BB962C8B-B14F-4D97-AF65-F5344CB8AC3E}">
        <p14:creationId xmlns:p14="http://schemas.microsoft.com/office/powerpoint/2010/main" val="62053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sp>
        <p:nvSpPr>
          <p:cNvPr id="5" name="Content Placeholder 2"/>
          <p:cNvSpPr>
            <a:spLocks noGrp="1"/>
          </p:cNvSpPr>
          <p:nvPr>
            <p:ph idx="1"/>
          </p:nvPr>
        </p:nvSpPr>
        <p:spPr>
          <a:xfrm>
            <a:off x="618926" y="2524672"/>
            <a:ext cx="11079087" cy="3914228"/>
          </a:xfrm>
        </p:spPr>
        <p:txBody>
          <a:bodyPr>
            <a:normAutofit lnSpcReduction="10000"/>
          </a:bodyPr>
          <a:lstStyle/>
          <a:p>
            <a:r>
              <a:rPr lang="en-IN" b="1" u="sng" dirty="0"/>
              <a:t>Define the function for Foursquare API for searching Venues</a:t>
            </a:r>
            <a:endParaRPr lang="en-IN" dirty="0"/>
          </a:p>
          <a:p>
            <a:r>
              <a:rPr lang="en-IN" dirty="0"/>
              <a:t>Firstly we have to define a function to get the geocodes </a:t>
            </a:r>
            <a:r>
              <a:rPr lang="en-IN" dirty="0" err="1"/>
              <a:t>i.e</a:t>
            </a:r>
            <a:r>
              <a:rPr lang="en-IN" dirty="0"/>
              <a:t> latitude and longitude of a location using </a:t>
            </a:r>
            <a:r>
              <a:rPr lang="en-IN" dirty="0" err="1"/>
              <a:t>geopy</a:t>
            </a:r>
            <a:r>
              <a:rPr lang="en-IN" dirty="0"/>
              <a:t>. </a:t>
            </a:r>
            <a:endParaRPr lang="en-IN" dirty="0" smtClean="0"/>
          </a:p>
          <a:p>
            <a:r>
              <a:rPr lang="en-IN" dirty="0"/>
              <a:t>D</a:t>
            </a:r>
            <a:r>
              <a:rPr lang="en-IN" dirty="0" smtClean="0"/>
              <a:t>efine </a:t>
            </a:r>
            <a:r>
              <a:rPr lang="en-IN" dirty="0"/>
              <a:t>two functions for Foursquare API. </a:t>
            </a:r>
            <a:endParaRPr lang="en-IN" dirty="0" smtClean="0"/>
          </a:p>
          <a:p>
            <a:pPr lvl="1"/>
            <a:r>
              <a:rPr lang="en-IN" dirty="0" smtClean="0"/>
              <a:t>First</a:t>
            </a:r>
            <a:r>
              <a:rPr lang="en-IN" dirty="0"/>
              <a:t>, we will define a function to </a:t>
            </a:r>
            <a:r>
              <a:rPr lang="en-IN" dirty="0" smtClean="0"/>
              <a:t>interact </a:t>
            </a:r>
            <a:r>
              <a:rPr lang="en-IN" dirty="0"/>
              <a:t>with </a:t>
            </a:r>
            <a:r>
              <a:rPr lang="en-IN" dirty="0" err="1"/>
              <a:t>FourSquare</a:t>
            </a:r>
            <a:r>
              <a:rPr lang="en-IN" dirty="0"/>
              <a:t> API and get top 100 venues within a radius of 1000 metres for a given latitude and longitude. This function will return us the venue id, venue name and category. </a:t>
            </a:r>
            <a:endParaRPr lang="en-IN" dirty="0" smtClean="0"/>
          </a:p>
          <a:p>
            <a:pPr lvl="1"/>
            <a:r>
              <a:rPr lang="en-IN" dirty="0" smtClean="0"/>
              <a:t>Then</a:t>
            </a:r>
            <a:r>
              <a:rPr lang="en-IN" dirty="0"/>
              <a:t>, we will define a function to get venue details similar to like count, rating, tip counts for a given venue id. This will be used for ranking the venues</a:t>
            </a:r>
            <a:r>
              <a:rPr lang="en-IN" dirty="0" smtClean="0"/>
              <a:t>.</a:t>
            </a:r>
            <a:endParaRPr lang="en-US" dirty="0"/>
          </a:p>
          <a:p>
            <a:r>
              <a:rPr lang="en-IN" b="1" u="sng" dirty="0"/>
              <a:t>Collect the list of Indian Restaurants in each </a:t>
            </a:r>
            <a:r>
              <a:rPr lang="en-IN" b="1" u="sng" dirty="0" err="1"/>
              <a:t>Neighborhood</a:t>
            </a:r>
            <a:r>
              <a:rPr lang="en-IN" b="1" u="sng" dirty="0"/>
              <a:t> of Toronto</a:t>
            </a:r>
            <a:endParaRPr lang="en-IN" dirty="0"/>
          </a:p>
          <a:p>
            <a:r>
              <a:rPr lang="en-IN" dirty="0" smtClean="0"/>
              <a:t>Create </a:t>
            </a:r>
            <a:r>
              <a:rPr lang="en-IN" dirty="0"/>
              <a:t>a list of Indian Restaurants in each neighbourhood and convert it in to a data frame having Borough, </a:t>
            </a:r>
            <a:r>
              <a:rPr lang="en-IN" dirty="0" err="1"/>
              <a:t>Neighborhood</a:t>
            </a:r>
            <a:r>
              <a:rPr lang="en-IN" dirty="0"/>
              <a:t>, ID and Name of Restaurant.</a:t>
            </a:r>
            <a:endParaRPr lang="en-US" dirty="0"/>
          </a:p>
        </p:txBody>
      </p:sp>
    </p:spTree>
    <p:extLst>
      <p:ext uri="{BB962C8B-B14F-4D97-AF65-F5344CB8AC3E}">
        <p14:creationId xmlns:p14="http://schemas.microsoft.com/office/powerpoint/2010/main" val="56748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973668"/>
            <a:ext cx="8735266" cy="702732"/>
          </a:xfrm>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3965028"/>
          </a:xfrm>
        </p:spPr>
        <p:txBody>
          <a:bodyPr>
            <a:normAutofit lnSpcReduction="10000"/>
          </a:bodyPr>
          <a:lstStyle/>
          <a:p>
            <a:r>
              <a:rPr lang="en-US" dirty="0"/>
              <a:t> </a:t>
            </a:r>
            <a:r>
              <a:rPr lang="en-IN" b="1" u="sng" dirty="0" err="1"/>
              <a:t>Analyze</a:t>
            </a:r>
            <a:r>
              <a:rPr lang="en-IN" b="1" u="sng" dirty="0"/>
              <a:t> the data collected</a:t>
            </a:r>
            <a:endParaRPr lang="en-IN" dirty="0"/>
          </a:p>
          <a:p>
            <a:r>
              <a:rPr lang="en-IN" dirty="0" err="1"/>
              <a:t>Analyze</a:t>
            </a:r>
            <a:r>
              <a:rPr lang="en-IN" dirty="0"/>
              <a:t> the list of Indian Restaurants based on number in each Borough and each </a:t>
            </a:r>
            <a:r>
              <a:rPr lang="en-IN" dirty="0" err="1"/>
              <a:t>neighborhood</a:t>
            </a:r>
            <a:r>
              <a:rPr lang="en-IN" dirty="0"/>
              <a:t>. By doing this we can get idea about density of Indian Restaurants in different </a:t>
            </a:r>
            <a:r>
              <a:rPr lang="en-IN" dirty="0" err="1"/>
              <a:t>neighborhoods</a:t>
            </a:r>
            <a:r>
              <a:rPr lang="en-IN" dirty="0"/>
              <a:t> and Boroughs</a:t>
            </a:r>
            <a:r>
              <a:rPr lang="en-IN" dirty="0" smtClean="0"/>
              <a:t>.</a:t>
            </a:r>
          </a:p>
          <a:p>
            <a:r>
              <a:rPr lang="en-IN" b="1" u="sng" dirty="0"/>
              <a:t>Get Ranking of each Indian Restaurant</a:t>
            </a:r>
            <a:endParaRPr lang="en-IN" dirty="0"/>
          </a:p>
          <a:p>
            <a:r>
              <a:rPr lang="en-IN" dirty="0" smtClean="0"/>
              <a:t>Get </a:t>
            </a:r>
            <a:r>
              <a:rPr lang="en-IN" dirty="0"/>
              <a:t>the ranking of each Indian restaurant based on Foursquare API call and getting details on Likes, Rating and Tips, and converting it to a data frame which we will be using in further analysis. </a:t>
            </a:r>
            <a:endParaRPr lang="en-IN" dirty="0" smtClean="0"/>
          </a:p>
          <a:p>
            <a:r>
              <a:rPr lang="en-IN" dirty="0" smtClean="0"/>
              <a:t>By </a:t>
            </a:r>
            <a:r>
              <a:rPr lang="en-IN" dirty="0"/>
              <a:t>doing this we can get idea about each restaurant and ratings given by local people for each restaurant. </a:t>
            </a:r>
            <a:endParaRPr lang="en-IN" dirty="0" smtClean="0"/>
          </a:p>
          <a:p>
            <a:r>
              <a:rPr lang="en-IN" dirty="0" smtClean="0"/>
              <a:t>As</a:t>
            </a:r>
            <a:r>
              <a:rPr lang="en-IN" dirty="0"/>
              <a:t>, this will be premium call of Foursquare API, save the data frame created in to a CSV file, so that it can be used when needed later. </a:t>
            </a:r>
          </a:p>
          <a:p>
            <a:endParaRPr lang="en-US" dirty="0"/>
          </a:p>
        </p:txBody>
      </p:sp>
    </p:spTree>
    <p:extLst>
      <p:ext uri="{BB962C8B-B14F-4D97-AF65-F5344CB8AC3E}">
        <p14:creationId xmlns:p14="http://schemas.microsoft.com/office/powerpoint/2010/main" val="401891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603500"/>
            <a:ext cx="10515599" cy="3784600"/>
          </a:xfrm>
        </p:spPr>
        <p:txBody>
          <a:bodyPr>
            <a:normAutofit/>
          </a:bodyPr>
          <a:lstStyle/>
          <a:p>
            <a:r>
              <a:rPr lang="en-IN" b="1" u="sng" dirty="0"/>
              <a:t>Find Indian Restaurant with Maximum Rating</a:t>
            </a:r>
            <a:endParaRPr lang="en-IN" dirty="0"/>
          </a:p>
          <a:p>
            <a:r>
              <a:rPr lang="en-IN" dirty="0"/>
              <a:t>Then we will find the location of Indian restaurant with maximum likes, rating and tips along with its Borough and </a:t>
            </a:r>
            <a:r>
              <a:rPr lang="en-IN" dirty="0" err="1"/>
              <a:t>Neighborhood</a:t>
            </a:r>
            <a:r>
              <a:rPr lang="en-IN" dirty="0"/>
              <a:t>. </a:t>
            </a:r>
            <a:endParaRPr lang="en-IN" dirty="0" smtClean="0"/>
          </a:p>
          <a:p>
            <a:r>
              <a:rPr lang="en-IN" dirty="0" smtClean="0"/>
              <a:t>Which </a:t>
            </a:r>
            <a:r>
              <a:rPr lang="en-IN" dirty="0"/>
              <a:t>can help the person who wants to have best Indian Cuisine in Toronto</a:t>
            </a:r>
            <a:r>
              <a:rPr lang="en-IN" dirty="0" smtClean="0"/>
              <a:t>.</a:t>
            </a:r>
          </a:p>
          <a:p>
            <a:r>
              <a:rPr lang="en-IN" b="1" u="sng" dirty="0"/>
              <a:t>Visualize </a:t>
            </a:r>
            <a:r>
              <a:rPr lang="en-IN" b="1" u="sng" dirty="0" err="1"/>
              <a:t>Neighborhoods</a:t>
            </a:r>
            <a:r>
              <a:rPr lang="en-IN" b="1" u="sng" dirty="0"/>
              <a:t> and Boroughs with descending Average Rating</a:t>
            </a:r>
            <a:endParaRPr lang="en-IN" dirty="0"/>
          </a:p>
          <a:p>
            <a:r>
              <a:rPr lang="en-IN" dirty="0"/>
              <a:t>Sort </a:t>
            </a:r>
            <a:r>
              <a:rPr lang="en-IN" dirty="0" err="1"/>
              <a:t>neighborhoods</a:t>
            </a:r>
            <a:r>
              <a:rPr lang="en-IN" dirty="0"/>
              <a:t> and boroughs with Average rating to find out which </a:t>
            </a:r>
            <a:r>
              <a:rPr lang="en-IN" dirty="0" err="1"/>
              <a:t>neighborhoods</a:t>
            </a:r>
            <a:r>
              <a:rPr lang="en-IN" dirty="0"/>
              <a:t> are having best Indian Restaurants</a:t>
            </a:r>
            <a:r>
              <a:rPr lang="en-IN" dirty="0" smtClean="0"/>
              <a:t>.</a:t>
            </a:r>
          </a:p>
          <a:p>
            <a:r>
              <a:rPr lang="en-IN" b="1" u="sng" dirty="0"/>
              <a:t>Select </a:t>
            </a:r>
            <a:r>
              <a:rPr lang="en-IN" b="1" u="sng" dirty="0" err="1"/>
              <a:t>neighborhoods</a:t>
            </a:r>
            <a:r>
              <a:rPr lang="en-IN" b="1" u="sng" dirty="0"/>
              <a:t> with Rating above a limit and plot on map</a:t>
            </a:r>
            <a:endParaRPr lang="en-IN" dirty="0"/>
          </a:p>
          <a:p>
            <a:r>
              <a:rPr lang="en-IN" dirty="0"/>
              <a:t>Then, we will select neighbourhoods having average rating above 8.0 and plot those neighbourhoods on map using Folium.</a:t>
            </a:r>
          </a:p>
        </p:txBody>
      </p:sp>
      <p:sp>
        <p:nvSpPr>
          <p:cNvPr id="4" name="Title 1"/>
          <p:cNvSpPr>
            <a:spLocks noGrp="1"/>
          </p:cNvSpPr>
          <p:nvPr>
            <p:ph type="title"/>
          </p:nvPr>
        </p:nvSpPr>
        <p:spPr>
          <a:xfrm>
            <a:off x="1155700" y="973138"/>
            <a:ext cx="8761413" cy="728662"/>
          </a:xfrm>
        </p:spPr>
        <p:txBody>
          <a:bodyPr/>
          <a:lstStyle/>
          <a:p>
            <a:r>
              <a:rPr lang="en-US" dirty="0" smtClean="0"/>
              <a:t>Methodology</a:t>
            </a:r>
            <a:endParaRPr lang="en-US" dirty="0"/>
          </a:p>
        </p:txBody>
      </p:sp>
    </p:spTree>
    <p:extLst>
      <p:ext uri="{BB962C8B-B14F-4D97-AF65-F5344CB8AC3E}">
        <p14:creationId xmlns:p14="http://schemas.microsoft.com/office/powerpoint/2010/main" val="3311423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370</TotalTime>
  <Words>1343</Words>
  <Application>Microsoft Office PowerPoint</Application>
  <PresentationFormat>Widescreen</PresentationFormat>
  <Paragraphs>102</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Capstone Project - The Battle of Neighborhoods BY:Hiralkumar Modha</vt:lpstr>
      <vt:lpstr>Introduction</vt:lpstr>
      <vt:lpstr>Business Problem/Stakeholders</vt:lpstr>
      <vt:lpstr>Data Selection</vt:lpstr>
      <vt:lpstr>Methodology</vt:lpstr>
      <vt:lpstr>Methodology</vt:lpstr>
      <vt:lpstr>Methodology </vt:lpstr>
      <vt:lpstr>Methodology</vt:lpstr>
      <vt:lpstr>Methodology</vt:lpstr>
      <vt:lpstr>Results</vt:lpstr>
      <vt:lpstr>Result</vt:lpstr>
      <vt:lpstr>Result</vt:lpstr>
      <vt:lpstr>Result</vt:lpstr>
      <vt:lpstr>Result</vt:lpstr>
      <vt:lpstr>Result</vt:lpstr>
      <vt:lpstr>Result</vt:lpstr>
      <vt:lpstr>Result</vt:lpstr>
      <vt:lpstr>Result</vt:lpstr>
      <vt:lpstr>Conclusion</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Hiral Modha</cp:lastModifiedBy>
  <cp:revision>30</cp:revision>
  <dcterms:created xsi:type="dcterms:W3CDTF">2019-01-13T13:58:47Z</dcterms:created>
  <dcterms:modified xsi:type="dcterms:W3CDTF">2020-12-16T04:45:33Z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