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67" r:id="rId3"/>
    <p:sldId id="278" r:id="rId4"/>
    <p:sldId id="269" r:id="rId5"/>
    <p:sldId id="286" r:id="rId6"/>
    <p:sldId id="287" r:id="rId7"/>
    <p:sldId id="288" r:id="rId8"/>
    <p:sldId id="279" r:id="rId9"/>
    <p:sldId id="289" r:id="rId10"/>
    <p:sldId id="290" r:id="rId11"/>
    <p:sldId id="280" r:id="rId12"/>
    <p:sldId id="291" r:id="rId13"/>
    <p:sldId id="297" r:id="rId14"/>
    <p:sldId id="285" r:id="rId15"/>
    <p:sldId id="298" r:id="rId16"/>
    <p:sldId id="299" r:id="rId17"/>
    <p:sldId id="300" r:id="rId18"/>
    <p:sldId id="301" r:id="rId19"/>
    <p:sldId id="302" r:id="rId20"/>
    <p:sldId id="303" r:id="rId21"/>
    <p:sldId id="314" r:id="rId22"/>
    <p:sldId id="315" r:id="rId23"/>
    <p:sldId id="316" r:id="rId24"/>
    <p:sldId id="317" r:id="rId25"/>
    <p:sldId id="318" r:id="rId26"/>
    <p:sldId id="319" r:id="rId27"/>
    <p:sldId id="320" r:id="rId28"/>
    <p:sldId id="321" r:id="rId29"/>
    <p:sldId id="322" r:id="rId30"/>
    <p:sldId id="323" r:id="rId31"/>
    <p:sldId id="324" r:id="rId32"/>
    <p:sldId id="281" r:id="rId33"/>
    <p:sldId id="325" r:id="rId34"/>
    <p:sldId id="292" r:id="rId35"/>
    <p:sldId id="293" r:id="rId36"/>
    <p:sldId id="294" r:id="rId37"/>
    <p:sldId id="295" r:id="rId38"/>
    <p:sldId id="296" r:id="rId39"/>
    <p:sldId id="283" r:id="rId40"/>
    <p:sldId id="327" r:id="rId41"/>
    <p:sldId id="328" r:id="rId42"/>
    <p:sldId id="329" r:id="rId43"/>
    <p:sldId id="284"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p:scale>
          <a:sx n="51" d="100"/>
          <a:sy n="51" d="100"/>
        </p:scale>
        <p:origin x="-1464" y="-58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2"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269 rows and 71 columns.</a:t>
          </a:r>
        </a:p>
      </dgm:t>
    </dgm:pt>
    <dgm:pt modelId="{E1017A9B-2BAD-4A79-858F-3F2A232CC5FC}" cxnId="{8C593243-2BBC-4C4A-B2D6-B7295886EAC2}" type="parTrans">
      <dgm:prSet/>
      <dgm:spPr/>
      <dgm:t>
        <a:bodyPr/>
        <a:lstStyle/>
        <a:p>
          <a:endParaRPr lang="en-US"/>
        </a:p>
      </dgm:t>
    </dgm:pt>
    <dgm:pt modelId="{636D1143-B90B-4888-9B22-17B0348BA51B}" cxnId="{8C593243-2BBC-4C4A-B2D6-B7295886EAC2}" type="sibTrans">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cxnId="{9115828E-064B-43A6-8B7B-73931DC5C463}" type="parTrans">
      <dgm:prSet/>
      <dgm:spPr/>
      <dgm:t>
        <a:bodyPr/>
        <a:lstStyle/>
        <a:p>
          <a:endParaRPr lang="en-US"/>
        </a:p>
      </dgm:t>
    </dgm:pt>
    <dgm:pt modelId="{8A095F39-0332-4410-8B60-A5C1F66041C0}" cxnId="{9115828E-064B-43A6-8B7B-73931DC5C463}" type="sibTrans">
      <dgm:prSet/>
      <dgm:spPr/>
      <dgm:t>
        <a:bodyPr/>
        <a:lstStyle/>
        <a:p>
          <a:endParaRPr lang="en-US"/>
        </a:p>
      </dgm:t>
    </dgm:pt>
    <dgm:pt modelId="{66F65BFA-2C7D-4B52-A360-F48BEE6838C0}">
      <dgm:prSet custT="1"/>
      <dgm:spPr/>
      <dgm:t>
        <a:bodyPr/>
        <a:lstStyle/>
        <a:p>
          <a:pPr rtl="0"/>
          <a:r>
            <a:rPr lang="en-US" sz="1600" b="0" i="0" dirty="0">
              <a:latin typeface="Constantia (Body)"/>
            </a:rPr>
            <a:t>22% duplicate fields/records found.</a:t>
          </a:r>
          <a:endParaRPr lang="en-US" sz="1600" dirty="0">
            <a:latin typeface="Constantia (Body)"/>
          </a:endParaRPr>
        </a:p>
      </dgm:t>
    </dgm:pt>
    <dgm:pt modelId="{A5A0009A-D57B-405D-93E0-B435AAB5176B}" cxnId="{4FB5C9DF-4B52-4998-B9D4-363D930A77F4}" type="parTrans">
      <dgm:prSet/>
      <dgm:spPr/>
      <dgm:t>
        <a:bodyPr/>
        <a:lstStyle/>
        <a:p>
          <a:endParaRPr lang="en-US"/>
        </a:p>
      </dgm:t>
    </dgm:pt>
    <dgm:pt modelId="{ED537FEA-734A-412E-A77E-4BDBEF6A6C92}" cxnId="{4FB5C9DF-4B52-4998-B9D4-363D930A77F4}" type="sibTrans">
      <dgm:prSet/>
      <dgm:spPr/>
      <dgm:t>
        <a:bodyPr/>
        <a:lstStyle/>
        <a:p>
          <a:endParaRPr lang="en-US"/>
        </a:p>
      </dgm:t>
    </dgm:pt>
    <dgm:pt modelId="{1DBF71A1-A201-4EA1-97EA-DB24F49F7E56}">
      <dgm:prSet custT="1"/>
      <dgm:spPr/>
      <dgm:t>
        <a:bodyPr/>
        <a:lstStyle/>
        <a:p>
          <a:pPr rtl="0"/>
          <a:r>
            <a:rPr lang="en-US" sz="1600" b="0" i="0" dirty="0">
              <a:latin typeface="Constantia (Body)"/>
            </a:rPr>
            <a:t>Datatypes of all the columns are objects except for the “Pin Code" column which has integers.</a:t>
          </a:r>
          <a:endParaRPr lang="en-US" sz="1600" dirty="0">
            <a:latin typeface="Constantia (Body)"/>
          </a:endParaRPr>
        </a:p>
      </dgm:t>
    </dgm:pt>
    <dgm:pt modelId="{9DB2FCB8-C29E-4ED4-8FB6-0183F2586A47}" cxnId="{DEDF3986-9436-4C49-8F62-61BA3C47DC60}" type="parTrans">
      <dgm:prSet/>
      <dgm:spPr/>
      <dgm:t>
        <a:bodyPr/>
        <a:lstStyle/>
        <a:p>
          <a:endParaRPr lang="en-US"/>
        </a:p>
      </dgm:t>
    </dgm:pt>
    <dgm:pt modelId="{9E15DBF5-A65E-4418-A7F5-AEB065A17EFD}" cxnId="{DEDF3986-9436-4C49-8F62-61BA3C47DC60}" type="sibTrans">
      <dgm:prSet/>
      <dgm:spPr/>
      <dgm:t>
        <a:bodyPr/>
        <a:lstStyle/>
        <a:p>
          <a:endParaRPr lang="en-US"/>
        </a:p>
      </dgm:t>
    </dgm:pt>
    <dgm:pt modelId="{E5823E23-3AB8-41EF-BBF2-2E25D0EF8C5F}">
      <dgm:prSet phldr="0"/>
      <dgm:spPr/>
      <dgm:t>
        <a:bodyPr/>
        <a:lstStyle/>
        <a:p>
          <a:endParaRPr lang="en-US" dirty="0">
            <a:latin typeface="Century Gothic" panose="020B0502020202020204"/>
          </a:endParaRPr>
        </a:p>
      </dgm:t>
    </dgm:pt>
    <dgm:pt modelId="{8E63E82D-1368-40F1-8140-B45D7178A20E}" cxnId="{504A07B8-976B-42DE-83AE-78D2F682E73E}" type="parTrans">
      <dgm:prSet/>
      <dgm:spPr/>
      <dgm:t>
        <a:bodyPr/>
        <a:lstStyle/>
        <a:p>
          <a:endParaRPr lang="en-IN"/>
        </a:p>
      </dgm:t>
    </dgm:pt>
    <dgm:pt modelId="{5F392A27-0BBA-4A84-AD42-881A753489DF}" cxnId="{504A07B8-976B-42DE-83AE-78D2F682E73E}" type="sibTrans">
      <dgm:prSet/>
      <dgm:spPr/>
      <dgm:t>
        <a:bodyPr/>
        <a:lstStyle/>
        <a:p>
          <a:endParaRPr lang="en-IN"/>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504A07B8-976B-42DE-83AE-78D2F682E73E}" srcId="{0BDD2C3F-9F64-4AFC-BDFA-99B0FD662495}" destId="{E5823E23-3AB8-41EF-BBF2-2E25D0EF8C5F}" srcOrd="4" destOrd="0" parTransId="{8E63E82D-1368-40F1-8140-B45D7178A20E}" sibTransId="{5F392A27-0BBA-4A84-AD42-881A753489DF}"/>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420687" y="0"/>
          <a:ext cx="4773613" cy="4773613"/>
        </a:xfrm>
        <a:prstGeom prst="quadArrow">
          <a:avLst>
            <a:gd name="adj1" fmla="val 2000"/>
            <a:gd name="adj2" fmla="val 4000"/>
            <a:gd name="adj3" fmla="val 5000"/>
          </a:avLst>
        </a:prstGeom>
        <a:gradFill rotWithShape="0">
          <a:gsLst>
            <a:gs pos="0">
              <a:schemeClr val="accent2">
                <a:tint val="40000"/>
                <a:hueOff val="0"/>
                <a:satOff val="0"/>
                <a:lumOff val="0"/>
                <a:alphaOff val="0"/>
                <a:shade val="15000"/>
                <a:satMod val="180000"/>
              </a:schemeClr>
            </a:gs>
            <a:gs pos="50000">
              <a:schemeClr val="accent2">
                <a:tint val="40000"/>
                <a:hueOff val="0"/>
                <a:satOff val="0"/>
                <a:lumOff val="0"/>
                <a:alphaOff val="0"/>
                <a:shade val="45000"/>
                <a:satMod val="170000"/>
              </a:schemeClr>
            </a:gs>
            <a:gs pos="70000">
              <a:schemeClr val="accent2">
                <a:tint val="40000"/>
                <a:hueOff val="0"/>
                <a:satOff val="0"/>
                <a:lumOff val="0"/>
                <a:alphaOff val="0"/>
                <a:tint val="99000"/>
                <a:shade val="65000"/>
                <a:satMod val="155000"/>
              </a:schemeClr>
            </a:gs>
            <a:gs pos="100000">
              <a:schemeClr val="accent2">
                <a:tint val="40000"/>
                <a:hueOff val="0"/>
                <a:satOff val="0"/>
                <a:lumOff val="0"/>
                <a:alphaOff val="0"/>
                <a:tint val="95500"/>
                <a:shade val="100000"/>
                <a:satMod val="15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B103496-DA0E-4685-89BE-480B410F7FCF}">
      <dsp:nvSpPr>
        <dsp:cNvPr id="0" name=""/>
        <dsp:cNvSpPr/>
      </dsp:nvSpPr>
      <dsp:spPr>
        <a:xfrm>
          <a:off x="730971" y="310284"/>
          <a:ext cx="1909445" cy="190944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269 rows and 71 columns.</a:t>
          </a:r>
        </a:p>
      </dsp:txBody>
      <dsp:txXfrm>
        <a:off x="824182" y="403495"/>
        <a:ext cx="1723023" cy="1723023"/>
      </dsp:txXfrm>
    </dsp:sp>
    <dsp:sp modelId="{97980B12-612D-45AF-96B7-86D66152C1E9}">
      <dsp:nvSpPr>
        <dsp:cNvPr id="0" name=""/>
        <dsp:cNvSpPr/>
      </dsp:nvSpPr>
      <dsp:spPr>
        <a:xfrm>
          <a:off x="2974569" y="310284"/>
          <a:ext cx="1909445" cy="1909445"/>
        </a:xfrm>
        <a:prstGeom prst="round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3067780" y="403495"/>
        <a:ext cx="1723023" cy="1723023"/>
      </dsp:txXfrm>
    </dsp:sp>
    <dsp:sp modelId="{65245A7B-7C16-44E2-AEE8-3B675CFCEFDA}">
      <dsp:nvSpPr>
        <dsp:cNvPr id="0" name=""/>
        <dsp:cNvSpPr/>
      </dsp:nvSpPr>
      <dsp:spPr>
        <a:xfrm>
          <a:off x="730971" y="2553882"/>
          <a:ext cx="1909445" cy="1909445"/>
        </a:xfrm>
        <a:prstGeom prst="round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22% duplicate fields/records found.</a:t>
          </a:r>
          <a:endParaRPr lang="en-US" sz="1600" kern="1200" dirty="0">
            <a:latin typeface="Constantia (Body)"/>
          </a:endParaRPr>
        </a:p>
      </dsp:txBody>
      <dsp:txXfrm>
        <a:off x="824182" y="2647093"/>
        <a:ext cx="1723023" cy="1723023"/>
      </dsp:txXfrm>
    </dsp:sp>
    <dsp:sp modelId="{B80B054A-6F89-48AB-AE26-0079B56D1C05}">
      <dsp:nvSpPr>
        <dsp:cNvPr id="0" name=""/>
        <dsp:cNvSpPr/>
      </dsp:nvSpPr>
      <dsp:spPr>
        <a:xfrm>
          <a:off x="2974569" y="2553882"/>
          <a:ext cx="1909445" cy="1909445"/>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all the columns are objects except for the “Pin Code" column which has integers.</a:t>
          </a:r>
          <a:endParaRPr lang="en-US" sz="1600" kern="1200" dirty="0">
            <a:latin typeface="Constantia (Body)"/>
          </a:endParaRPr>
        </a:p>
      </dsp:txBody>
      <dsp:txXfrm>
        <a:off x="3067780" y="2647093"/>
        <a:ext cx="1723023" cy="1723023"/>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1219827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162" y="1752602"/>
            <a:ext cx="1036050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914162" y="3611607"/>
            <a:ext cx="1036050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5018" y="4953000"/>
            <a:ext cx="12193844"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8E36636D-D922-432D-A958-524484B5923D}"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F28FB93-0A08-4E7D-8E63-9EFA29F1E09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1481330"/>
            <a:ext cx="10969943"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2974" y="274641"/>
            <a:ext cx="2369343"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41"/>
            <a:ext cx="8430604"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fld>
            <a:endParaRPr lang="en-IN"/>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917" y="1059712"/>
            <a:ext cx="10360501"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228922" y="2931712"/>
            <a:ext cx="6094413"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8FB93-0A08-4E7D-8E63-9EFA29F1E093}" type="slidenum">
              <a:rPr lang="en-IN" smtClean="0"/>
            </a:fld>
            <a:endParaRPr lang="en-IN"/>
          </a:p>
        </p:txBody>
      </p:sp>
      <p:sp>
        <p:nvSpPr>
          <p:cNvPr id="7" name="Chevron 6"/>
          <p:cNvSpPr/>
          <p:nvPr/>
        </p:nvSpPr>
        <p:spPr>
          <a:xfrm>
            <a:off x="484764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59915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81329"/>
            <a:ext cx="5383398"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481329"/>
            <a:ext cx="5383398"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8FB93-0A08-4E7D-8E63-9EFA29F1E093}" type="slidenum">
              <a:rPr lang="en-IN" smtClean="0"/>
            </a:fld>
            <a:endParaRPr lang="en-IN"/>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5410200"/>
            <a:ext cx="538551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1756" y="5410200"/>
            <a:ext cx="538763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441" y="1444295"/>
            <a:ext cx="5385514"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1444295"/>
            <a:ext cx="538763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36636D-D922-432D-A958-524484B5923D}"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8FB93-0A08-4E7D-8E63-9EFA29F1E093}"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36636D-D922-432D-A958-524484B5923D}"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8FB93-0A08-4E7D-8E63-9EFA29F1E093}" type="slidenum">
              <a:rPr lang="en-IN" smtClean="0"/>
            </a:fld>
            <a:endParaRPr lang="en-IN"/>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8FB93-0A08-4E7D-8E63-9EFA29F1E09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4876800"/>
            <a:ext cx="9973103"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891265" y="5355102"/>
            <a:ext cx="529807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218882" y="274320"/>
            <a:ext cx="9970459"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7040" y="6407944"/>
            <a:ext cx="2559653" cy="365760"/>
          </a:xfrm>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8FB93-0A08-4E7D-8E63-9EFA29F1E093}"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246" y="5443402"/>
            <a:ext cx="9547913"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304721" y="189968"/>
            <a:ext cx="11579384"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8E36636D-D922-432D-A958-524484B5923D}" type="datetimeFigureOut">
              <a:rPr lang="en-US" smtClean="0"/>
            </a:fld>
            <a:endParaRPr lang="en-US"/>
          </a:p>
        </p:txBody>
      </p:sp>
      <p:sp>
        <p:nvSpPr>
          <p:cNvPr id="6" name="Footer Placeholder 5"/>
          <p:cNvSpPr>
            <a:spLocks noGrp="1"/>
          </p:cNvSpPr>
          <p:nvPr>
            <p:ph type="ftr" sz="quarter" idx="11"/>
          </p:nvPr>
        </p:nvSpPr>
        <p:spPr>
          <a:xfrm>
            <a:off x="5838576" y="6407945"/>
            <a:ext cx="3133425"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F28FB93-0A08-4E7D-8E63-9EFA29F1E093}" type="slidenum">
              <a:rPr lang="en-IN" smtClean="0"/>
            </a:fld>
            <a:endParaRPr lang="en-IN"/>
          </a:p>
        </p:txBody>
      </p:sp>
      <p:sp>
        <p:nvSpPr>
          <p:cNvPr id="2" name="Title 1"/>
          <p:cNvSpPr>
            <a:spLocks noGrp="1"/>
          </p:cNvSpPr>
          <p:nvPr>
            <p:ph type="title"/>
          </p:nvPr>
        </p:nvSpPr>
        <p:spPr>
          <a:xfrm>
            <a:off x="304720" y="4865122"/>
            <a:ext cx="10764439"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8054" y="5791253"/>
            <a:ext cx="4535237"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4914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065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8054" y="5791253"/>
            <a:ext cx="4535237"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481329"/>
            <a:ext cx="10969943"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7040" y="6407944"/>
            <a:ext cx="2559653" cy="365760"/>
          </a:xfrm>
          <a:prstGeom prst="rect">
            <a:avLst/>
          </a:prstGeom>
        </p:spPr>
        <p:txBody>
          <a:bodyPr vert="horz" anchor="b"/>
          <a:lstStyle>
            <a:lvl1pPr algn="l" eaLnBrk="1" latinLnBrk="0" hangingPunct="1">
              <a:defRPr kumimoji="0" sz="1000">
                <a:solidFill>
                  <a:schemeClr val="tx1"/>
                </a:solidFill>
              </a:defRPr>
            </a:lvl1pPr>
          </a:lstStyle>
          <a:p>
            <a:fld id="{8E36636D-D922-432D-A958-524484B5923D}" type="datetimeFigureOut">
              <a:rPr lang="en-US" smtClean="0"/>
            </a:fld>
            <a:endParaRPr lang="en-US"/>
          </a:p>
        </p:txBody>
      </p:sp>
      <p:sp>
        <p:nvSpPr>
          <p:cNvPr id="22" name="Footer Placeholder 21"/>
          <p:cNvSpPr>
            <a:spLocks noGrp="1"/>
          </p:cNvSpPr>
          <p:nvPr>
            <p:ph type="ftr" sz="quarter" idx="3"/>
          </p:nvPr>
        </p:nvSpPr>
        <p:spPr>
          <a:xfrm>
            <a:off x="5838576" y="6407945"/>
            <a:ext cx="3133425"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11526693" y="6407945"/>
            <a:ext cx="487553" cy="365125"/>
          </a:xfrm>
          <a:prstGeom prst="rect">
            <a:avLst/>
          </a:prstGeom>
        </p:spPr>
        <p:txBody>
          <a:bodyPr vert="horz" anchor="b"/>
          <a:lstStyle>
            <a:lvl1pPr algn="r" eaLnBrk="1" latinLnBrk="0" hangingPunct="1">
              <a:defRPr kumimoji="0" sz="1000" b="0">
                <a:solidFill>
                  <a:schemeClr val="tx1"/>
                </a:solidFill>
              </a:defRPr>
            </a:lvl1pPr>
          </a:lstStyle>
          <a:p>
            <a:fld id="{DF28FB93-0A08-4E7D-8E63-9EFA29F1E09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482" y="2438400"/>
            <a:ext cx="9435241" cy="1625599"/>
          </a:xfrm>
        </p:spPr>
        <p:txBody>
          <a:bodyPr/>
          <a:lstStyle/>
          <a:p>
            <a:r>
              <a:rPr lang="en-US" dirty="0"/>
              <a:t>Customer Retention Case Study Presentation</a:t>
            </a:r>
            <a:endParaRPr lang="en-US" dirty="0"/>
          </a:p>
        </p:txBody>
      </p:sp>
      <p:sp>
        <p:nvSpPr>
          <p:cNvPr id="3" name="Subtitle 2"/>
          <p:cNvSpPr>
            <a:spLocks noGrp="1"/>
          </p:cNvSpPr>
          <p:nvPr>
            <p:ph type="subTitle" idx="1"/>
          </p:nvPr>
        </p:nvSpPr>
        <p:spPr>
          <a:xfrm>
            <a:off x="1376792" y="5715000"/>
            <a:ext cx="9429931" cy="991077"/>
          </a:xfrm>
        </p:spPr>
        <p:txBody>
          <a:bodyPr/>
          <a:lstStyle/>
          <a:p>
            <a:r>
              <a:rPr lang="en-US" dirty="0"/>
              <a:t>Prepared </a:t>
            </a:r>
            <a:r>
              <a:rPr lang="en-US" dirty="0" smtClean="0"/>
              <a:t>by  </a:t>
            </a:r>
            <a:r>
              <a:rPr lang="en-IN" altLang="en-US" dirty="0" smtClean="0"/>
              <a:t>HIRAL BALUJA</a:t>
            </a:r>
            <a:endParaRPr lang="en-I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ph idx="1"/>
          </p:nvPr>
        </p:nvGraphicFramePr>
        <p:xfrm>
          <a:off x="1219519" y="1836325"/>
          <a:ext cx="9750424" cy="4211320"/>
        </p:xfrm>
        <a:graphic>
          <a:graphicData uri="http://schemas.openxmlformats.org/drawingml/2006/table">
            <a:tbl>
              <a:tblPr firstRow="1" bandRow="1">
                <a:tableStyleId>{5C22544A-7EE6-4342-B048-85BDC9FD1C3A}</a:tableStyleId>
              </a:tblPr>
              <a:tblGrid>
                <a:gridCol w="2590800"/>
                <a:gridCol w="7159624"/>
              </a:tblGrid>
              <a:tr h="370840">
                <a:tc>
                  <a:txBody>
                    <a:bodyPr/>
                    <a:lstStyle/>
                    <a:p>
                      <a:r>
                        <a:rPr lang="en-US" dirty="0"/>
                        <a:t>Requirements</a:t>
                      </a:r>
                      <a:endParaRPr lang="en-IN" dirty="0"/>
                    </a:p>
                  </a:txBody>
                  <a:tcPr/>
                </a:tc>
                <a:tc>
                  <a:txBody>
                    <a:bodyPr/>
                    <a:lstStyle/>
                    <a:p>
                      <a:r>
                        <a:rPr lang="en-US" dirty="0"/>
                        <a:t>Tools  Used</a:t>
                      </a:r>
                      <a:endParaRPr lang="en-IN" dirty="0"/>
                    </a:p>
                  </a:txBody>
                  <a:tcPr/>
                </a:tc>
              </a:tr>
              <a:tr h="370840">
                <a:tc>
                  <a:txBody>
                    <a:bodyPr/>
                    <a:lstStyle/>
                    <a:p>
                      <a:r>
                        <a:rPr lang="en-US" dirty="0"/>
                        <a:t>Hardware</a:t>
                      </a:r>
                      <a:endParaRPr lang="en-IN" dirty="0"/>
                    </a:p>
                  </a:txBody>
                  <a:tcPr/>
                </a:tc>
                <a:tc>
                  <a:txBody>
                    <a:bodyPr/>
                    <a:lstStyle/>
                    <a:p>
                      <a:r>
                        <a:rPr lang="en-US" dirty="0"/>
                        <a:t>RAM: 8 GB</a:t>
                      </a:r>
                      <a:r>
                        <a:rPr lang="en-IN" altLang="en-US" dirty="0"/>
                        <a:t> or above</a:t>
                      </a:r>
                      <a:endParaRPr lang="en-US" dirty="0"/>
                    </a:p>
                    <a:p>
                      <a:r>
                        <a:rPr lang="en-US" dirty="0"/>
                        <a:t>Processor: Apple M1 Chip, Corei5 or above</a:t>
                      </a:r>
                      <a:endParaRPr lang="en-US" dirty="0"/>
                    </a:p>
                    <a:p>
                      <a:r>
                        <a:rPr lang="en-US" dirty="0"/>
                        <a:t>ROM/SSD: 256 GB or above</a:t>
                      </a:r>
                      <a:endParaRPr lang="en-US" dirty="0"/>
                    </a:p>
                    <a:p>
                      <a:endParaRPr lang="en-IN" dirty="0"/>
                    </a:p>
                  </a:txBody>
                  <a:tcPr/>
                </a:tc>
              </a:tr>
              <a:tr h="370840">
                <a:tc>
                  <a:txBody>
                    <a:bodyPr/>
                    <a:lstStyle/>
                    <a:p>
                      <a:r>
                        <a:rPr lang="en-US" dirty="0"/>
                        <a:t>Software</a:t>
                      </a:r>
                      <a:endParaRPr lang="en-IN" dirty="0"/>
                    </a:p>
                  </a:txBody>
                  <a:tcPr/>
                </a:tc>
                <a:tc>
                  <a:txBody>
                    <a:bodyPr/>
                    <a:lstStyle/>
                    <a:p>
                      <a:r>
                        <a:rPr lang="en-US" dirty="0"/>
                        <a:t>Programming language           : Python</a:t>
                      </a:r>
                      <a:endParaRPr lang="en-US" dirty="0"/>
                    </a:p>
                    <a:p>
                      <a:r>
                        <a:rPr lang="en-IN" dirty="0"/>
                        <a:t>Distribution                              : Anaconda Navigator</a:t>
                      </a:r>
                      <a:endParaRPr lang="en-IN" dirty="0"/>
                    </a:p>
                    <a:p>
                      <a:r>
                        <a:rPr lang="en-IN" dirty="0"/>
                        <a:t>Browser based language shell : Jupyter Notebook</a:t>
                      </a:r>
                      <a:endParaRPr lang="en-IN" dirty="0"/>
                    </a:p>
                  </a:txBody>
                  <a:tcPr/>
                </a:tc>
              </a:tr>
              <a:tr h="370840">
                <a:tc>
                  <a:txBody>
                    <a:bodyPr/>
                    <a:lstStyle/>
                    <a:p>
                      <a:r>
                        <a:rPr lang="en-US" dirty="0"/>
                        <a:t>Libraries/Packages</a:t>
                      </a:r>
                      <a:endParaRPr lang="en-IN" dirty="0"/>
                    </a:p>
                  </a:txBody>
                  <a:tcPr/>
                </a:tc>
                <a:tc>
                  <a:txBody>
                    <a:bodyPr/>
                    <a:lstStyle/>
                    <a:p>
                      <a:r>
                        <a:rPr lang="en-US" dirty="0"/>
                        <a:t>Pandas</a:t>
                      </a:r>
                      <a:endParaRPr lang="en-US" dirty="0"/>
                    </a:p>
                    <a:p>
                      <a:r>
                        <a:rPr lang="en-US" dirty="0"/>
                        <a:t>NumPy</a:t>
                      </a:r>
                      <a:endParaRPr lang="en-US" dirty="0"/>
                    </a:p>
                    <a:p>
                      <a:r>
                        <a:rPr lang="en-US" dirty="0"/>
                        <a:t>matplotlib</a:t>
                      </a:r>
                      <a:endParaRPr lang="en-US" dirty="0"/>
                    </a:p>
                    <a:p>
                      <a:r>
                        <a:rPr lang="en-US" dirty="0"/>
                        <a:t>seaborn</a:t>
                      </a:r>
                      <a:endParaRPr lang="en-US" dirty="0"/>
                    </a:p>
                    <a:p>
                      <a:r>
                        <a:rPr lang="en-IN" sz="1800" b="0" i="0" kern="1200" dirty="0">
                          <a:solidFill>
                            <a:schemeClr val="dk1"/>
                          </a:solidFill>
                          <a:effectLst/>
                          <a:latin typeface="+mn-lt"/>
                          <a:ea typeface="+mn-ea"/>
                          <a:cs typeface="+mn-cs"/>
                        </a:rPr>
                        <a:t>scikit-learn</a:t>
                      </a:r>
                      <a:endParaRPr lang="en-IN" sz="1800" b="0" i="0" kern="1200" dirty="0">
                        <a:solidFill>
                          <a:schemeClr val="dk1"/>
                        </a:solidFill>
                        <a:effectLst/>
                        <a:latin typeface="+mn-lt"/>
                        <a:ea typeface="+mn-ea"/>
                        <a:cs typeface="+mn-cs"/>
                      </a:endParaRPr>
                    </a:p>
                  </a:txBody>
                  <a:tcPr/>
                </a:tc>
              </a:tr>
            </a:tbl>
          </a:graphicData>
        </a:graphic>
      </p:graphicFrame>
      <p:sp>
        <p:nvSpPr>
          <p:cNvPr id="10" name="Title 9"/>
          <p:cNvSpPr>
            <a:spLocks noGrp="1"/>
          </p:cNvSpPr>
          <p:nvPr>
            <p:ph type="title"/>
          </p:nvPr>
        </p:nvSpPr>
        <p:spPr/>
        <p:txBody>
          <a:bodyPr/>
          <a:lstStyle/>
          <a:p>
            <a:r>
              <a:rPr lang="en-US" dirty="0"/>
              <a:t>Exploratory Data Analysis (EDA)</a:t>
            </a:r>
            <a:endParaRPr lang="en-US" dirty="0"/>
          </a:p>
        </p:txBody>
      </p:sp>
      <p:pic>
        <p:nvPicPr>
          <p:cNvPr id="4" name="Picture 3"/>
          <p:cNvPicPr>
            <a:picLocks noChangeAspect="1"/>
          </p:cNvPicPr>
          <p:nvPr/>
        </p:nvPicPr>
        <p:blipFill>
          <a:blip r:embed="rId1"/>
          <a:stretch>
            <a:fillRect/>
          </a:stretch>
        </p:blipFill>
        <p:spPr>
          <a:xfrm>
            <a:off x="5405570" y="4495801"/>
            <a:ext cx="1213114" cy="457200"/>
          </a:xfrm>
          <a:prstGeom prst="rect">
            <a:avLst/>
          </a:prstGeom>
        </p:spPr>
      </p:pic>
      <p:pic>
        <p:nvPicPr>
          <p:cNvPr id="7" name="Picture 6"/>
          <p:cNvPicPr>
            <a:picLocks noChangeAspect="1"/>
          </p:cNvPicPr>
          <p:nvPr/>
        </p:nvPicPr>
        <p:blipFill>
          <a:blip r:embed="rId2"/>
          <a:stretch>
            <a:fillRect/>
          </a:stretch>
        </p:blipFill>
        <p:spPr>
          <a:xfrm>
            <a:off x="5405570" y="5150033"/>
            <a:ext cx="1213114" cy="451434"/>
          </a:xfrm>
          <a:prstGeom prst="rect">
            <a:avLst/>
          </a:prstGeom>
        </p:spPr>
      </p:pic>
      <p:pic>
        <p:nvPicPr>
          <p:cNvPr id="12" name="Picture 11"/>
          <p:cNvPicPr>
            <a:picLocks noChangeAspect="1"/>
          </p:cNvPicPr>
          <p:nvPr/>
        </p:nvPicPr>
        <p:blipFill>
          <a:blip r:embed="rId3"/>
          <a:stretch>
            <a:fillRect/>
          </a:stretch>
        </p:blipFill>
        <p:spPr>
          <a:xfrm>
            <a:off x="6973698" y="4495801"/>
            <a:ext cx="1828800" cy="450955"/>
          </a:xfrm>
          <a:prstGeom prst="rect">
            <a:avLst/>
          </a:prstGeom>
        </p:spPr>
      </p:pic>
      <p:pic>
        <p:nvPicPr>
          <p:cNvPr id="14" name="Picture 13"/>
          <p:cNvPicPr>
            <a:picLocks noChangeAspect="1"/>
          </p:cNvPicPr>
          <p:nvPr/>
        </p:nvPicPr>
        <p:blipFill>
          <a:blip r:embed="rId4"/>
          <a:stretch>
            <a:fillRect/>
          </a:stretch>
        </p:blipFill>
        <p:spPr>
          <a:xfrm>
            <a:off x="6973698" y="5150512"/>
            <a:ext cx="1828800" cy="450955"/>
          </a:xfrm>
          <a:prstGeom prst="rect">
            <a:avLst/>
          </a:prstGeom>
        </p:spPr>
      </p:pic>
      <p:pic>
        <p:nvPicPr>
          <p:cNvPr id="16" name="Picture 15"/>
          <p:cNvPicPr>
            <a:picLocks noChangeAspect="1"/>
          </p:cNvPicPr>
          <p:nvPr/>
        </p:nvPicPr>
        <p:blipFill>
          <a:blip r:embed="rId5"/>
          <a:stretch>
            <a:fillRect/>
          </a:stretch>
        </p:blipFill>
        <p:spPr>
          <a:xfrm>
            <a:off x="9230337" y="3657600"/>
            <a:ext cx="1603277" cy="522294"/>
          </a:xfrm>
          <a:prstGeom prst="rect">
            <a:avLst/>
          </a:prstGeom>
        </p:spPr>
      </p:pic>
      <p:pic>
        <p:nvPicPr>
          <p:cNvPr id="18" name="Picture 17"/>
          <p:cNvPicPr>
            <a:picLocks noChangeAspect="1"/>
          </p:cNvPicPr>
          <p:nvPr/>
        </p:nvPicPr>
        <p:blipFill>
          <a:blip r:embed="rId6"/>
          <a:stretch>
            <a:fillRect/>
          </a:stretch>
        </p:blipFill>
        <p:spPr>
          <a:xfrm>
            <a:off x="9050228" y="4637098"/>
            <a:ext cx="1754507" cy="7682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p:cNvGraphicFramePr>
            <a:graphicFrameLocks noGrp="1"/>
          </p:cNvGraphicFramePr>
          <p:nvPr/>
        </p:nvGraphicFramePr>
        <p:xfrm>
          <a:off x="479425" y="1042193"/>
          <a:ext cx="5614987" cy="4773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6246812" y="1568489"/>
            <a:ext cx="5105400" cy="4247317"/>
          </a:xfrm>
          <a:prstGeom prst="rect">
            <a:avLst/>
          </a:prstGeom>
          <a:noFill/>
        </p:spPr>
        <p:txBody>
          <a:bodyPr wrap="square">
            <a:spAutoFit/>
          </a:bodyPr>
          <a:lstStyle/>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First I have imported the necessary libraries and loaded the entire dataset in our Jupyter Notebook and renamed the columns.</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Then I checked the shape of </a:t>
            </a:r>
            <a:r>
              <a:rPr lang="en-US" dirty="0">
                <a:latin typeface="Cambria" panose="02040503050406030204" pitchFamily="18" charset="0"/>
                <a:ea typeface="Cambria" panose="02040503050406030204" pitchFamily="18" charset="0"/>
              </a:rPr>
              <a:t>our</a:t>
            </a:r>
            <a:r>
              <a:rPr lang="en-US" cap="none" dirty="0">
                <a:latin typeface="Cambria" panose="02040503050406030204" pitchFamily="18" charset="0"/>
                <a:ea typeface="Cambria" panose="02040503050406030204" pitchFamily="18" charset="0"/>
              </a:rPr>
              <a:t> dataset and found that we </a:t>
            </a:r>
            <a:r>
              <a:rPr lang="en-US" dirty="0">
                <a:latin typeface="Cambria" panose="02040503050406030204" pitchFamily="18" charset="0"/>
                <a:ea typeface="Cambria" panose="02040503050406030204" pitchFamily="18" charset="0"/>
              </a:rPr>
              <a:t>have a total of</a:t>
            </a:r>
            <a:r>
              <a:rPr lang="en-US" cap="none" dirty="0">
                <a:latin typeface="Cambria" panose="02040503050406030204" pitchFamily="18" charset="0"/>
                <a:ea typeface="Cambria" panose="02040503050406030204" pitchFamily="18" charset="0"/>
              </a:rPr>
              <a:t> 269 rows and 71 different columns.</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We don’t have any null values or missing values present in our dataset.</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There is 22% percent of duplicate records in our dataset however I have chosen to retain those information instead of removing them.</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By checking the data types </a:t>
            </a:r>
            <a:r>
              <a:rPr lang="en-US" dirty="0">
                <a:latin typeface="Cambria" panose="02040503050406030204" pitchFamily="18" charset="0"/>
                <a:ea typeface="Cambria" panose="02040503050406030204" pitchFamily="18" charset="0"/>
              </a:rPr>
              <a:t>I</a:t>
            </a:r>
            <a:r>
              <a:rPr lang="en-US" cap="none" dirty="0">
                <a:latin typeface="Cambria" panose="02040503050406030204" pitchFamily="18" charset="0"/>
                <a:ea typeface="Cambria" panose="02040503050406030204" pitchFamily="18" charset="0"/>
              </a:rPr>
              <a:t> came to know that all the columns </a:t>
            </a:r>
            <a:r>
              <a:rPr lang="en-US" dirty="0">
                <a:latin typeface="Cambria" panose="02040503050406030204" pitchFamily="18" charset="0"/>
                <a:ea typeface="Cambria" panose="02040503050406030204" pitchFamily="18" charset="0"/>
              </a:rPr>
              <a:t>have</a:t>
            </a:r>
            <a:r>
              <a:rPr lang="en-US" cap="none" dirty="0">
                <a:latin typeface="Cambria" panose="02040503050406030204" pitchFamily="18" charset="0"/>
                <a:ea typeface="Cambria" panose="02040503050406030204" pitchFamily="18" charset="0"/>
              </a:rPr>
              <a:t> ‘object’ data type except the column representing the Pin </a:t>
            </a:r>
            <a:r>
              <a:rPr lang="en-US" dirty="0">
                <a:latin typeface="Cambria" panose="02040503050406030204" pitchFamily="18" charset="0"/>
                <a:ea typeface="Cambria" panose="02040503050406030204" pitchFamily="18" charset="0"/>
              </a:rPr>
              <a:t>C</a:t>
            </a:r>
            <a:r>
              <a:rPr lang="en-US" cap="none" dirty="0">
                <a:latin typeface="Cambria" panose="02040503050406030204" pitchFamily="18" charset="0"/>
                <a:ea typeface="Cambria" panose="02040503050406030204" pitchFamily="18" charset="0"/>
              </a:rPr>
              <a:t>ode which has ‘integer’ data type.</a:t>
            </a:r>
            <a:endParaRPr lang="en-US" cap="none"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8883" y="1830033"/>
            <a:ext cx="4773956" cy="4267200"/>
          </a:xfrm>
        </p:spPr>
        <p:txBody>
          <a:bodyPr>
            <a:normAutofit/>
          </a:bodyPr>
          <a:lstStyle/>
          <a:p>
            <a:pPr marL="0" indent="0">
              <a:buNone/>
            </a:pPr>
            <a:r>
              <a:rPr lang="en-US" sz="2000" dirty="0">
                <a:latin typeface="Constantia (Body)"/>
                <a:cs typeface="Arial" panose="020B0604020202020204"/>
              </a:rPr>
              <a:t>The data is collected from the Indian online shoppers. Our Dataset consists of reviews and feedbacks of customers on 5 top Indian Online Retailers : Amazon, Flipkart, Snapdeal, Myntra and Paytm.</a:t>
            </a:r>
            <a:endParaRPr lang="en-US" sz="2000" dirty="0">
              <a:latin typeface="Constantia (Body)"/>
              <a:cs typeface="Arial" panose="020B0604020202020204"/>
            </a:endParaRPr>
          </a:p>
          <a:p>
            <a:pPr marL="0" indent="0">
              <a:buNone/>
            </a:pPr>
            <a:r>
              <a:rPr lang="en-US" sz="2000" dirty="0">
                <a:latin typeface="Constantia (Body)"/>
                <a:cs typeface="Arial" panose="020B0604020202020204"/>
              </a:rPr>
              <a:t>Questionnaire is formed on the basis of brand strength, brand empathy or commitment, overall customer satisfaction and perceived value for money with intention to recommend.</a:t>
            </a:r>
            <a:endParaRPr lang="en-US" sz="2000" dirty="0">
              <a:latin typeface="Constantia (Body)"/>
              <a:cs typeface="Arial" panose="020B0604020202020204"/>
            </a:endParaRPr>
          </a:p>
          <a:p>
            <a:pPr marL="0" indent="0">
              <a:buNone/>
            </a:pPr>
            <a:r>
              <a:rPr lang="en-US" sz="2000" dirty="0">
                <a:latin typeface="Constantia (Body)"/>
                <a:cs typeface="Arial" panose="020B0604020202020204"/>
              </a:rPr>
              <a:t>Results indicate the e-retail success factors which are very much critical for customer satisfaction and retention.</a:t>
            </a:r>
            <a:endParaRPr lang="en-US" sz="2000" dirty="0">
              <a:latin typeface="Constantia (Body)"/>
              <a:ea typeface="+mj-lt"/>
              <a:cs typeface="+mj-lt"/>
            </a:endParaRPr>
          </a:p>
        </p:txBody>
      </p:sp>
      <p:sp>
        <p:nvSpPr>
          <p:cNvPr id="4" name="Content Placeholder 3"/>
          <p:cNvSpPr>
            <a:spLocks noGrp="1"/>
          </p:cNvSpPr>
          <p:nvPr>
            <p:ph sz="half" idx="2"/>
          </p:nvPr>
        </p:nvSpPr>
        <p:spPr/>
        <p:txBody>
          <a:bodyPr>
            <a:normAutofit/>
          </a:bodyPr>
          <a:lstStyle/>
          <a:p>
            <a:pPr marL="0" indent="0">
              <a:buNone/>
            </a:pPr>
            <a:r>
              <a:rPr lang="en-US" dirty="0"/>
              <a:t>The top 5 Indian Online Retailers:</a:t>
            </a:r>
            <a:endParaRPr lang="en-IN" dirty="0"/>
          </a:p>
        </p:txBody>
      </p:sp>
      <p:sp>
        <p:nvSpPr>
          <p:cNvPr id="2" name="Title 1"/>
          <p:cNvSpPr>
            <a:spLocks noGrp="1"/>
          </p:cNvSpPr>
          <p:nvPr>
            <p:ph type="title"/>
          </p:nvPr>
        </p:nvSpPr>
        <p:spPr/>
        <p:txBody>
          <a:bodyPr/>
          <a:lstStyle/>
          <a:p>
            <a:r>
              <a:rPr lang="en-US" dirty="0"/>
              <a:t>Dataset Description</a:t>
            </a:r>
            <a:endParaRPr lang="en-IN" dirty="0"/>
          </a:p>
        </p:txBody>
      </p:sp>
      <p:pic>
        <p:nvPicPr>
          <p:cNvPr id="5" name="Picture 4" descr="Logo&#10;&#10;Description automatically generated"/>
          <p:cNvPicPr>
            <a:picLocks noChangeAspect="1"/>
          </p:cNvPicPr>
          <p:nvPr/>
        </p:nvPicPr>
        <p:blipFill>
          <a:blip r:embed="rId1"/>
          <a:stretch>
            <a:fillRect/>
          </a:stretch>
        </p:blipFill>
        <p:spPr>
          <a:xfrm>
            <a:off x="6668392" y="2744111"/>
            <a:ext cx="1678643" cy="931293"/>
          </a:xfrm>
          <a:prstGeom prst="rect">
            <a:avLst/>
          </a:prstGeom>
        </p:spPr>
      </p:pic>
      <p:pic>
        <p:nvPicPr>
          <p:cNvPr id="7" name="Picture 6" descr="Logo&#10;&#10;Description automatically generated"/>
          <p:cNvPicPr>
            <a:picLocks noChangeAspect="1"/>
          </p:cNvPicPr>
          <p:nvPr/>
        </p:nvPicPr>
        <p:blipFill>
          <a:blip r:embed="rId2"/>
          <a:stretch>
            <a:fillRect/>
          </a:stretch>
        </p:blipFill>
        <p:spPr>
          <a:xfrm>
            <a:off x="9086381" y="2720157"/>
            <a:ext cx="1723467" cy="937933"/>
          </a:xfrm>
          <a:prstGeom prst="rect">
            <a:avLst/>
          </a:prstGeom>
        </p:spPr>
      </p:pic>
      <p:pic>
        <p:nvPicPr>
          <p:cNvPr id="9" name="Picture 8" descr="Logo&#10;&#10;Description automatically generated"/>
          <p:cNvPicPr>
            <a:picLocks noChangeAspect="1"/>
          </p:cNvPicPr>
          <p:nvPr/>
        </p:nvPicPr>
        <p:blipFill>
          <a:blip r:embed="rId3"/>
          <a:stretch>
            <a:fillRect/>
          </a:stretch>
        </p:blipFill>
        <p:spPr>
          <a:xfrm>
            <a:off x="9142412" y="3886884"/>
            <a:ext cx="1667436" cy="931075"/>
          </a:xfrm>
          <a:prstGeom prst="rect">
            <a:avLst/>
          </a:prstGeom>
        </p:spPr>
      </p:pic>
      <p:pic>
        <p:nvPicPr>
          <p:cNvPr id="10" name="Picture 9"/>
          <p:cNvPicPr>
            <a:picLocks noChangeAspect="1"/>
          </p:cNvPicPr>
          <p:nvPr/>
        </p:nvPicPr>
        <p:blipFill>
          <a:blip r:embed="rId4"/>
          <a:stretch>
            <a:fillRect/>
          </a:stretch>
        </p:blipFill>
        <p:spPr>
          <a:xfrm>
            <a:off x="7507713" y="5225314"/>
            <a:ext cx="2667000" cy="651076"/>
          </a:xfrm>
          <a:prstGeom prst="rect">
            <a:avLst/>
          </a:prstGeom>
        </p:spPr>
      </p:pic>
      <p:pic>
        <p:nvPicPr>
          <p:cNvPr id="11" name="Picture 10"/>
          <p:cNvPicPr>
            <a:picLocks noChangeAspect="1"/>
          </p:cNvPicPr>
          <p:nvPr/>
        </p:nvPicPr>
        <p:blipFill>
          <a:blip r:embed="rId5"/>
          <a:stretch>
            <a:fillRect/>
          </a:stretch>
        </p:blipFill>
        <p:spPr>
          <a:xfrm>
            <a:off x="6668392" y="3998724"/>
            <a:ext cx="2110082" cy="7626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4320" y="948055"/>
            <a:ext cx="11786870" cy="5809615"/>
          </a:xfrm>
        </p:spPr>
        <p:txBody>
          <a:bodyPr>
            <a:noAutofit/>
          </a:bodyPr>
          <a:lstStyle/>
          <a:p>
            <a:pPr>
              <a:buFont typeface="Wingdings" panose="05000000000000000000" pitchFamily="2" charset="2"/>
              <a:buChar char="Ø"/>
            </a:pPr>
            <a:r>
              <a:rPr lang="en-US" sz="1900" dirty="0"/>
              <a:t>What is Data Visualization? Data visualization is defined as a graphical representation that contains the information and the data.</a:t>
            </a:r>
            <a:endParaRPr lang="en-US" sz="1900" dirty="0"/>
          </a:p>
          <a:p>
            <a:pPr>
              <a:buFont typeface="Wingdings" panose="05000000000000000000" pitchFamily="2" charset="2"/>
              <a:buChar char="Ø"/>
            </a:pPr>
            <a:r>
              <a:rPr lang="en-US" sz="1900" dirty="0"/>
              <a:t>Benefits of Good Data Visualization? Data visualization is another technique of visual art that grabs our interest and keeps our main focus on the message captured with the help of eyes.</a:t>
            </a:r>
            <a:endParaRPr lang="en-US" sz="1900" dirty="0"/>
          </a:p>
          <a:p>
            <a:pPr>
              <a:buFont typeface="Wingdings" panose="05000000000000000000" pitchFamily="2" charset="2"/>
              <a:buChar char="Ø"/>
            </a:pPr>
            <a:r>
              <a:rPr lang="en-US" sz="1900" dirty="0"/>
              <a:t>Different Types of Analysis for Data Visualization are</a:t>
            </a:r>
            <a:br>
              <a:rPr lang="en-US" sz="1900" dirty="0"/>
            </a:br>
            <a:br>
              <a:rPr lang="en-US" sz="1900" dirty="0"/>
            </a:br>
            <a:r>
              <a:rPr lang="en-US" sz="1900" dirty="0"/>
              <a:t>Univariate Analysis: In the univariate analysis, we will be using a single feature to analyze almost all of its properties.</a:t>
            </a:r>
            <a:endParaRPr lang="en-US" sz="1900" dirty="0"/>
          </a:p>
          <a:p>
            <a:pPr marL="109855" indent="0">
              <a:buFont typeface="Wingdings" panose="05000000000000000000" pitchFamily="2" charset="2"/>
              <a:buNone/>
            </a:pPr>
            <a:br>
              <a:rPr lang="en-US" sz="2000" dirty="0"/>
            </a:br>
            <a:r>
              <a:rPr lang="en-US" sz="1900" dirty="0"/>
              <a:t>Bivariate Analysis: When we compare the data between exactly 2 features then it is known as bivariate analysis.</a:t>
            </a:r>
            <a:br>
              <a:rPr lang="en-US" sz="1900" dirty="0"/>
            </a:br>
            <a:br>
              <a:rPr lang="en-US" sz="1900" dirty="0"/>
            </a:br>
            <a:r>
              <a:rPr lang="en-US" sz="1900" dirty="0"/>
              <a:t>Multivariate Analysis: In the multivariate analysis, we will be comparing more than 2 variables.</a:t>
            </a:r>
            <a:endParaRPr lang="en-US" sz="1900" dirty="0"/>
          </a:p>
          <a:p>
            <a:pPr marL="109855" indent="0">
              <a:buFont typeface="Wingdings" panose="05000000000000000000" pitchFamily="2" charset="2"/>
              <a:buNone/>
            </a:pPr>
            <a:endParaRPr lang="en-US" sz="1900" dirty="0"/>
          </a:p>
          <a:p>
            <a:pPr>
              <a:buFont typeface="Wingdings" panose="05000000000000000000" pitchFamily="2" charset="2"/>
              <a:buChar char="Ø"/>
            </a:pPr>
            <a:r>
              <a:rPr sz="2000" dirty="0">
                <a:cs typeface="+mn-lt"/>
                <a:sym typeface="+mn-ea"/>
              </a:rPr>
              <a:t>I have performed both univariate and bivariate analysis to  visualize the data. In univariate analysis I have used pie plots, count  plots and distribution plot and in bivariate analysis I have used count  plot, factor plot and boxplots. </a:t>
            </a:r>
            <a:r>
              <a:rPr sz="2000" spc="-5" dirty="0">
                <a:cs typeface="+mn-lt"/>
                <a:sym typeface="+mn-ea"/>
              </a:rPr>
              <a:t>Here </a:t>
            </a:r>
            <a:r>
              <a:rPr sz="2000" dirty="0">
                <a:cs typeface="+mn-lt"/>
                <a:sym typeface="+mn-ea"/>
              </a:rPr>
              <a:t>I </a:t>
            </a:r>
            <a:r>
              <a:rPr sz="2000" spc="-5" dirty="0">
                <a:cs typeface="+mn-lt"/>
                <a:sym typeface="+mn-ea"/>
              </a:rPr>
              <a:t>will </a:t>
            </a:r>
            <a:r>
              <a:rPr sz="2000" dirty="0">
                <a:cs typeface="+mn-lt"/>
                <a:sym typeface="+mn-ea"/>
              </a:rPr>
              <a:t>be </a:t>
            </a:r>
            <a:r>
              <a:rPr sz="2000" spc="-5" dirty="0">
                <a:cs typeface="+mn-lt"/>
                <a:sym typeface="+mn-ea"/>
              </a:rPr>
              <a:t>showing </a:t>
            </a:r>
            <a:r>
              <a:rPr sz="2000" dirty="0">
                <a:cs typeface="+mn-lt"/>
                <a:sym typeface="+mn-ea"/>
              </a:rPr>
              <a:t>only bivariate  analysis plots to analyze the</a:t>
            </a:r>
            <a:r>
              <a:rPr sz="2000" spc="-60" dirty="0">
                <a:cs typeface="+mn-lt"/>
                <a:sym typeface="+mn-ea"/>
              </a:rPr>
              <a:t> </a:t>
            </a:r>
            <a:r>
              <a:rPr sz="2000" dirty="0">
                <a:cs typeface="+mn-lt"/>
                <a:sym typeface="+mn-ea"/>
              </a:rPr>
              <a:t>data.</a:t>
            </a:r>
            <a:endParaRPr lang="en-US" sz="2000" dirty="0">
              <a:cs typeface="+mn-lt"/>
              <a:sym typeface="+mn-ea"/>
            </a:endParaRPr>
          </a:p>
        </p:txBody>
      </p:sp>
      <p:sp>
        <p:nvSpPr>
          <p:cNvPr id="4" name="Title 3"/>
          <p:cNvSpPr>
            <a:spLocks noGrp="1"/>
          </p:cNvSpPr>
          <p:nvPr>
            <p:ph type="title"/>
          </p:nvPr>
        </p:nvSpPr>
        <p:spPr>
          <a:xfrm>
            <a:off x="609441" y="46038"/>
            <a:ext cx="10969943" cy="1143000"/>
          </a:xfrm>
        </p:spPr>
        <p:txBody>
          <a:bodyPr/>
          <a:lstStyle/>
          <a:p>
            <a:r>
              <a:rPr lang="en-US" dirty="0"/>
              <a:t>Visualization</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p:cNvSpPr/>
          <p:nvPr/>
        </p:nvSpPr>
        <p:spPr>
          <a:xfrm>
            <a:off x="-154305" y="76200"/>
            <a:ext cx="12581255" cy="762571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p:cNvSpPr/>
          <p:nvPr/>
        </p:nvSpPr>
        <p:spPr>
          <a:xfrm>
            <a:off x="-141605" y="0"/>
            <a:ext cx="12233275" cy="703008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p:cNvSpPr/>
          <p:nvPr/>
        </p:nvSpPr>
        <p:spPr>
          <a:xfrm>
            <a:off x="-153670" y="-152400"/>
            <a:ext cx="12734290" cy="685292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p:cNvSpPr/>
          <p:nvPr/>
        </p:nvSpPr>
        <p:spPr>
          <a:xfrm>
            <a:off x="-264160" y="-98425"/>
            <a:ext cx="12772390" cy="733488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p:nvPr/>
        </p:nvSpPr>
        <p:spPr>
          <a:xfrm>
            <a:off x="-229870" y="-76200"/>
            <a:ext cx="12429490" cy="722630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p:nvPr/>
        </p:nvSpPr>
        <p:spPr>
          <a:xfrm>
            <a:off x="-78105" y="76200"/>
            <a:ext cx="11274425" cy="685673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9200" y="1921510"/>
            <a:ext cx="5942330" cy="4345305"/>
          </a:xfrm>
        </p:spPr>
        <p:txBody>
          <a:bodyPr>
            <a:normAutofit fontScale="80000"/>
          </a:bodyPr>
          <a:lstStyle/>
          <a:p>
            <a:r>
              <a:rPr lang="en-US" dirty="0"/>
              <a:t>Introduction</a:t>
            </a:r>
            <a:endParaRPr lang="en-US" dirty="0"/>
          </a:p>
          <a:p>
            <a:r>
              <a:rPr lang="en-US" dirty="0"/>
              <a:t>Problem Statement</a:t>
            </a:r>
            <a:endParaRPr lang="en-US" dirty="0"/>
          </a:p>
          <a:p>
            <a:r>
              <a:rPr lang="en-US" dirty="0"/>
              <a:t>Objective</a:t>
            </a:r>
            <a:endParaRPr lang="en-US" dirty="0"/>
          </a:p>
          <a:p>
            <a:r>
              <a:rPr lang="en-US" dirty="0"/>
              <a:t>Exploratory Data Analysis (EDA)</a:t>
            </a:r>
            <a:endParaRPr lang="en-US" dirty="0"/>
          </a:p>
          <a:p>
            <a:r>
              <a:rPr lang="en-US" dirty="0"/>
              <a:t>Visualization</a:t>
            </a:r>
            <a:endParaRPr lang="en-US" dirty="0"/>
          </a:p>
          <a:p>
            <a:r>
              <a:rPr lang="en-US" dirty="0"/>
              <a:t>Inference</a:t>
            </a:r>
            <a:endParaRPr lang="en-US" dirty="0"/>
          </a:p>
          <a:p>
            <a:r>
              <a:rPr lang="en-IN" altLang="en-US" dirty="0"/>
              <a:t>Interpretation of the Result</a:t>
            </a:r>
            <a:endParaRPr lang="en-US" dirty="0"/>
          </a:p>
          <a:p>
            <a:r>
              <a:rPr lang="en-US" dirty="0"/>
              <a:t>Future Work</a:t>
            </a:r>
            <a:endParaRPr lang="en-US" dirty="0"/>
          </a:p>
          <a:p>
            <a:r>
              <a:rPr lang="en-IN" altLang="en-US" dirty="0"/>
              <a:t>Findings and Analysis</a:t>
            </a:r>
            <a:endParaRPr lang="en-IN" altLang="en-US" dirty="0"/>
          </a:p>
          <a:p>
            <a:r>
              <a:rPr lang="en-IN" altLang="en-US" dirty="0"/>
              <a:t>Assumptions</a:t>
            </a:r>
            <a:endParaRPr lang="en-US" dirty="0"/>
          </a:p>
          <a:p>
            <a:r>
              <a:rPr lang="en-IN" altLang="en-US" dirty="0"/>
              <a:t>Conclusion</a:t>
            </a:r>
            <a:endParaRPr lang="en-IN" altLang="en-US" dirty="0"/>
          </a:p>
        </p:txBody>
      </p:sp>
      <p:sp>
        <p:nvSpPr>
          <p:cNvPr id="13" name="Title 12"/>
          <p:cNvSpPr>
            <a:spLocks noGrp="1"/>
          </p:cNvSpPr>
          <p:nvPr>
            <p:ph type="title"/>
          </p:nvPr>
        </p:nvSpPr>
        <p:spPr>
          <a:xfrm>
            <a:off x="1218883" y="405167"/>
            <a:ext cx="9751060" cy="1168400"/>
          </a:xfrm>
        </p:spPr>
        <p:txBody>
          <a:bodyPr>
            <a:normAutofit/>
          </a:bodyPr>
          <a:lstStyle/>
          <a:p>
            <a:r>
              <a:rPr lang="en-US" sz="4000" dirty="0"/>
              <a:t>Agenda:</a:t>
            </a:r>
            <a:endParaRPr lang="en-US" sz="4000" dirty="0"/>
          </a:p>
        </p:txBody>
      </p:sp>
      <p:pic>
        <p:nvPicPr>
          <p:cNvPr id="5" name="Picture 4"/>
          <p:cNvPicPr>
            <a:picLocks noChangeAspect="1"/>
          </p:cNvPicPr>
          <p:nvPr/>
        </p:nvPicPr>
        <p:blipFill>
          <a:blip r:embed="rId1"/>
          <a:stretch>
            <a:fillRect/>
          </a:stretch>
        </p:blipFill>
        <p:spPr>
          <a:xfrm>
            <a:off x="7016243" y="1157796"/>
            <a:ext cx="3953699" cy="46961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3"/>
          <p:cNvSpPr/>
          <p:nvPr/>
        </p:nvSpPr>
        <p:spPr>
          <a:xfrm>
            <a:off x="-148590" y="-81915"/>
            <a:ext cx="12178030" cy="727011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181610" y="-138430"/>
            <a:ext cx="12797790" cy="717613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3"/>
          <p:cNvSpPr/>
          <p:nvPr/>
        </p:nvSpPr>
        <p:spPr>
          <a:xfrm>
            <a:off x="-212725" y="-144145"/>
            <a:ext cx="12343765" cy="685736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257175" y="-185420"/>
            <a:ext cx="12361545" cy="713803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283845" y="-194945"/>
            <a:ext cx="12459335" cy="683133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135890" y="-196850"/>
            <a:ext cx="12205970" cy="663067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312420" y="-130175"/>
            <a:ext cx="12374245" cy="6986905"/>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175895" y="-127635"/>
            <a:ext cx="12030710" cy="674624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4"/>
          <p:cNvSpPr/>
          <p:nvPr/>
        </p:nvSpPr>
        <p:spPr>
          <a:xfrm>
            <a:off x="-144780" y="-191770"/>
            <a:ext cx="12235180" cy="686816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3"/>
          <p:cNvSpPr/>
          <p:nvPr/>
        </p:nvSpPr>
        <p:spPr>
          <a:xfrm>
            <a:off x="-195580" y="-228600"/>
            <a:ext cx="12296140" cy="7348220"/>
          </a:xfrm>
          <a:prstGeom prst="rect">
            <a:avLst/>
          </a:prstGeom>
          <a:blipFill>
            <a:blip r:embed="rId1"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8882" y="2057400"/>
            <a:ext cx="9751060" cy="4267200"/>
          </a:xfrm>
        </p:spPr>
        <p:txBody>
          <a:bodyPr>
            <a:normAutofit/>
          </a:bodyPr>
          <a:lstStyle/>
          <a:p>
            <a:r>
              <a:rPr lang="en-US" dirty="0"/>
              <a:t>What is Customer Retention and do we really need it?</a:t>
            </a:r>
            <a:endParaRPr lang="en-US" dirty="0"/>
          </a:p>
          <a:p>
            <a:pPr marL="0" indent="0">
              <a:buNone/>
            </a:pPr>
            <a:endParaRPr lang="en-US" dirty="0"/>
          </a:p>
          <a:p>
            <a:pPr marL="301625" lvl="1" indent="0">
              <a:buNone/>
            </a:pPr>
            <a:r>
              <a:rPr lang="en-US" dirty="0"/>
              <a:t>“Customer retention refers to company’s ability to turn customers into repeat buyers and prevent them from switching to a competitor”</a:t>
            </a:r>
            <a:endParaRPr lang="en-US" dirty="0"/>
          </a:p>
          <a:p>
            <a:pPr marL="301625" lvl="1" indent="0">
              <a:buNone/>
            </a:pPr>
            <a:r>
              <a:rPr lang="en-US" dirty="0"/>
              <a:t>In other words customer retention means – </a:t>
            </a:r>
            <a:r>
              <a:rPr lang="en-US" b="1" dirty="0"/>
              <a:t>“To maintain the existing customers”</a:t>
            </a:r>
            <a:endParaRPr lang="en-US" b="1" dirty="0"/>
          </a:p>
          <a:p>
            <a:pPr marL="0" indent="0">
              <a:buNone/>
            </a:pPr>
            <a:endParaRPr lang="en-US" dirty="0"/>
          </a:p>
          <a:p>
            <a:r>
              <a:rPr lang="en-US" dirty="0"/>
              <a:t>This happens only if there exists a positive relation between the company and the customer.</a:t>
            </a:r>
            <a:endParaRPr lang="en-US" dirty="0"/>
          </a:p>
          <a:p>
            <a:pPr marL="0" indent="0">
              <a:buNone/>
            </a:pPr>
            <a:endParaRPr lang="en-US" dirty="0"/>
          </a:p>
        </p:txBody>
      </p:sp>
      <p:sp>
        <p:nvSpPr>
          <p:cNvPr id="10" name="Title 9"/>
          <p:cNvSpPr>
            <a:spLocks noGrp="1"/>
          </p:cNvSpPr>
          <p:nvPr>
            <p:ph type="title"/>
          </p:nvPr>
        </p:nvSpPr>
        <p:spPr/>
        <p:txBody>
          <a:bodyPr/>
          <a:lstStyle/>
          <a:p>
            <a:r>
              <a:rPr lang="en-US" dirty="0"/>
              <a:t>Introduction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5"/>
          <p:cNvSpPr/>
          <p:nvPr/>
        </p:nvSpPr>
        <p:spPr>
          <a:xfrm>
            <a:off x="-299085" y="-135890"/>
            <a:ext cx="12647930" cy="6786245"/>
          </a:xfrm>
          <a:prstGeom prst="rect">
            <a:avLst/>
          </a:prstGeom>
          <a:blipFill>
            <a:blip r:embed="rId1" cstate="print"/>
            <a:stretch>
              <a:fillRect/>
            </a:stretch>
          </a:blipFill>
        </p:spPr>
        <p:txBody>
          <a:bodyPr wrap="square" lIns="0" tIns="0" rIns="0" bIns="0" rtlCol="0"/>
          <a:p>
            <a:r>
              <a:rPr lang="en-IN"/>
              <a:t>+</a:t>
            </a:r>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buFont typeface="Wingdings" panose="05000000000000000000" pitchFamily="2" charset="2"/>
              <a:buChar char="q"/>
            </a:pPr>
            <a:r>
              <a:rPr lang="en-US" sz="1800" dirty="0"/>
              <a:t>Based on overall observations the first 47 features provide insights on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 purchase intention.</a:t>
            </a:r>
            <a:endParaRPr lang="en-US" sz="1800" dirty="0"/>
          </a:p>
          <a:p>
            <a:pPr>
              <a:buFont typeface="Wingdings" panose="05000000000000000000" pitchFamily="2" charset="2"/>
              <a:buChar char="q"/>
            </a:pPr>
            <a:r>
              <a:rPr lang="en-US" sz="1800" dirty="0"/>
              <a:t>Apart from the first 47 features the rest of the features showed which online platform has been used more based on the success factors. Based on the case study for customer activation and retention, Amazon is the most reliable and has been fulfilled all the customer requirements. After Amazon the data showed Flipkart has been used more for online shopping.</a:t>
            </a:r>
            <a:endParaRPr lang="en-US" sz="1800" dirty="0"/>
          </a:p>
          <a:p>
            <a:pPr>
              <a:buFont typeface="Wingdings" panose="05000000000000000000" pitchFamily="2" charset="2"/>
              <a:buChar char="q"/>
            </a:pPr>
            <a:r>
              <a:rPr lang="en-US" sz="1800" dirty="0"/>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1800" dirty="0"/>
          </a:p>
        </p:txBody>
      </p:sp>
      <p:sp>
        <p:nvSpPr>
          <p:cNvPr id="10" name="Title 9"/>
          <p:cNvSpPr>
            <a:spLocks noGrp="1"/>
          </p:cNvSpPr>
          <p:nvPr>
            <p:ph type="title"/>
          </p:nvPr>
        </p:nvSpPr>
        <p:spPr/>
        <p:txBody>
          <a:bodyPr/>
          <a:lstStyle/>
          <a:p>
            <a:r>
              <a:rPr lang="en-US" dirty="0"/>
              <a:t>Inference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2"/>
          <p:cNvSpPr txBox="1">
            <a:spLocks noGrp="1"/>
          </p:cNvSpPr>
          <p:nvPr>
            <p:ph type="title"/>
          </p:nvPr>
        </p:nvSpPr>
        <p:spPr>
          <a:xfrm>
            <a:off x="230505" y="289560"/>
            <a:ext cx="8672830" cy="643255"/>
          </a:xfrm>
          <a:prstGeom prst="rect">
            <a:avLst/>
          </a:prstGeom>
        </p:spPr>
        <p:txBody>
          <a:bodyPr vert="horz" wrap="square" lIns="0" tIns="12700" rIns="0" bIns="0" rtlCol="0">
            <a:spAutoFit/>
          </a:bodyPr>
          <a:p>
            <a:pPr marL="12700">
              <a:lnSpc>
                <a:spcPct val="100000"/>
              </a:lnSpc>
              <a:spcBef>
                <a:spcPts val="100"/>
              </a:spcBef>
            </a:pPr>
            <a:r>
              <a:rPr spc="-5" dirty="0"/>
              <a:t>Interpretation </a:t>
            </a:r>
            <a:r>
              <a:rPr dirty="0"/>
              <a:t>of the</a:t>
            </a:r>
            <a:r>
              <a:rPr spc="-75" dirty="0"/>
              <a:t> </a:t>
            </a:r>
            <a:r>
              <a:rPr dirty="0"/>
              <a:t>Results:</a:t>
            </a:r>
            <a:endParaRPr dirty="0"/>
          </a:p>
        </p:txBody>
      </p:sp>
      <p:sp>
        <p:nvSpPr>
          <p:cNvPr id="5" name="object 3"/>
          <p:cNvSpPr txBox="1">
            <a:spLocks noGrp="1"/>
          </p:cNvSpPr>
          <p:nvPr>
            <p:ph type="body" idx="1"/>
          </p:nvPr>
        </p:nvSpPr>
        <p:spPr>
          <a:xfrm>
            <a:off x="210820" y="1176655"/>
            <a:ext cx="11826240" cy="4944745"/>
          </a:xfrm>
          <a:prstGeom prst="rect">
            <a:avLst/>
          </a:prstGeom>
        </p:spPr>
        <p:txBody>
          <a:bodyPr vert="horz" wrap="square" lIns="0" tIns="12700" rIns="0" bIns="0" rtlCol="0">
            <a:spAutoFit/>
          </a:bodyPr>
          <a:p>
            <a:pPr marL="318135" marR="965200" indent="-15240">
              <a:lnSpc>
                <a:spcPct val="126000"/>
              </a:lnSpc>
              <a:spcBef>
                <a:spcPts val="100"/>
              </a:spcBef>
            </a:pPr>
            <a:r>
              <a:rPr sz="2000" dirty="0"/>
              <a:t>The results that </a:t>
            </a:r>
            <a:r>
              <a:rPr sz="2000" spc="-5" dirty="0"/>
              <a:t>were </a:t>
            </a:r>
            <a:r>
              <a:rPr sz="2000" dirty="0"/>
              <a:t>interpreted from the visualization are</a:t>
            </a:r>
            <a:r>
              <a:rPr sz="2000" spc="-95" dirty="0"/>
              <a:t> </a:t>
            </a:r>
            <a:r>
              <a:rPr sz="2000" dirty="0"/>
              <a:t>as  follows:</a:t>
            </a:r>
            <a:endParaRPr sz="2000" dirty="0"/>
          </a:p>
          <a:p>
            <a:pPr marL="303530" marR="10160" indent="457835">
              <a:lnSpc>
                <a:spcPct val="102000"/>
              </a:lnSpc>
              <a:spcBef>
                <a:spcPts val="955"/>
              </a:spcBef>
            </a:pPr>
            <a:r>
              <a:rPr sz="2000" spc="-5" dirty="0"/>
              <a:t>From </a:t>
            </a:r>
            <a:r>
              <a:rPr sz="2000" dirty="0"/>
              <a:t>the </a:t>
            </a:r>
            <a:r>
              <a:rPr sz="2000" spc="-5" dirty="0"/>
              <a:t>survey we </a:t>
            </a:r>
            <a:r>
              <a:rPr sz="2000" dirty="0"/>
              <a:t>found that the customers agreed </a:t>
            </a:r>
            <a:r>
              <a:rPr sz="2000" spc="-5" dirty="0"/>
              <a:t>with </a:t>
            </a:r>
            <a:r>
              <a:rPr sz="2000" dirty="0"/>
              <a:t>certain  things like ecommerce </a:t>
            </a:r>
            <a:r>
              <a:rPr sz="2000" spc="-5" dirty="0"/>
              <a:t>websites </a:t>
            </a:r>
            <a:r>
              <a:rPr sz="2000" dirty="0"/>
              <a:t>have empathy towards them, content</a:t>
            </a:r>
            <a:r>
              <a:rPr sz="2000" spc="-95" dirty="0"/>
              <a:t> </a:t>
            </a:r>
            <a:r>
              <a:rPr sz="2000" dirty="0"/>
              <a:t>must  be easy to read and understand, </a:t>
            </a:r>
            <a:r>
              <a:rPr sz="2000" spc="-5" dirty="0"/>
              <a:t>similar </a:t>
            </a:r>
            <a:r>
              <a:rPr sz="2000" dirty="0"/>
              <a:t>products </a:t>
            </a:r>
            <a:r>
              <a:rPr sz="2000" spc="-5" dirty="0"/>
              <a:t>should </a:t>
            </a:r>
            <a:r>
              <a:rPr sz="2000" dirty="0"/>
              <a:t>be highlighted for  product comparison, payment convenience, trustworthy and they felt  gratified </a:t>
            </a:r>
            <a:r>
              <a:rPr sz="2000" spc="-5" dirty="0"/>
              <a:t>while shopping</a:t>
            </a:r>
            <a:r>
              <a:rPr sz="2000" spc="-10" dirty="0"/>
              <a:t> </a:t>
            </a:r>
            <a:r>
              <a:rPr sz="2000" dirty="0"/>
              <a:t>etc.</a:t>
            </a:r>
            <a:endParaRPr sz="2000" dirty="0"/>
          </a:p>
          <a:p>
            <a:pPr marL="290830">
              <a:lnSpc>
                <a:spcPct val="100000"/>
              </a:lnSpc>
              <a:spcBef>
                <a:spcPts val="25"/>
              </a:spcBef>
            </a:pPr>
            <a:endParaRPr sz="2000"/>
          </a:p>
          <a:p>
            <a:pPr marL="304165" marR="83820" indent="457200">
              <a:lnSpc>
                <a:spcPct val="101000"/>
              </a:lnSpc>
            </a:pPr>
            <a:r>
              <a:rPr sz="2000" dirty="0"/>
              <a:t>The respondents </a:t>
            </a:r>
            <a:r>
              <a:rPr sz="2000" spc="-5" dirty="0"/>
              <a:t>were </a:t>
            </a:r>
            <a:r>
              <a:rPr sz="2000" dirty="0"/>
              <a:t>asked to give ratings and feedback</a:t>
            </a:r>
            <a:r>
              <a:rPr sz="2000" spc="-95" dirty="0"/>
              <a:t> </a:t>
            </a:r>
            <a:r>
              <a:rPr sz="2000" dirty="0"/>
              <a:t>regarding  certain </a:t>
            </a:r>
            <a:r>
              <a:rPr sz="2000" spc="-5" dirty="0"/>
              <a:t>statements </a:t>
            </a:r>
            <a:r>
              <a:rPr sz="2000" dirty="0"/>
              <a:t>that may be used to describe their ideal online</a:t>
            </a:r>
            <a:r>
              <a:rPr sz="2000" spc="-65" dirty="0"/>
              <a:t> </a:t>
            </a:r>
            <a:r>
              <a:rPr sz="2000" spc="-5" dirty="0"/>
              <a:t>store.</a:t>
            </a:r>
            <a:endParaRPr sz="2000" spc="-5" dirty="0"/>
          </a:p>
          <a:p>
            <a:pPr marL="304165" marR="60960">
              <a:lnSpc>
                <a:spcPct val="101000"/>
              </a:lnSpc>
              <a:spcBef>
                <a:spcPts val="10"/>
              </a:spcBef>
            </a:pPr>
            <a:r>
              <a:rPr sz="2000" dirty="0"/>
              <a:t>We have found answers from customers like </a:t>
            </a:r>
            <a:r>
              <a:rPr sz="2000" spc="-5" dirty="0"/>
              <a:t>which websites </a:t>
            </a:r>
            <a:r>
              <a:rPr sz="2000" dirty="0"/>
              <a:t>among</a:t>
            </a:r>
            <a:r>
              <a:rPr sz="2000" spc="-90" dirty="0"/>
              <a:t> </a:t>
            </a:r>
            <a:r>
              <a:rPr sz="2000" dirty="0"/>
              <a:t>listed  </a:t>
            </a:r>
            <a:r>
              <a:rPr sz="2000" spc="-5" dirty="0"/>
              <a:t>sites </a:t>
            </a:r>
            <a:r>
              <a:rPr sz="2000" dirty="0"/>
              <a:t>they are familiar </a:t>
            </a:r>
            <a:r>
              <a:rPr sz="2000" spc="-5" dirty="0"/>
              <a:t>with, </a:t>
            </a:r>
            <a:r>
              <a:rPr sz="2000" dirty="0"/>
              <a:t>they find easy to use, reliable, </a:t>
            </a:r>
            <a:r>
              <a:rPr sz="2000" spc="-5" dirty="0"/>
              <a:t>secured, </a:t>
            </a:r>
            <a:r>
              <a:rPr sz="2000" dirty="0"/>
              <a:t>about  their delivery, change in </a:t>
            </a:r>
            <a:r>
              <a:rPr sz="2000" spc="-5" dirty="0"/>
              <a:t>web </a:t>
            </a:r>
            <a:r>
              <a:rPr sz="2000" dirty="0"/>
              <a:t>design,</a:t>
            </a:r>
            <a:r>
              <a:rPr sz="2000" spc="-10" dirty="0"/>
              <a:t> </a:t>
            </a:r>
            <a:r>
              <a:rPr sz="2000" dirty="0"/>
              <a:t>etc.</a:t>
            </a:r>
            <a:endParaRPr sz="2000" dirty="0"/>
          </a:p>
          <a:p>
            <a:pPr marL="290830">
              <a:lnSpc>
                <a:spcPct val="100000"/>
              </a:lnSpc>
              <a:spcBef>
                <a:spcPts val="30"/>
              </a:spcBef>
            </a:pPr>
            <a:endParaRPr sz="2000"/>
          </a:p>
          <a:p>
            <a:pPr marL="304165" marR="5080" indent="457200">
              <a:lnSpc>
                <a:spcPct val="102000"/>
              </a:lnSpc>
              <a:spcBef>
                <a:spcPts val="5"/>
              </a:spcBef>
            </a:pPr>
            <a:r>
              <a:rPr sz="2000" spc="-5" dirty="0"/>
              <a:t>From </a:t>
            </a:r>
            <a:r>
              <a:rPr sz="2000" dirty="0"/>
              <a:t>the visualization </a:t>
            </a:r>
            <a:r>
              <a:rPr sz="2000" spc="-5" dirty="0"/>
              <a:t>we </a:t>
            </a:r>
            <a:r>
              <a:rPr sz="2000" dirty="0"/>
              <a:t>have found </a:t>
            </a:r>
            <a:r>
              <a:rPr sz="2000" spc="-5" dirty="0"/>
              <a:t>Amazon.in was </a:t>
            </a:r>
            <a:r>
              <a:rPr sz="2000" dirty="0"/>
              <a:t>the most used  and favorite </a:t>
            </a:r>
            <a:r>
              <a:rPr sz="2000" spc="-5" dirty="0"/>
              <a:t>websites </a:t>
            </a:r>
            <a:r>
              <a:rPr sz="2000" dirty="0"/>
              <a:t>for the customers and </a:t>
            </a:r>
            <a:r>
              <a:rPr sz="2000" spc="-5" dirty="0"/>
              <a:t>Flip Kart was </a:t>
            </a:r>
            <a:r>
              <a:rPr sz="2000" dirty="0"/>
              <a:t>the </a:t>
            </a:r>
            <a:r>
              <a:rPr sz="2000" spc="-5" dirty="0"/>
              <a:t>second  </a:t>
            </a:r>
            <a:r>
              <a:rPr sz="2000" dirty="0"/>
              <a:t>favorite </a:t>
            </a:r>
            <a:r>
              <a:rPr sz="2000" spc="-5" dirty="0"/>
              <a:t>webapp while snapdeal.com </a:t>
            </a:r>
            <a:r>
              <a:rPr sz="2000" dirty="0"/>
              <a:t>and </a:t>
            </a:r>
            <a:r>
              <a:rPr sz="2000" spc="-5" dirty="0"/>
              <a:t>Paytm.com were </a:t>
            </a:r>
            <a:r>
              <a:rPr sz="2000" dirty="0"/>
              <a:t>the least used  </a:t>
            </a:r>
            <a:r>
              <a:rPr sz="2000" spc="-5" dirty="0"/>
              <a:t>websites </a:t>
            </a:r>
            <a:r>
              <a:rPr sz="2000" dirty="0"/>
              <a:t>by the</a:t>
            </a:r>
            <a:r>
              <a:rPr sz="2000" spc="-5" dirty="0"/>
              <a:t> </a:t>
            </a:r>
            <a:r>
              <a:rPr sz="2000" dirty="0"/>
              <a:t>customers.</a:t>
            </a:r>
            <a:endParaRPr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IN" dirty="0"/>
              <a:t>1. Amazon.com</a:t>
            </a:r>
            <a:endParaRPr lang="en-IN" dirty="0"/>
          </a:p>
        </p:txBody>
      </p:sp>
      <p:sp>
        <p:nvSpPr>
          <p:cNvPr id="23" name="Text Placeholder 22"/>
          <p:cNvSpPr>
            <a:spLocks noGrp="1"/>
          </p:cNvSpPr>
          <p:nvPr>
            <p:ph type="body" idx="2"/>
          </p:nvPr>
        </p:nvSpPr>
        <p:spPr/>
        <p:txBody>
          <a:bodyPr/>
          <a:lstStyle/>
          <a:p>
            <a:r>
              <a:rPr lang="en-US" dirty="0"/>
              <a:t>Online Store Company:</a:t>
            </a:r>
            <a:endParaRPr lang="en-IN" dirty="0"/>
          </a:p>
        </p:txBody>
      </p:sp>
      <p:sp>
        <p:nvSpPr>
          <p:cNvPr id="22" name="Content Placeholder 21"/>
          <p:cNvSpPr>
            <a:spLocks noGrp="1"/>
          </p:cNvSpPr>
          <p:nvPr>
            <p:ph sz="half" idx="1"/>
          </p:nvPr>
        </p:nvSpPr>
        <p:spPr/>
        <p:txBody>
          <a:bodyPr>
            <a:noAutofit/>
          </a:bodyPr>
          <a:lstStyle/>
          <a:p>
            <a:pPr>
              <a:lnSpc>
                <a:spcPct val="100000"/>
              </a:lnSpc>
              <a:spcBef>
                <a:spcPts val="0"/>
              </a:spcBef>
            </a:pPr>
            <a:r>
              <a:rPr lang="en-US" sz="1800" b="1" dirty="0"/>
              <a:t>To be improved:</a:t>
            </a:r>
            <a:endParaRPr lang="en-US" sz="1800" b="1" dirty="0"/>
          </a:p>
          <a:p>
            <a:pPr marL="0" indent="0">
              <a:lnSpc>
                <a:spcPct val="100000"/>
              </a:lnSpc>
              <a:spcBef>
                <a:spcPts val="0"/>
              </a:spcBef>
              <a:buNone/>
            </a:pPr>
            <a:r>
              <a:rPr lang="en-US" sz="1800" dirty="0"/>
              <a:t>1. During promotions, try to give a disturbance free shopping experience to customers.</a:t>
            </a:r>
            <a:endParaRPr lang="en-US" sz="1800" dirty="0"/>
          </a:p>
          <a:p>
            <a:pPr marL="0" indent="0">
              <a:lnSpc>
                <a:spcPct val="100000"/>
              </a:lnSpc>
              <a:spcBef>
                <a:spcPts val="0"/>
              </a:spcBef>
              <a:buNone/>
            </a:pPr>
            <a:r>
              <a:rPr lang="en-US" sz="1800" dirty="0"/>
              <a:t>2. Give more payment options to customers.</a:t>
            </a:r>
            <a:endParaRPr lang="en-US" sz="1800" dirty="0"/>
          </a:p>
          <a:p>
            <a:pPr marL="0" indent="0">
              <a:lnSpc>
                <a:spcPct val="100000"/>
              </a:lnSpc>
              <a:spcBef>
                <a:spcPts val="0"/>
              </a:spcBef>
              <a:buNone/>
            </a:pPr>
            <a:r>
              <a:rPr lang="en-US" sz="1800" dirty="0"/>
              <a:t>3. Try to give price early during promotion.</a:t>
            </a:r>
            <a:endParaRPr lang="en-US" sz="1800" dirty="0"/>
          </a:p>
          <a:p>
            <a:pPr marL="0" indent="0">
              <a:lnSpc>
                <a:spcPct val="100000"/>
              </a:lnSpc>
              <a:spcBef>
                <a:spcPts val="0"/>
              </a:spcBef>
              <a:buNone/>
            </a:pPr>
            <a:r>
              <a:rPr lang="en-US" sz="1800" dirty="0"/>
              <a:t>4. Reduce the delivery time of the products.</a:t>
            </a:r>
            <a:br>
              <a:rPr lang="en-US" sz="1800" dirty="0"/>
            </a:br>
            <a:endParaRPr lang="en-US" sz="1800" dirty="0"/>
          </a:p>
          <a:p>
            <a:pPr>
              <a:lnSpc>
                <a:spcPct val="100000"/>
              </a:lnSpc>
              <a:spcBef>
                <a:spcPts val="0"/>
              </a:spcBef>
            </a:pPr>
            <a:r>
              <a:rPr lang="en-US" sz="1800" b="1" dirty="0"/>
              <a:t>Positive feedback summary:</a:t>
            </a:r>
            <a:endParaRPr lang="en-US" sz="1800" b="1" dirty="0"/>
          </a:p>
          <a:p>
            <a:pPr marL="0" indent="0">
              <a:lnSpc>
                <a:spcPct val="100000"/>
              </a:lnSpc>
              <a:spcBef>
                <a:spcPts val="0"/>
              </a:spcBef>
              <a:buNone/>
            </a:pPr>
            <a:r>
              <a:rPr lang="en-US" sz="1800" dirty="0"/>
              <a:t>1. Convenient to use and also a good website for shopping.</a:t>
            </a:r>
            <a:endParaRPr lang="en-US" sz="1800" dirty="0"/>
          </a:p>
          <a:p>
            <a:pPr marL="0" indent="0">
              <a:lnSpc>
                <a:spcPct val="100000"/>
              </a:lnSpc>
              <a:spcBef>
                <a:spcPts val="0"/>
              </a:spcBef>
              <a:buNone/>
            </a:pPr>
            <a:r>
              <a:rPr lang="en-US" sz="1800" dirty="0"/>
              <a:t>2. Fast delivery of products.</a:t>
            </a:r>
            <a:endParaRPr lang="en-US" sz="1800" dirty="0"/>
          </a:p>
          <a:p>
            <a:pPr marL="0" indent="0">
              <a:lnSpc>
                <a:spcPct val="100000"/>
              </a:lnSpc>
              <a:spcBef>
                <a:spcPts val="0"/>
              </a:spcBef>
              <a:buNone/>
            </a:pPr>
            <a:r>
              <a:rPr lang="en-US" sz="1800" dirty="0"/>
              <a:t>3. Availability of complete information of the products.</a:t>
            </a:r>
            <a:endParaRPr lang="en-US" sz="1800" dirty="0"/>
          </a:p>
          <a:p>
            <a:pPr marL="0" indent="0">
              <a:lnSpc>
                <a:spcPct val="100000"/>
              </a:lnSpc>
              <a:spcBef>
                <a:spcPts val="0"/>
              </a:spcBef>
              <a:buNone/>
            </a:pPr>
            <a:r>
              <a:rPr lang="en-US" sz="1800" dirty="0"/>
              <a:t>4. Presence of online assistance through multi-channels.</a:t>
            </a:r>
            <a:endParaRPr lang="en-US" sz="1800" dirty="0"/>
          </a:p>
          <a:p>
            <a:pPr marL="0" indent="0">
              <a:lnSpc>
                <a:spcPct val="100000"/>
              </a:lnSpc>
              <a:spcBef>
                <a:spcPts val="0"/>
              </a:spcBef>
              <a:buNone/>
            </a:pPr>
            <a:r>
              <a:rPr lang="en-US" sz="1800" dirty="0"/>
              <a:t>5. Reliable website or app, perceived trustworthiness.</a:t>
            </a:r>
            <a:endParaRPr lang="en-IN" sz="1800" dirty="0"/>
          </a:p>
        </p:txBody>
      </p:sp>
      <p:pic>
        <p:nvPicPr>
          <p:cNvPr id="25" name="Picture 24"/>
          <p:cNvPicPr>
            <a:picLocks noChangeAspect="1"/>
          </p:cNvPicPr>
          <p:nvPr/>
        </p:nvPicPr>
        <p:blipFill>
          <a:blip r:embed="rId1"/>
          <a:stretch>
            <a:fillRect/>
          </a:stretch>
        </p:blipFill>
        <p:spPr>
          <a:xfrm>
            <a:off x="7947713" y="3289300"/>
            <a:ext cx="3200400" cy="1295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Flipkart.com</a:t>
            </a:r>
            <a:endParaRPr lang="en-IN" dirty="0"/>
          </a:p>
        </p:txBody>
      </p:sp>
      <p:sp>
        <p:nvSpPr>
          <p:cNvPr id="4" name="Text Placeholder 3"/>
          <p:cNvSpPr>
            <a:spLocks noGrp="1"/>
          </p:cNvSpPr>
          <p:nvPr>
            <p:ph type="body" idx="2"/>
          </p:nvPr>
        </p:nvSpPr>
        <p:spPr/>
        <p:txBody>
          <a:bodyPr/>
          <a:lstStyle/>
          <a:p>
            <a:r>
              <a:rPr lang="en-US" dirty="0"/>
              <a:t>Online Store Company:</a:t>
            </a:r>
            <a:endParaRPr lang="en-IN" dirty="0"/>
          </a:p>
        </p:txBody>
      </p:sp>
      <p:sp>
        <p:nvSpPr>
          <p:cNvPr id="3" name="Content Placeholder 2"/>
          <p:cNvSpPr>
            <a:spLocks noGrp="1"/>
          </p:cNvSpPr>
          <p:nvPr>
            <p:ph sz="half" idx="1"/>
          </p:nvPr>
        </p:nvSpPr>
        <p:spPr/>
        <p:txBody>
          <a:bodyPr>
            <a:noAutofit/>
          </a:bodyPr>
          <a:lstStyle/>
          <a:p>
            <a:pPr>
              <a:lnSpc>
                <a:spcPct val="100000"/>
              </a:lnSpc>
              <a:spcBef>
                <a:spcPts val="0"/>
              </a:spcBef>
            </a:pPr>
            <a:r>
              <a:rPr lang="en-US" sz="1700" b="1" dirty="0"/>
              <a:t>To be improved:</a:t>
            </a:r>
            <a:endParaRPr lang="en-US" sz="1700" b="1" dirty="0"/>
          </a:p>
          <a:p>
            <a:pPr marL="0" indent="0">
              <a:lnSpc>
                <a:spcPct val="100000"/>
              </a:lnSpc>
              <a:spcBef>
                <a:spcPts val="0"/>
              </a:spcBef>
              <a:buNone/>
            </a:pPr>
            <a:r>
              <a:rPr lang="en-US" sz="1700" dirty="0"/>
              <a:t>1. During promotions, try to give a disturbance free shopping experience to customers.</a:t>
            </a:r>
            <a:endParaRPr lang="en-US" sz="1700" dirty="0"/>
          </a:p>
          <a:p>
            <a:pPr marL="0" indent="0">
              <a:lnSpc>
                <a:spcPct val="100000"/>
              </a:lnSpc>
              <a:spcBef>
                <a:spcPts val="0"/>
              </a:spcBef>
              <a:buNone/>
            </a:pPr>
            <a:r>
              <a:rPr lang="en-US" sz="1700" dirty="0"/>
              <a:t>2. Give more payment options to customers.</a:t>
            </a:r>
            <a:endParaRPr lang="en-US" sz="1700" dirty="0"/>
          </a:p>
          <a:p>
            <a:pPr marL="0" indent="0">
              <a:lnSpc>
                <a:spcPct val="100000"/>
              </a:lnSpc>
              <a:spcBef>
                <a:spcPts val="0"/>
              </a:spcBef>
              <a:buNone/>
            </a:pPr>
            <a:r>
              <a:rPr lang="en-US" sz="1700" dirty="0"/>
              <a:t>3. Try to give the price early during promotion.</a:t>
            </a:r>
            <a:endParaRPr lang="en-US" sz="1700" dirty="0"/>
          </a:p>
          <a:p>
            <a:pPr marL="0" indent="0">
              <a:lnSpc>
                <a:spcPct val="100000"/>
              </a:lnSpc>
              <a:spcBef>
                <a:spcPts val="0"/>
              </a:spcBef>
              <a:buNone/>
            </a:pPr>
            <a:r>
              <a:rPr lang="en-US" sz="1700" dirty="0"/>
              <a:t>4. Reduce the delivery time of the products.</a:t>
            </a:r>
            <a:endParaRPr lang="en-US" sz="1700" dirty="0"/>
          </a:p>
          <a:p>
            <a:pPr marL="0" indent="0">
              <a:lnSpc>
                <a:spcPct val="100000"/>
              </a:lnSpc>
              <a:spcBef>
                <a:spcPts val="0"/>
              </a:spcBef>
              <a:buNone/>
            </a:pPr>
            <a:r>
              <a:rPr lang="en-US" sz="1700" dirty="0"/>
              <a:t>5. Flipkart and Amazon almost share the same feedbacks with varying percentages as the only difference.</a:t>
            </a:r>
            <a:br>
              <a:rPr lang="en-US" sz="1700" dirty="0"/>
            </a:br>
            <a:endParaRPr lang="en-US" sz="1700" dirty="0"/>
          </a:p>
          <a:p>
            <a:pPr>
              <a:lnSpc>
                <a:spcPct val="100000"/>
              </a:lnSpc>
              <a:spcBef>
                <a:spcPts val="0"/>
              </a:spcBef>
            </a:pPr>
            <a:r>
              <a:rPr lang="en-US" sz="1700" b="1" dirty="0"/>
              <a:t>Positive feedback summary:</a:t>
            </a:r>
            <a:endParaRPr lang="en-US" sz="1700" b="1" dirty="0"/>
          </a:p>
          <a:p>
            <a:pPr marL="0" indent="0">
              <a:lnSpc>
                <a:spcPct val="100000"/>
              </a:lnSpc>
              <a:spcBef>
                <a:spcPts val="0"/>
              </a:spcBef>
              <a:buNone/>
            </a:pPr>
            <a:r>
              <a:rPr lang="en-US" sz="1700" dirty="0"/>
              <a:t>1. Convenient to use and also a good website for shopping.</a:t>
            </a:r>
            <a:endParaRPr lang="en-US" sz="1700" dirty="0"/>
          </a:p>
          <a:p>
            <a:pPr marL="0" indent="0">
              <a:lnSpc>
                <a:spcPct val="100000"/>
              </a:lnSpc>
              <a:spcBef>
                <a:spcPts val="0"/>
              </a:spcBef>
              <a:buNone/>
            </a:pPr>
            <a:r>
              <a:rPr lang="en-US" sz="1700" dirty="0"/>
              <a:t>2. Fast delivery of products.</a:t>
            </a:r>
            <a:endParaRPr lang="en-US" sz="1700" dirty="0"/>
          </a:p>
          <a:p>
            <a:pPr marL="0" indent="0">
              <a:lnSpc>
                <a:spcPct val="100000"/>
              </a:lnSpc>
              <a:spcBef>
                <a:spcPts val="0"/>
              </a:spcBef>
              <a:buNone/>
            </a:pPr>
            <a:r>
              <a:rPr lang="en-US" sz="1700" dirty="0"/>
              <a:t>3. Availability of complete information of the products.</a:t>
            </a:r>
            <a:endParaRPr lang="en-US" sz="1700" dirty="0"/>
          </a:p>
          <a:p>
            <a:pPr marL="0" indent="0">
              <a:lnSpc>
                <a:spcPct val="100000"/>
              </a:lnSpc>
              <a:spcBef>
                <a:spcPts val="0"/>
              </a:spcBef>
              <a:buNone/>
            </a:pPr>
            <a:r>
              <a:rPr lang="en-US" sz="1700" dirty="0"/>
              <a:t>4. Presence of online assistance through multi-channels.</a:t>
            </a:r>
            <a:endParaRPr lang="en-US" sz="1700" dirty="0"/>
          </a:p>
          <a:p>
            <a:pPr marL="0" indent="0">
              <a:lnSpc>
                <a:spcPct val="100000"/>
              </a:lnSpc>
              <a:spcBef>
                <a:spcPts val="0"/>
              </a:spcBef>
              <a:buNone/>
            </a:pPr>
            <a:r>
              <a:rPr lang="en-US" sz="1700" dirty="0"/>
              <a:t>5. Reliable website or app, perceived trustworthiness.</a:t>
            </a:r>
            <a:endParaRPr lang="en-US" sz="1700" dirty="0"/>
          </a:p>
          <a:p>
            <a:pPr marL="0" indent="0">
              <a:lnSpc>
                <a:spcPct val="100000"/>
              </a:lnSpc>
              <a:spcBef>
                <a:spcPts val="0"/>
              </a:spcBef>
              <a:buNone/>
            </a:pPr>
            <a:r>
              <a:rPr lang="en-US" sz="1700" dirty="0"/>
              <a:t>6. Wild variety of products to offer.</a:t>
            </a:r>
            <a:endParaRPr lang="en-IN" sz="1700" dirty="0"/>
          </a:p>
        </p:txBody>
      </p:sp>
      <p:pic>
        <p:nvPicPr>
          <p:cNvPr id="6" name="Picture 5"/>
          <p:cNvPicPr>
            <a:picLocks noChangeAspect="1"/>
          </p:cNvPicPr>
          <p:nvPr/>
        </p:nvPicPr>
        <p:blipFill>
          <a:blip r:embed="rId1"/>
          <a:stretch>
            <a:fillRect/>
          </a:stretch>
        </p:blipFill>
        <p:spPr>
          <a:xfrm>
            <a:off x="8276419" y="3287088"/>
            <a:ext cx="2693523" cy="12998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Myntra.com</a:t>
            </a:r>
            <a:endParaRPr lang="en-IN" dirty="0"/>
          </a:p>
        </p:txBody>
      </p:sp>
      <p:sp>
        <p:nvSpPr>
          <p:cNvPr id="4" name="Text Placeholder 3"/>
          <p:cNvSpPr>
            <a:spLocks noGrp="1"/>
          </p:cNvSpPr>
          <p:nvPr>
            <p:ph type="body" idx="2"/>
          </p:nvPr>
        </p:nvSpPr>
        <p:spPr>
          <a:xfrm>
            <a:off x="8125883" y="1830033"/>
            <a:ext cx="2844060" cy="4267201"/>
          </a:xfrm>
        </p:spPr>
        <p:txBody>
          <a:bodyPr/>
          <a:lstStyle/>
          <a:p>
            <a:r>
              <a:rPr lang="en-US" dirty="0"/>
              <a:t>Online Store Company:</a:t>
            </a:r>
            <a:endParaRPr lang="en-IN" dirty="0"/>
          </a:p>
        </p:txBody>
      </p:sp>
      <p:sp>
        <p:nvSpPr>
          <p:cNvPr id="3" name="Content Placeholder 2"/>
          <p:cNvSpPr>
            <a:spLocks noGrp="1"/>
          </p:cNvSpPr>
          <p:nvPr>
            <p:ph sz="half" idx="1"/>
          </p:nvPr>
        </p:nvSpPr>
        <p:spPr/>
        <p:txBody>
          <a:bodyPr>
            <a:noAutofit/>
          </a:bodyPr>
          <a:lstStyle/>
          <a:p>
            <a:pPr>
              <a:lnSpc>
                <a:spcPct val="120000"/>
              </a:lnSpc>
              <a:spcBef>
                <a:spcPts val="0"/>
              </a:spcBef>
            </a:pPr>
            <a:r>
              <a:rPr lang="en-US" sz="1800" b="1" dirty="0"/>
              <a:t>To be improved:</a:t>
            </a:r>
            <a:endParaRPr lang="en-US" sz="1800" b="1" dirty="0"/>
          </a:p>
          <a:p>
            <a:pPr marL="0" indent="0">
              <a:lnSpc>
                <a:spcPct val="120000"/>
              </a:lnSpc>
              <a:spcBef>
                <a:spcPts val="0"/>
              </a:spcBef>
              <a:buNone/>
            </a:pPr>
            <a:r>
              <a:rPr lang="en-US" sz="1800" dirty="0"/>
              <a:t>1. During promotions, try to give a disturbance free shopping experience to customers.</a:t>
            </a:r>
            <a:endParaRPr lang="en-US" sz="1800" dirty="0"/>
          </a:p>
          <a:p>
            <a:pPr marL="0" indent="0">
              <a:lnSpc>
                <a:spcPct val="120000"/>
              </a:lnSpc>
              <a:spcBef>
                <a:spcPts val="0"/>
              </a:spcBef>
              <a:buNone/>
            </a:pPr>
            <a:r>
              <a:rPr lang="en-US" sz="1800" dirty="0"/>
              <a:t>2. Try to give the price early during promotions.</a:t>
            </a:r>
            <a:endParaRPr lang="en-US" sz="1800" dirty="0"/>
          </a:p>
          <a:p>
            <a:pPr marL="0" indent="0">
              <a:lnSpc>
                <a:spcPct val="120000"/>
              </a:lnSpc>
              <a:spcBef>
                <a:spcPts val="0"/>
              </a:spcBef>
              <a:buNone/>
            </a:pPr>
            <a:r>
              <a:rPr lang="en-US" sz="1800" dirty="0"/>
              <a:t>3. Reduce the delivery time of the products during promotions.</a:t>
            </a:r>
            <a:br>
              <a:rPr lang="en-US" sz="1800" dirty="0"/>
            </a:br>
            <a:endParaRPr lang="en-US" sz="1800" dirty="0"/>
          </a:p>
          <a:p>
            <a:pPr>
              <a:lnSpc>
                <a:spcPct val="120000"/>
              </a:lnSpc>
              <a:spcBef>
                <a:spcPts val="0"/>
              </a:spcBef>
            </a:pPr>
            <a:r>
              <a:rPr lang="en-US" sz="1800" b="1" dirty="0"/>
              <a:t>Positive feedback summary:</a:t>
            </a:r>
            <a:endParaRPr lang="en-US" sz="1800" b="1" dirty="0"/>
          </a:p>
          <a:p>
            <a:pPr marL="0" indent="0">
              <a:lnSpc>
                <a:spcPct val="120000"/>
              </a:lnSpc>
              <a:spcBef>
                <a:spcPts val="0"/>
              </a:spcBef>
              <a:buNone/>
            </a:pPr>
            <a:r>
              <a:rPr lang="en-US" sz="1800" dirty="0"/>
              <a:t>1. Convenient to use and also a good website.</a:t>
            </a:r>
            <a:endParaRPr lang="en-US" sz="1800" dirty="0"/>
          </a:p>
          <a:p>
            <a:pPr marL="0" indent="0">
              <a:lnSpc>
                <a:spcPct val="120000"/>
              </a:lnSpc>
              <a:spcBef>
                <a:spcPts val="0"/>
              </a:spcBef>
              <a:buNone/>
            </a:pPr>
            <a:r>
              <a:rPr lang="en-US" sz="1800" dirty="0"/>
              <a:t>2. Availability of several payment options.</a:t>
            </a:r>
            <a:endParaRPr lang="en-US" sz="1800" dirty="0"/>
          </a:p>
          <a:p>
            <a:pPr marL="0" indent="0">
              <a:lnSpc>
                <a:spcPct val="120000"/>
              </a:lnSpc>
              <a:spcBef>
                <a:spcPts val="0"/>
              </a:spcBef>
              <a:buNone/>
            </a:pPr>
            <a:r>
              <a:rPr lang="en-US" sz="1800" dirty="0"/>
              <a:t>3. Faster products delivery.</a:t>
            </a:r>
            <a:endParaRPr lang="en-US" sz="1800" dirty="0"/>
          </a:p>
          <a:p>
            <a:pPr marL="0" indent="0">
              <a:lnSpc>
                <a:spcPct val="120000"/>
              </a:lnSpc>
              <a:spcBef>
                <a:spcPts val="0"/>
              </a:spcBef>
              <a:buNone/>
            </a:pPr>
            <a:r>
              <a:rPr lang="en-US" sz="1800" dirty="0"/>
              <a:t>4. Complete information of products available.</a:t>
            </a:r>
            <a:endParaRPr lang="en-US" sz="1800" dirty="0"/>
          </a:p>
          <a:p>
            <a:pPr marL="0" indent="0">
              <a:lnSpc>
                <a:spcPct val="120000"/>
              </a:lnSpc>
              <a:spcBef>
                <a:spcPts val="0"/>
              </a:spcBef>
              <a:buNone/>
            </a:pPr>
            <a:r>
              <a:rPr lang="en-US" sz="1800" dirty="0"/>
              <a:t>5. Reliable website or app, perceived trustworthiness.</a:t>
            </a:r>
            <a:endParaRPr lang="en-US" sz="1800" dirty="0"/>
          </a:p>
          <a:p>
            <a:pPr marL="0" indent="0">
              <a:lnSpc>
                <a:spcPct val="120000"/>
              </a:lnSpc>
              <a:spcBef>
                <a:spcPts val="0"/>
              </a:spcBef>
              <a:buNone/>
            </a:pPr>
            <a:r>
              <a:rPr lang="en-US" sz="1800" dirty="0"/>
              <a:t>6. Wild variety of product to offer</a:t>
            </a:r>
            <a:endParaRPr lang="en-IN" sz="1800" dirty="0"/>
          </a:p>
        </p:txBody>
      </p:sp>
      <p:pic>
        <p:nvPicPr>
          <p:cNvPr id="6" name="Picture 5"/>
          <p:cNvPicPr>
            <a:picLocks noChangeAspect="1"/>
          </p:cNvPicPr>
          <p:nvPr/>
        </p:nvPicPr>
        <p:blipFill>
          <a:blip r:embed="rId1"/>
          <a:stretch>
            <a:fillRect/>
          </a:stretch>
        </p:blipFill>
        <p:spPr>
          <a:xfrm>
            <a:off x="7946730" y="3358302"/>
            <a:ext cx="3202365" cy="11573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Paytm.com</a:t>
            </a:r>
            <a:endParaRPr lang="en-IN" dirty="0"/>
          </a:p>
        </p:txBody>
      </p:sp>
      <p:sp>
        <p:nvSpPr>
          <p:cNvPr id="4" name="Text Placeholder 3"/>
          <p:cNvSpPr>
            <a:spLocks noGrp="1"/>
          </p:cNvSpPr>
          <p:nvPr>
            <p:ph type="body" idx="2"/>
          </p:nvPr>
        </p:nvSpPr>
        <p:spPr/>
        <p:txBody>
          <a:bodyPr/>
          <a:lstStyle/>
          <a:p>
            <a:r>
              <a:rPr lang="en-US" dirty="0"/>
              <a:t>Online Store Company:</a:t>
            </a:r>
            <a:endParaRPr lang="en-IN" dirty="0"/>
          </a:p>
        </p:txBody>
      </p:sp>
      <p:sp>
        <p:nvSpPr>
          <p:cNvPr id="3" name="Content Placeholder 2"/>
          <p:cNvSpPr>
            <a:spLocks noGrp="1"/>
          </p:cNvSpPr>
          <p:nvPr>
            <p:ph sz="half" idx="1"/>
          </p:nvPr>
        </p:nvSpPr>
        <p:spPr/>
        <p:txBody>
          <a:bodyPr>
            <a:noAutofit/>
          </a:bodyPr>
          <a:lstStyle/>
          <a:p>
            <a:pPr>
              <a:lnSpc>
                <a:spcPct val="100000"/>
              </a:lnSpc>
              <a:spcBef>
                <a:spcPts val="0"/>
              </a:spcBef>
            </a:pPr>
            <a:r>
              <a:rPr lang="en-US" sz="1700" b="1" dirty="0"/>
              <a:t>To be improved:</a:t>
            </a:r>
            <a:endParaRPr lang="en-US" sz="1700" b="1" dirty="0"/>
          </a:p>
          <a:p>
            <a:pPr marL="0" indent="0">
              <a:lnSpc>
                <a:spcPct val="100000"/>
              </a:lnSpc>
              <a:spcBef>
                <a:spcPts val="0"/>
              </a:spcBef>
              <a:buNone/>
            </a:pPr>
            <a:r>
              <a:rPr lang="en-US" sz="1700" dirty="0"/>
              <a:t>1. Reduce the delivery time of the products during promotions.</a:t>
            </a:r>
            <a:endParaRPr lang="en-US" sz="1700" dirty="0"/>
          </a:p>
          <a:p>
            <a:pPr marL="0" indent="0">
              <a:lnSpc>
                <a:spcPct val="100000"/>
              </a:lnSpc>
              <a:spcBef>
                <a:spcPts val="0"/>
              </a:spcBef>
              <a:buNone/>
            </a:pPr>
            <a:r>
              <a:rPr lang="en-US" sz="1700" dirty="0"/>
              <a:t>2. Try to give the price early during promotion.</a:t>
            </a:r>
            <a:endParaRPr lang="en-US" sz="1700" dirty="0"/>
          </a:p>
          <a:p>
            <a:pPr marL="0" indent="0">
              <a:lnSpc>
                <a:spcPct val="100000"/>
              </a:lnSpc>
              <a:spcBef>
                <a:spcPts val="0"/>
              </a:spcBef>
              <a:buNone/>
            </a:pPr>
            <a:r>
              <a:rPr lang="en-US" sz="1700" dirty="0"/>
              <a:t>3. During promotions, try to give a disturbance free shopping experience to customers.</a:t>
            </a:r>
            <a:endParaRPr lang="en-US" sz="1700" dirty="0"/>
          </a:p>
          <a:p>
            <a:pPr marL="0" indent="0">
              <a:lnSpc>
                <a:spcPct val="100000"/>
              </a:lnSpc>
              <a:spcBef>
                <a:spcPts val="0"/>
              </a:spcBef>
              <a:buNone/>
            </a:pPr>
            <a:r>
              <a:rPr lang="en-US" sz="1700" dirty="0"/>
              <a:t>4. Late declaration of price and discounts.</a:t>
            </a:r>
            <a:endParaRPr lang="en-US" sz="1700" dirty="0"/>
          </a:p>
          <a:p>
            <a:pPr marL="0" indent="0">
              <a:lnSpc>
                <a:spcPct val="100000"/>
              </a:lnSpc>
              <a:spcBef>
                <a:spcPts val="0"/>
              </a:spcBef>
              <a:buNone/>
            </a:pPr>
            <a:r>
              <a:rPr lang="en-US" sz="1700" dirty="0"/>
              <a:t>5. Frequent disturbance is occurring while moving from one page to another.</a:t>
            </a:r>
            <a:br>
              <a:rPr lang="en-US" sz="1700" dirty="0"/>
            </a:br>
            <a:endParaRPr lang="en-US" sz="1700" dirty="0"/>
          </a:p>
          <a:p>
            <a:pPr>
              <a:lnSpc>
                <a:spcPct val="100000"/>
              </a:lnSpc>
              <a:spcBef>
                <a:spcPts val="0"/>
              </a:spcBef>
            </a:pPr>
            <a:r>
              <a:rPr lang="en-US" sz="1700" b="1" dirty="0"/>
              <a:t>Positive feedback summary:</a:t>
            </a:r>
            <a:endParaRPr lang="en-US" sz="1700" b="1" dirty="0"/>
          </a:p>
          <a:p>
            <a:pPr marL="0" indent="0">
              <a:lnSpc>
                <a:spcPct val="100000"/>
              </a:lnSpc>
              <a:spcBef>
                <a:spcPts val="0"/>
              </a:spcBef>
              <a:buNone/>
            </a:pPr>
            <a:r>
              <a:rPr lang="en-US" sz="1700" dirty="0"/>
              <a:t>1. Convenient to use and a good website.</a:t>
            </a:r>
            <a:endParaRPr lang="en-US" sz="1700" dirty="0"/>
          </a:p>
          <a:p>
            <a:pPr marL="0" indent="0">
              <a:lnSpc>
                <a:spcPct val="100000"/>
              </a:lnSpc>
              <a:spcBef>
                <a:spcPts val="0"/>
              </a:spcBef>
              <a:buNone/>
            </a:pPr>
            <a:r>
              <a:rPr lang="en-US" sz="1700" dirty="0"/>
              <a:t>2. Quickness to complete a purchase.</a:t>
            </a:r>
            <a:endParaRPr lang="en-US" sz="1700" dirty="0"/>
          </a:p>
          <a:p>
            <a:pPr marL="0" indent="0">
              <a:lnSpc>
                <a:spcPct val="100000"/>
              </a:lnSpc>
              <a:spcBef>
                <a:spcPts val="0"/>
              </a:spcBef>
              <a:buNone/>
            </a:pPr>
            <a:r>
              <a:rPr lang="en-US" sz="1700" dirty="0"/>
              <a:t>3. About 64% of the customers feel that either web or app is reliable.</a:t>
            </a:r>
            <a:endParaRPr lang="en-US" sz="1700" dirty="0"/>
          </a:p>
          <a:p>
            <a:pPr marL="0" indent="0">
              <a:lnSpc>
                <a:spcPct val="100000"/>
              </a:lnSpc>
              <a:spcBef>
                <a:spcPts val="0"/>
              </a:spcBef>
              <a:buNone/>
            </a:pPr>
            <a:r>
              <a:rPr lang="en-US" sz="1700" dirty="0"/>
              <a:t>4. Around 20% of the customers believe that Paytm has a wild variety of products on offer.</a:t>
            </a:r>
            <a:endParaRPr lang="en-IN" sz="1700" dirty="0"/>
          </a:p>
        </p:txBody>
      </p:sp>
      <p:pic>
        <p:nvPicPr>
          <p:cNvPr id="6" name="Picture 5"/>
          <p:cNvPicPr>
            <a:picLocks noChangeAspect="1"/>
          </p:cNvPicPr>
          <p:nvPr/>
        </p:nvPicPr>
        <p:blipFill>
          <a:blip r:embed="rId1"/>
          <a:stretch>
            <a:fillRect/>
          </a:stretch>
        </p:blipFill>
        <p:spPr>
          <a:xfrm>
            <a:off x="8297956" y="3415716"/>
            <a:ext cx="2671986" cy="10425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Snapdeal.com</a:t>
            </a:r>
            <a:endParaRPr lang="en-IN" dirty="0"/>
          </a:p>
        </p:txBody>
      </p:sp>
      <p:sp>
        <p:nvSpPr>
          <p:cNvPr id="4" name="Text Placeholder 3"/>
          <p:cNvSpPr>
            <a:spLocks noGrp="1"/>
          </p:cNvSpPr>
          <p:nvPr>
            <p:ph type="body" idx="2"/>
          </p:nvPr>
        </p:nvSpPr>
        <p:spPr/>
        <p:txBody>
          <a:bodyPr/>
          <a:lstStyle/>
          <a:p>
            <a:r>
              <a:rPr lang="en-US" dirty="0"/>
              <a:t>Online Store Company:</a:t>
            </a:r>
            <a:endParaRPr lang="en-IN" dirty="0"/>
          </a:p>
        </p:txBody>
      </p:sp>
      <p:sp>
        <p:nvSpPr>
          <p:cNvPr id="3" name="Content Placeholder 2"/>
          <p:cNvSpPr>
            <a:spLocks noGrp="1"/>
          </p:cNvSpPr>
          <p:nvPr>
            <p:ph sz="half" idx="1"/>
          </p:nvPr>
        </p:nvSpPr>
        <p:spPr/>
        <p:txBody>
          <a:bodyPr>
            <a:noAutofit/>
          </a:bodyPr>
          <a:lstStyle/>
          <a:p>
            <a:pPr>
              <a:lnSpc>
                <a:spcPct val="120000"/>
              </a:lnSpc>
              <a:spcBef>
                <a:spcPts val="0"/>
              </a:spcBef>
            </a:pPr>
            <a:r>
              <a:rPr lang="en-US" sz="1800" b="1" dirty="0"/>
              <a:t>To be improved:</a:t>
            </a:r>
            <a:endParaRPr lang="en-US" sz="1800" b="1" dirty="0"/>
          </a:p>
          <a:p>
            <a:pPr marL="0" indent="0">
              <a:lnSpc>
                <a:spcPct val="120000"/>
              </a:lnSpc>
              <a:spcBef>
                <a:spcPts val="0"/>
              </a:spcBef>
              <a:buNone/>
            </a:pPr>
            <a:r>
              <a:rPr lang="en-US" sz="1800" dirty="0"/>
              <a:t>1. Reduce the delivery time of the products during promotions.</a:t>
            </a:r>
            <a:endParaRPr lang="en-US" sz="1800" dirty="0"/>
          </a:p>
          <a:p>
            <a:pPr marL="0" indent="0">
              <a:lnSpc>
                <a:spcPct val="120000"/>
              </a:lnSpc>
              <a:spcBef>
                <a:spcPts val="0"/>
              </a:spcBef>
              <a:buNone/>
            </a:pPr>
            <a:r>
              <a:rPr lang="en-US" sz="1800" dirty="0"/>
              <a:t>2. Try to give the price early during promotion.</a:t>
            </a:r>
            <a:endParaRPr lang="en-US" sz="1800" dirty="0"/>
          </a:p>
          <a:p>
            <a:pPr marL="0" indent="0">
              <a:lnSpc>
                <a:spcPct val="120000"/>
              </a:lnSpc>
              <a:spcBef>
                <a:spcPts val="0"/>
              </a:spcBef>
              <a:buNone/>
            </a:pPr>
            <a:r>
              <a:rPr lang="en-US" sz="1800" dirty="0"/>
              <a:t>3. During promotions, try to give a disturbance free shopping experience to customers.</a:t>
            </a:r>
            <a:endParaRPr lang="en-US" sz="1800" dirty="0"/>
          </a:p>
          <a:p>
            <a:pPr marL="0" indent="0">
              <a:lnSpc>
                <a:spcPct val="120000"/>
              </a:lnSpc>
              <a:spcBef>
                <a:spcPts val="0"/>
              </a:spcBef>
              <a:buNone/>
            </a:pPr>
            <a:r>
              <a:rPr lang="en-US" sz="1800" dirty="0"/>
              <a:t>4. Late declaration of price and discounts.</a:t>
            </a:r>
            <a:endParaRPr lang="en-US" sz="1800" dirty="0"/>
          </a:p>
          <a:p>
            <a:pPr marL="0" indent="0">
              <a:lnSpc>
                <a:spcPct val="120000"/>
              </a:lnSpc>
              <a:spcBef>
                <a:spcPts val="0"/>
              </a:spcBef>
              <a:buNone/>
            </a:pPr>
            <a:r>
              <a:rPr lang="en-US" sz="1800" dirty="0"/>
              <a:t>5. No one has expressed to recommend Snapdeal to a contact as it has the most negative feedbacks among all other websites.</a:t>
            </a:r>
            <a:br>
              <a:rPr lang="en-US" sz="1800" dirty="0"/>
            </a:br>
            <a:endParaRPr lang="en-US" sz="1800" dirty="0"/>
          </a:p>
          <a:p>
            <a:pPr>
              <a:lnSpc>
                <a:spcPct val="120000"/>
              </a:lnSpc>
              <a:spcBef>
                <a:spcPts val="0"/>
              </a:spcBef>
            </a:pPr>
            <a:r>
              <a:rPr lang="en-US" sz="1800" b="1" dirty="0"/>
              <a:t>Positive feedback summary:</a:t>
            </a:r>
            <a:endParaRPr lang="en-US" sz="1800" b="1" dirty="0"/>
          </a:p>
          <a:p>
            <a:pPr marL="0" indent="0">
              <a:lnSpc>
                <a:spcPct val="120000"/>
              </a:lnSpc>
              <a:spcBef>
                <a:spcPts val="0"/>
              </a:spcBef>
              <a:buNone/>
            </a:pPr>
            <a:r>
              <a:rPr lang="en-US" sz="1800" dirty="0"/>
              <a:t>1. Convenient to use.</a:t>
            </a:r>
            <a:endParaRPr lang="en-US" sz="1800" dirty="0"/>
          </a:p>
          <a:p>
            <a:pPr marL="0" indent="0">
              <a:lnSpc>
                <a:spcPct val="120000"/>
              </a:lnSpc>
              <a:spcBef>
                <a:spcPts val="0"/>
              </a:spcBef>
              <a:buNone/>
            </a:pPr>
            <a:r>
              <a:rPr lang="en-US" sz="1800" dirty="0"/>
              <a:t>2. 54% of the customers are happy about the availability of financial information security.</a:t>
            </a:r>
            <a:endParaRPr lang="en-IN" sz="1800" dirty="0"/>
          </a:p>
        </p:txBody>
      </p:sp>
      <p:pic>
        <p:nvPicPr>
          <p:cNvPr id="6" name="Picture 5"/>
          <p:cNvPicPr>
            <a:picLocks noChangeAspect="1"/>
          </p:cNvPicPr>
          <p:nvPr/>
        </p:nvPicPr>
        <p:blipFill>
          <a:blip r:embed="rId1"/>
          <a:stretch>
            <a:fillRect/>
          </a:stretch>
        </p:blipFill>
        <p:spPr>
          <a:xfrm>
            <a:off x="8302942" y="3429000"/>
            <a:ext cx="2667000" cy="6510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8882" y="1981200"/>
            <a:ext cx="9751060" cy="4267200"/>
          </a:xfrm>
        </p:spPr>
        <p:txBody>
          <a:bodyPr>
            <a:normAutofit fontScale="92500" lnSpcReduction="20000"/>
          </a:bodyPr>
          <a:lstStyle/>
          <a:p>
            <a:pPr marL="457200" indent="-457200">
              <a:buFont typeface="+mj-lt"/>
              <a:buAutoNum type="arabicPeriod"/>
            </a:pPr>
            <a:r>
              <a:rPr lang="en-US" dirty="0"/>
              <a:t>I will need to perform some preprocessing on the data for example using the scaling techniques</a:t>
            </a:r>
            <a:endParaRPr lang="en-US" dirty="0"/>
          </a:p>
          <a:p>
            <a:pPr marL="457200" indent="-457200">
              <a:buFont typeface="+mj-lt"/>
              <a:buAutoNum type="arabicPeriod"/>
            </a:pPr>
            <a:r>
              <a:rPr lang="en-US" dirty="0"/>
              <a:t>Since I have mostly categorical data present in the dataset I am not going to worry about removing outliers or skewness</a:t>
            </a:r>
            <a:endParaRPr lang="en-US" dirty="0"/>
          </a:p>
          <a:p>
            <a:pPr marL="457200" indent="-457200">
              <a:buFont typeface="+mj-lt"/>
              <a:buAutoNum type="arabicPeriod"/>
            </a:pPr>
            <a:r>
              <a:rPr lang="en-US" dirty="0"/>
              <a:t>Need to build some unsupervised machine learning models</a:t>
            </a:r>
            <a:endParaRPr lang="en-US" dirty="0"/>
          </a:p>
          <a:p>
            <a:pPr marL="457200" indent="-457200">
              <a:buFont typeface="+mj-lt"/>
              <a:buAutoNum type="arabicPeriod"/>
            </a:pPr>
            <a:r>
              <a:rPr lang="en-US" dirty="0"/>
              <a:t>Will have to verify the clustering or association algorithm details that can be used on the dataset</a:t>
            </a:r>
            <a:endParaRPr lang="en-US" dirty="0"/>
          </a:p>
          <a:p>
            <a:pPr marL="457200" indent="-457200">
              <a:buFont typeface="+mj-lt"/>
              <a:buAutoNum type="arabicPeriod"/>
            </a:pPr>
            <a:r>
              <a:rPr lang="en-US" dirty="0"/>
              <a:t>Some algorithms that I intend to work upon are k-means clustering, k-nearest neighbors for unsupervised machine learning, hierarchal clustering, apriori algorithm and neural networks.</a:t>
            </a:r>
            <a:endParaRPr lang="en-IN" dirty="0"/>
          </a:p>
        </p:txBody>
      </p:sp>
      <p:sp>
        <p:nvSpPr>
          <p:cNvPr id="10" name="Title 9"/>
          <p:cNvSpPr>
            <a:spLocks noGrp="1"/>
          </p:cNvSpPr>
          <p:nvPr>
            <p:ph type="title"/>
          </p:nvPr>
        </p:nvSpPr>
        <p:spPr/>
        <p:txBody>
          <a:bodyPr/>
          <a:lstStyle/>
          <a:p>
            <a:r>
              <a:rPr lang="en-US" dirty="0"/>
              <a:t>Future Work</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51130" y="990600"/>
            <a:ext cx="11731625" cy="5728970"/>
          </a:xfrm>
        </p:spPr>
        <p:txBody>
          <a:bodyPr>
            <a:noAutofit/>
          </a:bodyPr>
          <a:p>
            <a:r>
              <a:rPr lang="en-US" sz="1400"/>
              <a:t>1) In this project, we have investigated ecommerce quality in online businesses and develop new knowledge to understand the most important dimensions of e-retail factor for customer activation and retention.</a:t>
            </a:r>
            <a:endParaRPr lang="en-US" sz="1400"/>
          </a:p>
          <a:p>
            <a:endParaRPr lang="en-US" sz="1400"/>
          </a:p>
          <a:p>
            <a:r>
              <a:rPr lang="en-US" sz="1400"/>
              <a:t>2) This project aimed to enhance prior understanding of how ecommerce websites affects customers satisfaction, customer trust, and customer behaviour,i.e, repurchase intention, customer loyalty and site revisit.</a:t>
            </a:r>
            <a:endParaRPr lang="en-US" sz="1400"/>
          </a:p>
          <a:p>
            <a:endParaRPr lang="en-US" sz="1400"/>
          </a:p>
          <a:p>
            <a:r>
              <a:rPr lang="en-US" sz="1400"/>
              <a:t>3) The dimensions like information about the products, convinient payment mode,trust, fulfilment, website design change,security/privacy and many others had a positive impact on the ecommerce websites for customers. Also, some of the features like ease of navigation, loading and speed , late delivery etc, did not have impact on the ecommerce websites.</a:t>
            </a:r>
            <a:endParaRPr lang="en-US" sz="1400"/>
          </a:p>
          <a:p>
            <a:endParaRPr lang="en-US" sz="1400"/>
          </a:p>
          <a:p>
            <a:r>
              <a:rPr lang="en-US" sz="1400"/>
              <a:t>4) Thus, a company needs to pay attention to these features more specifically and seek breakthroughs that can improve its performance and e-service quality.</a:t>
            </a:r>
            <a:endParaRPr lang="en-US" sz="1400"/>
          </a:p>
          <a:p>
            <a:endParaRPr lang="en-US" sz="1400"/>
          </a:p>
          <a:p>
            <a:r>
              <a:rPr lang="en-US" sz="1400"/>
              <a:t>5) Customer satisfaction and customer trust appeared as the outcomes of overall e-retail factor. The reults of the analyis shoes that e-retail factor had a positive impact on customer satisfaction. The majority of research done about e-retail factor states that customer satisfaction is the main determinant impacting on e-retail factor.It supports the idea that there is a significant relationship between e-retail factor and customer satisfaction. E-retail factor also had a positive impact on customer trust.The better the retail factor of a company, the higher the customer trust. Providing good service quality enhances customer satisfaction and customer trust.</a:t>
            </a:r>
            <a:endParaRPr lang="en-US" sz="1400"/>
          </a:p>
          <a:p>
            <a:endParaRPr lang="en-US" sz="1400"/>
          </a:p>
          <a:p>
            <a:r>
              <a:rPr lang="en-US" sz="1400"/>
              <a:t>6) From the above analysis, it is found that the main reason or factors which attracts customers to do online shopping and the main reasons or obstacles which discourage consumers from shopping online. Therefore, from the analysis, it is found that most of the respondents use internet daily but most of the respondents do not use internet daily to buy products. Nearly half of the total respondents opinions were that they would only use the internet to buy products when the need arises to do so.</a:t>
            </a:r>
            <a:endParaRPr lang="en-US" sz="1400"/>
          </a:p>
        </p:txBody>
      </p:sp>
      <p:sp>
        <p:nvSpPr>
          <p:cNvPr id="3" name="Title 2"/>
          <p:cNvSpPr>
            <a:spLocks noGrp="1"/>
          </p:cNvSpPr>
          <p:nvPr>
            <p:ph type="title"/>
          </p:nvPr>
        </p:nvSpPr>
        <p:spPr>
          <a:xfrm>
            <a:off x="455771" y="75883"/>
            <a:ext cx="10969943" cy="1143000"/>
          </a:xfrm>
        </p:spPr>
        <p:txBody>
          <a:bodyPr>
            <a:normAutofit/>
          </a:bodyPr>
          <a:p>
            <a:r>
              <a:rPr lang="en-IN" dirty="0">
                <a:sym typeface="+mn-ea"/>
              </a:rPr>
              <a:t>FINDINGS AND ANALYSIS</a:t>
            </a:r>
            <a:endParaRPr lang="en-IN"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1676400"/>
            <a:ext cx="9448800" cy="2893100"/>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What are the benefits of Customer Retention ?</a:t>
            </a:r>
            <a:endParaRPr lang="en-US" sz="2400" cap="none" dirty="0">
              <a:latin typeface="Constantia (Body)"/>
              <a:ea typeface="Cambria" panose="02040503050406030204" pitchFamily="18" charset="0"/>
            </a:endParaRPr>
          </a:p>
          <a:p>
            <a:pPr marL="0" indent="0">
              <a:buNone/>
            </a:pPr>
            <a:endParaRPr lang="en-US"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Retained customers tend to buy other services from same company.</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Retained customers are known to be less price/cost sensitive</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probability of selling to an existing customer is 60-70%</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probability of selling to new prospect is 5-20%</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Declined migration rates</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dirty="0">
                <a:latin typeface="Constantia (Body)"/>
                <a:ea typeface="Cambria" panose="02040503050406030204" pitchFamily="18" charset="0"/>
              </a:rPr>
              <a:t>It’s more expensive to acquire a new customer than to retain an old one.</a:t>
            </a:r>
            <a:endParaRPr lang="en-US" sz="2000" dirty="0">
              <a:latin typeface="Constantia (Body)"/>
              <a:ea typeface="Cambria" panose="02040503050406030204" pitchFamily="18" charset="0"/>
            </a:endParaRPr>
          </a:p>
          <a:p>
            <a:pPr lvl="1"/>
            <a:endParaRPr lang="en-US" sz="2000" dirty="0">
              <a:latin typeface="Constantia (Body)"/>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03530" y="1295400"/>
            <a:ext cx="11540490" cy="5447030"/>
          </a:xfrm>
        </p:spPr>
        <p:txBody>
          <a:bodyPr>
            <a:noAutofit/>
          </a:bodyPr>
          <a:p>
            <a:r>
              <a:rPr lang="en-US" sz="1400"/>
              <a:t>Based upon the findings and analysis, the following assumptions are presented for the online sellers to make online shopping more popular, convenient, reliable and trustworthy.</a:t>
            </a:r>
            <a:endParaRPr lang="en-US" sz="1400"/>
          </a:p>
          <a:p>
            <a:endParaRPr lang="en-US" sz="1400"/>
          </a:p>
          <a:p>
            <a:r>
              <a:rPr lang="en-US" sz="1400"/>
              <a:t>1) 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US" sz="1400"/>
          </a:p>
          <a:p>
            <a:endParaRPr lang="en-US" sz="1400"/>
          </a:p>
          <a:p>
            <a:r>
              <a:rPr lang="en-US" sz="1400"/>
              <a:t>2) Retailers should be careful about the annoying factors of online shopping such as being unable to access the website, long delays in completing online orders, inconsistencies in the items available online, mistakes in filling orders, and the hassle of returning goods.</a:t>
            </a:r>
            <a:endParaRPr lang="en-US" sz="1400"/>
          </a:p>
          <a:p>
            <a:endParaRPr lang="en-US" sz="1400"/>
          </a:p>
          <a:p>
            <a:r>
              <a:rPr lang="en-US" sz="1400"/>
              <a:t>3) Online sellers can be more concerned about delivery times, delivery charge and product return policies. They can make it easier, quicker and reliable, so that consumers can enjoy the online shopping experience and they likes ti shop in the particular websites regularly.</a:t>
            </a:r>
            <a:endParaRPr lang="en-US" sz="1400"/>
          </a:p>
          <a:p>
            <a:endParaRPr lang="en-US" sz="1400"/>
          </a:p>
          <a:p>
            <a:r>
              <a:rPr lang="en-US" sz="1400"/>
              <a:t>4) The respondents thought that products' mixing up or they find different product at delivery time which is the main inhibition of online shopping, so that the sellers must be very cautious when it comes to delivery.</a:t>
            </a:r>
            <a:endParaRPr lang="en-US" sz="1400"/>
          </a:p>
          <a:p>
            <a:endParaRPr lang="en-US" sz="1400"/>
          </a:p>
          <a:p>
            <a:r>
              <a:rPr lang="en-US" sz="1400"/>
              <a:t>5) 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endParaRPr lang="en-US" sz="1400"/>
          </a:p>
        </p:txBody>
      </p:sp>
      <p:sp>
        <p:nvSpPr>
          <p:cNvPr id="3" name="Title 2"/>
          <p:cNvSpPr>
            <a:spLocks noGrp="1"/>
          </p:cNvSpPr>
          <p:nvPr>
            <p:ph type="title"/>
          </p:nvPr>
        </p:nvSpPr>
        <p:spPr/>
        <p:txBody>
          <a:bodyPr/>
          <a:p>
            <a:r>
              <a:rPr lang="en-IN" altLang="en-US"/>
              <a:t>ASSUMPTIONS</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12090" y="1100455"/>
            <a:ext cx="11756390" cy="4526280"/>
          </a:xfrm>
        </p:spPr>
        <p:txBody>
          <a:bodyPr>
            <a:noAutofit/>
          </a:bodyPr>
          <a:p>
            <a:r>
              <a:rPr lang="en-US" sz="1400"/>
              <a:t>1) The endeavour of this study is to identify the motivating factors towards online shopping and in which e-retailer the customers likely to shop more.</a:t>
            </a:r>
            <a:endParaRPr lang="en-US" sz="1400"/>
          </a:p>
          <a:p>
            <a:endParaRPr lang="en-US" sz="1400"/>
          </a:p>
          <a:p>
            <a:r>
              <a:rPr lang="en-US" sz="1400"/>
              <a:t>2) In this project, I have done some feature engineering by replacing the unwanted entries by suitable columns, found no null values, and renamed the columns by giving new names. Visualized the data using count plot, factor plot, pie plot and distribution plot, also encoded the object data into numerical using label encoding method. Checked the statistical summary of the dataset and checked for skewness, outliers and correlation between the features.</a:t>
            </a:r>
            <a:endParaRPr lang="en-US" sz="1400"/>
          </a:p>
          <a:p>
            <a:endParaRPr lang="en-US" sz="1400"/>
          </a:p>
          <a:p>
            <a:r>
              <a:rPr lang="en-US" sz="1400"/>
              <a:t>3) 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US" sz="1400"/>
          </a:p>
          <a:p>
            <a:endParaRPr lang="en-US" sz="1400"/>
          </a:p>
          <a:p>
            <a:r>
              <a:rPr lang="en-US" sz="1400"/>
              <a:t>4) Again "information availability", "open 24/7", "huge range of products/ brands", "reasonable prices", "various offers for online products", "easy ordering system", and "shopping fun" are other motivating factors for online shopping respectively. Also, "online payment system", "personal privacy or security issues", "delaying of delivery" and "lacks of personal customer service" are the main inhibitions of online shopping to the respondents.</a:t>
            </a:r>
            <a:endParaRPr lang="en-US" sz="1400"/>
          </a:p>
          <a:p>
            <a:endParaRPr lang="en-US" sz="1400"/>
          </a:p>
          <a:p>
            <a:r>
              <a:rPr lang="en-US" sz="1400"/>
              <a:t>5) 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US" sz="1400"/>
          </a:p>
          <a:p>
            <a:endParaRPr lang="en-US" sz="1400"/>
          </a:p>
          <a:p>
            <a:r>
              <a:rPr lang="en-US" sz="1400"/>
              <a:t>6) 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endParaRPr lang="en-US" sz="1400"/>
          </a:p>
        </p:txBody>
      </p:sp>
      <p:sp>
        <p:nvSpPr>
          <p:cNvPr id="3" name="Title 2"/>
          <p:cNvSpPr>
            <a:spLocks noGrp="1"/>
          </p:cNvSpPr>
          <p:nvPr>
            <p:ph type="title"/>
          </p:nvPr>
        </p:nvSpPr>
        <p:spPr>
          <a:xfrm>
            <a:off x="304641" y="122238"/>
            <a:ext cx="10969943" cy="1143000"/>
          </a:xfrm>
        </p:spPr>
        <p:txBody>
          <a:bodyPr/>
          <a:p>
            <a:r>
              <a:rPr lang="en-IN" altLang="en-US"/>
              <a:t>CONCLUSIONS</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22412" y="49608"/>
            <a:ext cx="9144000" cy="5581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0012" y="1676400"/>
            <a:ext cx="9220200" cy="2893100"/>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Tips for Succeeding at Customer Retention</a:t>
            </a:r>
            <a:endParaRPr lang="en-US" sz="2400" cap="none" dirty="0">
              <a:latin typeface="Constantia (Body)"/>
              <a:ea typeface="Cambria" panose="02040503050406030204" pitchFamily="18" charset="0"/>
            </a:endParaRP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Find out what customers want &amp; what causes them to stay or leave ?</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Proactively collect and promote customer feedback.</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Analyze customer feedback to gain valuable insights and ensure the right people hear it.</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Take action and Measure the results </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Actively measure and monitor your customers’ loyalty and engagement</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Keep asking, listening analyzing and improving</a:t>
            </a:r>
            <a:endParaRPr lang="en-IN" sz="2000" cap="none" dirty="0">
              <a:latin typeface="Constantia (Body)"/>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1412" y="1520785"/>
            <a:ext cx="9982200" cy="3816429"/>
          </a:xfrm>
          <a:prstGeom prst="rect">
            <a:avLst/>
          </a:prstGeom>
          <a:noFill/>
        </p:spPr>
        <p:txBody>
          <a:bodyPr wrap="square">
            <a:spAutoFit/>
          </a:bodyPr>
          <a:lstStyle/>
          <a:p>
            <a:pPr marL="342900" indent="-342900">
              <a:buFont typeface="Arial" panose="020B0604020202020204" pitchFamily="34" charset="0"/>
              <a:buChar char="•"/>
            </a:pPr>
            <a:r>
              <a:rPr lang="en-US" sz="2400" cap="none" dirty="0">
                <a:latin typeface="Constantia (Body)"/>
                <a:ea typeface="Cambria" panose="02040503050406030204" pitchFamily="18" charset="0"/>
              </a:rPr>
              <a:t>Motivation for the Problem Undertaken</a:t>
            </a:r>
            <a:endParaRPr lang="en-US" sz="2400" cap="none" dirty="0">
              <a:latin typeface="Constantia (Body)"/>
              <a:ea typeface="Cambria" panose="02040503050406030204" pitchFamily="18" charset="0"/>
            </a:endParaRPr>
          </a:p>
          <a:p>
            <a:endParaRPr lang="en-US" cap="none" dirty="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Successful customer retention involves more than giving the customer what they expect.</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Generating loyal advocates of the brand might mean exceeding customer expectations.</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Creating customer loyalty puts 'customer value rather than maximizing profits and shareholder value at the center of business strategy’.</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The key differentiation in a competitive environment is often the delivery of a consistently high standard of customer service.</a:t>
            </a:r>
            <a:endParaRPr lang="en-US" sz="2000" cap="none" dirty="0">
              <a:latin typeface="Constantia (Body)"/>
              <a:ea typeface="Cambria" panose="02040503050406030204" pitchFamily="18" charset="0"/>
            </a:endParaRPr>
          </a:p>
          <a:p>
            <a:pPr marL="800100" lvl="1" indent="-342900">
              <a:buFont typeface="Wingdings" panose="05000000000000000000" pitchFamily="2" charset="2"/>
              <a:buChar char="ü"/>
            </a:pPr>
            <a:r>
              <a:rPr lang="en-US" sz="2000" cap="none" dirty="0">
                <a:latin typeface="Constantia (Body)"/>
                <a:ea typeface="Cambria" panose="02040503050406030204" pitchFamily="18" charset="0"/>
              </a:rPr>
              <a:t>Furthermore in the emerging world of Customer Success, retention is a major objective.</a:t>
            </a:r>
            <a:endParaRPr lang="en-US" sz="2000" cap="none" dirty="0">
              <a:latin typeface="Constantia (Body)"/>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8882" y="1828800"/>
            <a:ext cx="9751060" cy="4267200"/>
          </a:xfrm>
        </p:spPr>
        <p:txBody>
          <a:bodyPr>
            <a:normAutofit fontScale="92500" lnSpcReduction="10000"/>
          </a:bodyPr>
          <a:lstStyle/>
          <a:p>
            <a:pPr>
              <a:buFont typeface="Wingdings" panose="05000000000000000000" pitchFamily="2" charset="2"/>
              <a:buChar char="Ø"/>
            </a:pPr>
            <a:r>
              <a:rPr lang="en-US" sz="2000" dirty="0"/>
              <a:t>Customer satisfaction has emerged as one of the most important factors that guarantee the success of online store; it has been posited as a key stimulant of purchase or repurchase intentions and customer loyalty.</a:t>
            </a:r>
            <a:endParaRPr lang="en-US" sz="2000" dirty="0"/>
          </a:p>
          <a:p>
            <a:pPr>
              <a:buFont typeface="Wingdings" panose="05000000000000000000" pitchFamily="2" charset="2"/>
              <a:buChar char="Ø"/>
            </a:pPr>
            <a:r>
              <a:rPr lang="en-US" sz="2000" dirty="0"/>
              <a:t>A comprehensive review of the literature, theories and models have been carried out to propose the models for customer activation and customer retention.</a:t>
            </a:r>
            <a:endParaRPr lang="en-US" sz="2000" dirty="0"/>
          </a:p>
          <a:p>
            <a:pPr>
              <a:buFont typeface="Wingdings" panose="05000000000000000000" pitchFamily="2" charset="2"/>
              <a:buChar char="Ø"/>
            </a:pPr>
            <a:r>
              <a:rPr lang="en-US" sz="2000" dirty="0"/>
              <a:t>Five major factors that contributed to the success of an e-commerce store have been identified as: service quality, system quality, information quality, trust and net benefit.</a:t>
            </a:r>
            <a:endParaRPr lang="en-US" sz="2000" dirty="0"/>
          </a:p>
          <a:p>
            <a:pPr>
              <a:buFont typeface="Wingdings" panose="05000000000000000000" pitchFamily="2" charset="2"/>
              <a:buChar char="Ø"/>
            </a:pPr>
            <a:r>
              <a:rPr lang="en-US" sz="2000" dirty="0"/>
              <a:t>The research furthermore investigated the factors that influence the online customers repeat purchase intention.</a:t>
            </a:r>
            <a:endParaRPr lang="en-US" sz="2000" dirty="0"/>
          </a:p>
          <a:p>
            <a:pPr>
              <a:buFont typeface="Wingdings" panose="05000000000000000000" pitchFamily="2" charset="2"/>
              <a:buChar char="Ø"/>
            </a:pPr>
            <a:r>
              <a:rPr lang="en-US" sz="2000" dirty="0"/>
              <a:t>The combination of both utilitarian value and hedonistic values are needed to affect the repeat purchase intention (loyalty) positively.</a:t>
            </a:r>
            <a:endParaRPr lang="en-US" sz="2000" dirty="0"/>
          </a:p>
          <a:p>
            <a:pPr>
              <a:buFont typeface="Wingdings" panose="05000000000000000000" pitchFamily="2" charset="2"/>
              <a:buChar char="Ø"/>
            </a:pPr>
            <a:r>
              <a:rPr lang="en-US" sz="2000" dirty="0"/>
              <a:t>The data is collected from the Indian online shoppers. Results indicate the e-retail success factors, which are very much critical for customer satisfaction.</a:t>
            </a:r>
            <a:endParaRPr lang="en-US" sz="2000" dirty="0"/>
          </a:p>
        </p:txBody>
      </p:sp>
      <p:sp>
        <p:nvSpPr>
          <p:cNvPr id="10" name="Title 9"/>
          <p:cNvSpPr>
            <a:spLocks noGrp="1"/>
          </p:cNvSpPr>
          <p:nvPr>
            <p:ph type="title"/>
          </p:nvPr>
        </p:nvSpPr>
        <p:spPr/>
        <p:txBody>
          <a:bodyPr/>
          <a:lstStyle/>
          <a:p>
            <a:r>
              <a:rPr lang="en-US" dirty="0"/>
              <a:t>Problem Statement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8112" y="899468"/>
            <a:ext cx="9372600" cy="5494020"/>
          </a:xfrm>
          <a:prstGeom prst="rect">
            <a:avLst/>
          </a:prstGeom>
        </p:spPr>
      </p:pic>
      <p:sp>
        <p:nvSpPr>
          <p:cNvPr id="4" name="TextBox 3"/>
          <p:cNvSpPr txBox="1"/>
          <p:nvPr/>
        </p:nvSpPr>
        <p:spPr>
          <a:xfrm flipH="1">
            <a:off x="1077250" y="530876"/>
            <a:ext cx="10034324" cy="369332"/>
          </a:xfrm>
          <a:prstGeom prst="rect">
            <a:avLst/>
          </a:prstGeom>
          <a:noFill/>
        </p:spPr>
        <p:txBody>
          <a:bodyPr wrap="square" rtlCol="0">
            <a:spAutoFit/>
          </a:bodyPr>
          <a:lstStyle/>
          <a:p>
            <a:r>
              <a:rPr lang="en-US" b="1" dirty="0"/>
              <a:t>The problem statement can be represented in the form of below use case diagram as well.</a:t>
            </a:r>
            <a:endParaRPr lang="en-I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The objective is to apply the analytical skills to provide findings and conclusion that would help to predict customer retention for a E-Retail company using their data on users provided over period of time.</a:t>
            </a:r>
            <a:endParaRPr lang="en-IN" sz="2400" dirty="0"/>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Using the model I was tasked with determining which features were most influential in loss of valuable customer and then making a plan for how the company could use this information to increase customer retention.</a:t>
            </a:r>
            <a:endParaRPr lang="en-IN" sz="2400" dirty="0"/>
          </a:p>
          <a:p>
            <a:endParaRPr lang="en-IN" dirty="0"/>
          </a:p>
        </p:txBody>
      </p:sp>
      <p:sp>
        <p:nvSpPr>
          <p:cNvPr id="4" name="Title 3"/>
          <p:cNvSpPr>
            <a:spLocks noGrp="1"/>
          </p:cNvSpPr>
          <p:nvPr>
            <p:ph type="title"/>
          </p:nvPr>
        </p:nvSpPr>
        <p:spPr/>
        <p:txBody>
          <a:bodyPr/>
          <a:lstStyle/>
          <a:p>
            <a:r>
              <a:rPr lang="en-IN" sz="3200" dirty="0"/>
              <a:t>Objective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17578</Words>
  <Application>WPS Presentation</Application>
  <PresentationFormat>Custom</PresentationFormat>
  <Paragraphs>271</Paragraphs>
  <Slides>42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42</vt:i4>
      </vt:variant>
    </vt:vector>
  </HeadingPairs>
  <TitlesOfParts>
    <vt:vector size="61" baseType="lpstr">
      <vt:lpstr>Arial</vt:lpstr>
      <vt:lpstr>SimSun</vt:lpstr>
      <vt:lpstr>Wingdings</vt:lpstr>
      <vt:lpstr>Wingdings 3</vt:lpstr>
      <vt:lpstr>Verdana</vt:lpstr>
      <vt:lpstr>Wingdings 2</vt:lpstr>
      <vt:lpstr>Constantia (Body)</vt:lpstr>
      <vt:lpstr>Constantia</vt:lpstr>
      <vt:lpstr>Cambria</vt:lpstr>
      <vt:lpstr>Lucida Sans Unicode</vt:lpstr>
      <vt:lpstr>Microsoft YaHei</vt:lpstr>
      <vt:lpstr>Arial Unicode MS</vt:lpstr>
      <vt:lpstr>Century Gothic</vt:lpstr>
      <vt:lpstr>Arial</vt:lpstr>
      <vt:lpstr>Times New Roman</vt:lpstr>
      <vt:lpstr>Symbol</vt:lpstr>
      <vt:lpstr>Carlito</vt:lpstr>
      <vt:lpstr>Segoe Print</vt:lpstr>
      <vt:lpstr>Concourse</vt:lpstr>
      <vt:lpstr>Customer Retention Case Study Presentation</vt:lpstr>
      <vt:lpstr>Agenda:</vt:lpstr>
      <vt:lpstr>Introduction</vt:lpstr>
      <vt:lpstr>PowerPoint 演示文稿</vt:lpstr>
      <vt:lpstr>PowerPoint 演示文稿</vt:lpstr>
      <vt:lpstr>PowerPoint 演示文稿</vt:lpstr>
      <vt:lpstr>Problem Statement</vt:lpstr>
      <vt:lpstr>PowerPoint 演示文稿</vt:lpstr>
      <vt:lpstr>Objective</vt:lpstr>
      <vt:lpstr>Exploratory Data Analysis (EDA)</vt:lpstr>
      <vt:lpstr>PowerPoint 演示文稿</vt:lpstr>
      <vt:lpstr>Dataset Description</vt:lpstr>
      <vt:lpstr>Visualization</vt:lpstr>
      <vt:lpstr>Univariate Analysis:</vt:lpstr>
      <vt:lpstr>Bivariate Analysis:</vt:lpstr>
      <vt:lpstr>Bivariate Analysis:</vt:lpstr>
      <vt:lpstr>Bivariate Analysis:</vt:lpstr>
      <vt:lpstr>Multivariate Analysis:</vt:lpstr>
      <vt:lpstr>Multivariate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Inference</vt:lpstr>
      <vt:lpstr>Interpretation of the Results:</vt:lpstr>
      <vt:lpstr>1. Amazon.com</vt:lpstr>
      <vt:lpstr>2. Flipkart.com</vt:lpstr>
      <vt:lpstr>3. Myntra.com</vt:lpstr>
      <vt:lpstr>4. Paytm.com</vt:lpstr>
      <vt:lpstr>5. Snapdeal.com</vt:lpstr>
      <vt:lpstr>Future Work</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Sweta Rai</dc:creator>
  <cp:lastModifiedBy>LENOVO</cp:lastModifiedBy>
  <cp:revision>37</cp:revision>
  <dcterms:created xsi:type="dcterms:W3CDTF">2021-09-16T06:05:00Z</dcterms:created>
  <dcterms:modified xsi:type="dcterms:W3CDTF">2022-04-11T13:47:07Z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9D6A0012BE4649ACB4744DE3DD207042</vt:lpwstr>
  </property>
  <property fmtid="{D5CDD505-2E9C-101B-9397-08002B2CF9AE}" pid="9" name="KSOProductBuildVer">
    <vt:lpwstr>1033-11.2.0.10451</vt:lpwstr>
  </property>
</Properties>
</file>