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4" r:id="rId13"/>
    <p:sldId id="265" r:id="rId14"/>
  </p:sldIdLst>
  <p:sldSz cx="10080625" cy="7559675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4AF18BC-79F1-4747-8B86-2E089984AC09}" type="slidenum">
              <a:t>‹Nº›</a:t>
            </a:fld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234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EE462C7C-6115-4D0F-9771-8B8C93CF7424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MX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93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0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2146300"/>
            <a:ext cx="2266950" cy="5022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2146300"/>
            <a:ext cx="6653212" cy="5022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30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0AC077-EF0B-44FD-B042-A66AE00F9A5A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23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8C1016-4B5D-4BBB-A441-824B308402C1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91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518C77-4E25-447A-84BC-B1D5B9973753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39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3A9634-8222-47DD-99F2-D706A502D622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47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9F3D3C-B744-4CE0-803D-4AD2DB75D179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24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9764FF-1FE7-47FB-BF9C-4CF31FFF159D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72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CE36C-2641-44D9-A400-8E88C83A2AF9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25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7E494C-0134-4C9C-975F-62B34D728A23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09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16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CA2025-953D-498F-A0E6-F924177EA3AB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27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0750B0-7500-498F-BE32-CCF04E6E455C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03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140474-E264-4109-A077-A6EDA9CFB133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21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6249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83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01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4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0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939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57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214704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MX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7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7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488160" y="2242800"/>
            <a:ext cx="9076680" cy="1432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s-MX" sz="4400" b="0" i="0" u="none" strike="noStrike" kern="1200" cap="none">
          <a:ln>
            <a:noFill/>
          </a:ln>
          <a:solidFill>
            <a:srgbClr val="FF6600"/>
          </a:solidFill>
          <a:highlight>
            <a:srgbClr val="FFFFFF"/>
          </a:highlight>
          <a:latin typeface="Liberation Sans" pitchFamily="18"/>
        </a:defRPr>
      </a:lvl1pPr>
    </p:titleStyle>
    <p:bodyStyle>
      <a:lvl1pPr marL="0" marR="0" indent="0" hangingPunct="0">
        <a:spcBef>
          <a:spcPts val="1417"/>
        </a:spcBef>
        <a:spcAft>
          <a:spcPts val="0"/>
        </a:spcAft>
        <a:tabLst/>
        <a:defRPr lang="es-MX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Forma libre"/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/>
          <a:lstStyle/>
          <a:p>
            <a:pPr lvl="0" hangingPunct="0">
              <a:buNone/>
              <a:tabLst/>
            </a:pPr>
            <a:endParaRPr lang="es-MX" sz="1400" kern="1200">
              <a:latin typeface="Liberation Sans" pitchFamily="2"/>
              <a:ea typeface="Segoe UI" pitchFamily="2"/>
              <a:cs typeface="Tahoma" pitchFamily="2"/>
            </a:endParaRPr>
          </a:p>
        </p:txBody>
      </p:sp>
      <p:sp>
        <p:nvSpPr>
          <p:cNvPr id="3" name="2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MX"/>
          </a:p>
        </p:txBody>
      </p:sp>
      <p:sp>
        <p:nvSpPr>
          <p:cNvPr id="4" name="3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s-MX" sz="1400" kern="1200"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0244FFD5-6CEB-4787-9556-49E3702066CF}" type="slidenum">
              <a:t>‹Nº›</a:t>
            </a:fld>
            <a:endParaRPr lang="es-MX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23160" y="74880"/>
            <a:ext cx="1036079" cy="102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135720" y="6951960"/>
            <a:ext cx="9830160" cy="3081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s-MX" sz="3600" b="0" i="0" u="none" strike="noStrike" kern="1200" cap="none">
          <a:ln>
            <a:noFill/>
          </a:ln>
          <a:solidFill>
            <a:srgbClr val="FF6600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s-MX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>
                <a:ea typeface="Segoe UI" pitchFamily="2"/>
                <a:cs typeface="Tahoma" pitchFamily="2"/>
              </a:rPr>
              <a:t>Niveles de aislamiento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680360" y="4104000"/>
            <a:ext cx="5183640" cy="8172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MX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Castro Cisneros Hiralda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s-MX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García Ramírez Pedro Eliezer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03840" y="2998800"/>
            <a:ext cx="246060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u="none"/>
            </a:pPr>
            <a:r>
              <a:rPr lang="es-MX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Niveles de aislamiento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FD946D-70C4-4167-9A25-CA797EB3ACD0}" type="slidenum">
              <a:t>10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t="34270" r="21524" b="34270"/>
          <a:stretch/>
        </p:blipFill>
        <p:spPr bwMode="auto">
          <a:xfrm>
            <a:off x="647824" y="1667162"/>
            <a:ext cx="8640960" cy="299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hangingPunct="0">
              <a:buSzPct val="45000"/>
              <a:buFont typeface="StarSymbol"/>
              <a:buChar char="●"/>
              <a:tabLst/>
              <a:defRPr lang="es-MX" sz="3600" b="0" i="0" u="none" strike="noStrike" kern="1200" cap="none">
                <a:ln>
                  <a:noFill/>
                </a:ln>
                <a:solidFill>
                  <a:srgbClr val="FF66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s-ES" dirty="0" smtClean="0">
                <a:ea typeface="Segoe UI" pitchFamily="2"/>
                <a:cs typeface="Tahoma" pitchFamily="2"/>
              </a:rPr>
              <a:t>Interferencia</a:t>
            </a:r>
            <a:endParaRPr lang="es-ES" dirty="0"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29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FD946D-70C4-4167-9A25-CA797EB3ACD0}" type="slidenum">
              <a:t>11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dirty="0">
                <a:ea typeface="Segoe UI" pitchFamily="2"/>
                <a:cs typeface="Tahoma" pitchFamily="2"/>
              </a:rPr>
              <a:t>Nivel de aislamiento </a:t>
            </a:r>
            <a:r>
              <a:rPr lang="es-MX" dirty="0" smtClean="0">
                <a:ea typeface="Segoe UI" pitchFamily="2"/>
                <a:cs typeface="Tahoma" pitchFamily="2"/>
              </a:rPr>
              <a:t>en Java</a:t>
            </a:r>
            <a:endParaRPr lang="es-MX" dirty="0">
              <a:ea typeface="Segoe UI" pitchFamily="2"/>
              <a:cs typeface="Tahoma" pitchFamily="2"/>
            </a:endParaRP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 dirty="0" smtClean="0">
                <a:ea typeface="Segoe UI" pitchFamily="2"/>
                <a:cs typeface="Tahoma" pitchFamily="2"/>
              </a:rPr>
              <a:t>Método </a:t>
            </a:r>
            <a:r>
              <a:rPr lang="es-MX" dirty="0" err="1" smtClean="0">
                <a:ea typeface="Segoe UI" pitchFamily="2"/>
                <a:cs typeface="Tahoma" pitchFamily="2"/>
              </a:rPr>
              <a:t>setTransactionIsolation</a:t>
            </a:r>
            <a:r>
              <a:rPr lang="es-MX" dirty="0" smtClean="0">
                <a:ea typeface="Segoe UI" pitchFamily="2"/>
                <a:cs typeface="Tahoma" pitchFamily="2"/>
              </a:rPr>
              <a:t> (</a:t>
            </a:r>
            <a:r>
              <a:rPr lang="es-MX" dirty="0" err="1" smtClean="0">
                <a:ea typeface="Segoe UI" pitchFamily="2"/>
                <a:cs typeface="Tahoma" pitchFamily="2"/>
              </a:rPr>
              <a:t>SQLServerConnection</a:t>
            </a:r>
            <a:r>
              <a:rPr lang="es-MX" dirty="0" smtClean="0">
                <a:ea typeface="Segoe UI" pitchFamily="2"/>
                <a:cs typeface="Tahoma" pitchFamily="2"/>
              </a:rPr>
              <a:t>)</a:t>
            </a:r>
          </a:p>
          <a:p>
            <a:pPr lvl="1" algn="just"/>
            <a:r>
              <a:rPr lang="es-MX" dirty="0" err="1" smtClean="0">
                <a:ea typeface="Segoe UI" pitchFamily="2"/>
                <a:cs typeface="Tahoma" pitchFamily="2"/>
              </a:rPr>
              <a:t>public</a:t>
            </a:r>
            <a:r>
              <a:rPr lang="es-MX" dirty="0" smtClean="0">
                <a:ea typeface="Segoe UI" pitchFamily="2"/>
                <a:cs typeface="Tahoma" pitchFamily="2"/>
              </a:rPr>
              <a:t> </a:t>
            </a:r>
            <a:r>
              <a:rPr lang="es-MX" dirty="0" err="1" smtClean="0">
                <a:ea typeface="Segoe UI" pitchFamily="2"/>
                <a:cs typeface="Tahoma" pitchFamily="2"/>
              </a:rPr>
              <a:t>void</a:t>
            </a:r>
            <a:r>
              <a:rPr lang="es-MX" dirty="0" smtClean="0">
                <a:ea typeface="Segoe UI" pitchFamily="2"/>
                <a:cs typeface="Tahoma" pitchFamily="2"/>
              </a:rPr>
              <a:t> </a:t>
            </a:r>
            <a:r>
              <a:rPr lang="es-MX" dirty="0" err="1" smtClean="0">
                <a:ea typeface="Segoe UI" pitchFamily="2"/>
                <a:cs typeface="Tahoma" pitchFamily="2"/>
              </a:rPr>
              <a:t>setTransactionIsolation</a:t>
            </a:r>
            <a:r>
              <a:rPr lang="es-MX" dirty="0" smtClean="0">
                <a:ea typeface="Segoe UI" pitchFamily="2"/>
                <a:cs typeface="Tahoma" pitchFamily="2"/>
              </a:rPr>
              <a:t>(</a:t>
            </a:r>
            <a:r>
              <a:rPr lang="es-MX" dirty="0" err="1" smtClean="0">
                <a:ea typeface="Segoe UI" pitchFamily="2"/>
                <a:cs typeface="Tahoma" pitchFamily="2"/>
              </a:rPr>
              <a:t>int</a:t>
            </a:r>
            <a:r>
              <a:rPr lang="es-MX" dirty="0" smtClean="0">
                <a:ea typeface="Segoe UI" pitchFamily="2"/>
                <a:cs typeface="Tahoma" pitchFamily="2"/>
              </a:rPr>
              <a:t> </a:t>
            </a:r>
            <a:r>
              <a:rPr lang="es-MX" dirty="0" err="1" smtClean="0">
                <a:ea typeface="Segoe UI" pitchFamily="2"/>
                <a:cs typeface="Tahoma" pitchFamily="2"/>
              </a:rPr>
              <a:t>level</a:t>
            </a:r>
            <a:r>
              <a:rPr lang="es-MX" dirty="0" smtClean="0">
                <a:ea typeface="Segoe UI" pitchFamily="2"/>
                <a:cs typeface="Tahoma" pitchFamily="2"/>
              </a:rPr>
              <a:t>) </a:t>
            </a:r>
          </a:p>
          <a:p>
            <a:pPr lvl="1" algn="just"/>
            <a:r>
              <a:rPr lang="es-ES" dirty="0" err="1" smtClean="0">
                <a:ea typeface="Segoe UI" pitchFamily="2"/>
                <a:cs typeface="Tahoma" pitchFamily="2"/>
              </a:rPr>
              <a:t>level</a:t>
            </a:r>
            <a:r>
              <a:rPr lang="es-ES" dirty="0" smtClean="0">
                <a:ea typeface="Segoe UI" pitchFamily="2"/>
                <a:cs typeface="Tahoma" pitchFamily="2"/>
              </a:rPr>
              <a:t>: Un valor </a:t>
            </a:r>
            <a:r>
              <a:rPr lang="es-ES" dirty="0" err="1" smtClean="0">
                <a:ea typeface="Segoe UI" pitchFamily="2"/>
                <a:cs typeface="Tahoma" pitchFamily="2"/>
              </a:rPr>
              <a:t>int</a:t>
            </a:r>
            <a:r>
              <a:rPr lang="es-ES" dirty="0" smtClean="0">
                <a:ea typeface="Segoe UI" pitchFamily="2"/>
                <a:cs typeface="Tahoma" pitchFamily="2"/>
              </a:rPr>
              <a:t> contiene uno de los siguientes niveles de aislamiento:</a:t>
            </a:r>
          </a:p>
          <a:p>
            <a:pPr lvl="2" algn="just"/>
            <a:r>
              <a:rPr lang="es-ES" dirty="0" smtClean="0">
                <a:ea typeface="Segoe UI" pitchFamily="2"/>
                <a:cs typeface="Tahoma" pitchFamily="2"/>
              </a:rPr>
              <a:t>TRANSACTION_READ_UNCOMMITTED</a:t>
            </a:r>
          </a:p>
          <a:p>
            <a:pPr lvl="2" algn="just"/>
            <a:r>
              <a:rPr lang="es-ES" dirty="0" smtClean="0">
                <a:ea typeface="Segoe UI" pitchFamily="2"/>
                <a:cs typeface="Tahoma" pitchFamily="2"/>
              </a:rPr>
              <a:t>TRANSACTION_READ_COMMITTED</a:t>
            </a:r>
          </a:p>
          <a:p>
            <a:pPr lvl="2" algn="just"/>
            <a:r>
              <a:rPr lang="es-ES" dirty="0" smtClean="0">
                <a:ea typeface="Segoe UI" pitchFamily="2"/>
                <a:cs typeface="Tahoma" pitchFamily="2"/>
              </a:rPr>
              <a:t>TRANSACTION_REPEATABLE_READ</a:t>
            </a:r>
          </a:p>
          <a:p>
            <a:pPr lvl="2" algn="just"/>
            <a:r>
              <a:rPr lang="es-ES" dirty="0" smtClean="0">
                <a:ea typeface="Segoe UI" pitchFamily="2"/>
                <a:cs typeface="Tahoma" pitchFamily="2"/>
              </a:rPr>
              <a:t>TRANSACTION_SERIALIZABLE</a:t>
            </a:r>
          </a:p>
          <a:p>
            <a:pPr lvl="2" algn="just"/>
            <a:r>
              <a:rPr lang="es-ES" dirty="0" smtClean="0">
                <a:ea typeface="Segoe UI" pitchFamily="2"/>
                <a:cs typeface="Tahoma" pitchFamily="2"/>
              </a:rPr>
              <a:t>TRANSACTION_SNAPSHOT = 0x1000</a:t>
            </a:r>
            <a:endParaRPr lang="es-MX" dirty="0">
              <a:ea typeface="Segoe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39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4401E-66A1-4E83-97F6-6B1BA6C70D16}" type="slidenum">
              <a:t>2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514357"/>
            <a:ext cx="8208000" cy="745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sz="4400" dirty="0">
                <a:ea typeface="Segoe UI" pitchFamily="2"/>
                <a:cs typeface="Tahoma" pitchFamily="2"/>
              </a:rPr>
              <a:t>¿Qué es aislamiento?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>
          <a:xfrm>
            <a:off x="503999" y="1913056"/>
            <a:ext cx="9071640" cy="3955013"/>
          </a:xfrm>
        </p:spPr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just"/>
            <a:r>
              <a:rPr lang="es-MX" dirty="0">
                <a:highlight>
                  <a:srgbClr val="FFFFFF"/>
                </a:highlight>
                <a:ea typeface="Segoe UI" pitchFamily="2"/>
                <a:cs typeface="Tahoma" pitchFamily="2"/>
              </a:rPr>
              <a:t>Aislamiento es la propiedad que asegura que una operación no puede afectar a otras. Esto asegura que la realización de dos transacciones sobre la misma información sean independientes y no genere ningún tipo de error.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B9D486-4904-4446-A5F5-08437988354D}" type="slidenum">
              <a:t>3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503999" y="514357"/>
            <a:ext cx="8208000" cy="7452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sz="4400" dirty="0">
                <a:ea typeface="Segoe UI" pitchFamily="2"/>
                <a:cs typeface="Tahoma" pitchFamily="2"/>
              </a:rPr>
              <a:t>Niveles de aislamiento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720000" y="2232000"/>
            <a:ext cx="7920000" cy="3456000"/>
          </a:xfrm>
        </p:spPr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Los niveles de aislamiento se describen en cuanto a los efectos secundarios de la simultaneidad que se permiten, como las lecturas desfasadas o ficticias.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7F03C9-7EC9-43D1-A8C1-651CA1D5FB54}" type="slidenum">
              <a:t>4</a:t>
            </a:fld>
            <a:endParaRPr lang="es-MX"/>
          </a:p>
        </p:txBody>
      </p:sp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415960"/>
          </a:xfrm>
        </p:spPr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Lectura no comprometida: Menor nivel, asegura que no se lean los datos corruptos fisicamente. 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4415040"/>
            <a:ext cx="9071640" cy="2415960"/>
          </a:xfrm>
        </p:spPr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Lectura comprometida: Solo se permiten lectura de datos comprometidos.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A7C672-8F97-45CF-BBBB-01FBB042BC15}" type="slidenum">
              <a:t>5</a:t>
            </a:fld>
            <a:endParaRPr lang="es-MX"/>
          </a:p>
        </p:txBody>
      </p:sp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415960"/>
          </a:xfrm>
        </p:spPr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Lectura repetible: Las lecturas repetidas de la misma fila para la misma transacción da los mismos resultados.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4415040"/>
            <a:ext cx="9071640" cy="2415960"/>
          </a:xfrm>
        </p:spPr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Secuenciable: Mayor nivel de aislamiento. Las transacciones se aislan compeltamente.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843782-226D-4664-B95F-F092226CF5B3}" type="slidenum">
              <a:t>6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>
                <a:ea typeface="Segoe UI" pitchFamily="2"/>
                <a:cs typeface="Tahoma" pitchFamily="2"/>
              </a:rPr>
              <a:t>Niveles de aislamiento menor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Significa que muchos usuarios pueden tener acceso a los datos simultaneamente, pero también aumenta los efectos de simultaneidad que puedan experimentar, como lecturas no confirmadas o periódica de actualizaciones.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53910-3427-4151-B7F7-4DBEA52F87A6}" type="slidenum">
              <a:t>7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>
                <a:ea typeface="Segoe UI" pitchFamily="2"/>
                <a:cs typeface="Tahoma" pitchFamily="2"/>
              </a:rPr>
              <a:t>Niveles de aislamiento mayor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El nivel de aisalmiento mayor reduce los tipos de efectos de simultaneidad, pero requiere mas recursos del sistema aumenta las posibilidades de que una transacción bloquee otra.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2DF959-2235-4E7F-A7EA-E74B545F5F7C}" type="slidenum">
              <a:t>8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>
                <a:ea typeface="Segoe UI" pitchFamily="2"/>
                <a:cs typeface="Tahoma" pitchFamily="2"/>
              </a:rPr>
              <a:t>Niveles de aislamiento superior  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Es serializable, garantiza  que una transacción recupera exactamente los mismos datos cada vez que repita una operación de lectura, aunque para ello aplicara un nivel de bloqueo que pueda afectar a los demas usuarios, y en los sistemas multiusuarios.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s-MX" smtClean="0"/>
              <a:t>Niveles de aislamiento</a:t>
            </a:r>
            <a:endParaRPr lang="es-MX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FD946D-70C4-4167-9A25-CA797EB3ACD0}" type="slidenum">
              <a:t>9</a:t>
            </a:fld>
            <a:endParaRPr lang="es-MX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>
                <a:ea typeface="Segoe UI" pitchFamily="2"/>
                <a:cs typeface="Tahoma" pitchFamily="2"/>
              </a:rPr>
              <a:t>Nivel de aislamiento inferior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Clr>
                <a:srgbClr val="FF660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Clr>
                <a:srgbClr val="FF660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9pPr>
          </a:lstStyle>
          <a:p>
            <a:pPr lvl="0" algn="just"/>
            <a:r>
              <a:rPr lang="es-MX">
                <a:ea typeface="Segoe UI" pitchFamily="2"/>
                <a:cs typeface="Tahoma" pitchFamily="2"/>
              </a:rPr>
              <a:t>Lectura sin confirmar, puede recuperar los datos modificados pero no confirmados por otras transacciones.</a:t>
            </a:r>
          </a:p>
          <a:p>
            <a:pPr lvl="0" algn="just"/>
            <a:r>
              <a:rPr lang="es-MX">
                <a:ea typeface="Segoe UI" pitchFamily="2"/>
                <a:cs typeface="Tahoma" pitchFamily="2"/>
              </a:rPr>
              <a:t>En este nivel se pueden producir todos los efectos secundarios de la simultaneidad, pero no hay que bloquear  ni versiones de lectura, por lo que se minimiza la sobrecarga.</a:t>
            </a:r>
          </a:p>
        </p:txBody>
      </p:sp>
    </p:spTree>
    <p:extLst>
      <p:ext uri="{BB962C8B-B14F-4D97-AF65-F5344CB8AC3E}">
        <p14:creationId xmlns:p14="http://schemas.microsoft.com/office/powerpoint/2010/main" val="428311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389</Words>
  <Application>Microsoft Office PowerPoint</Application>
  <PresentationFormat>Presentación en pantalla (4:3)</PresentationFormat>
  <Paragraphs>51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Pencil</vt:lpstr>
      <vt:lpstr>Pencil1</vt:lpstr>
      <vt:lpstr>Niveles de aislamiento</vt:lpstr>
      <vt:lpstr>¿Qué es aislamiento?</vt:lpstr>
      <vt:lpstr>Niveles de aislamiento</vt:lpstr>
      <vt:lpstr>Presentación de PowerPoint</vt:lpstr>
      <vt:lpstr>Presentación de PowerPoint</vt:lpstr>
      <vt:lpstr>Niveles de aislamiento menor</vt:lpstr>
      <vt:lpstr>Niveles de aislamiento mayor</vt:lpstr>
      <vt:lpstr>Niveles de aislamiento superior  </vt:lpstr>
      <vt:lpstr>Nivel de aislamiento inferior</vt:lpstr>
      <vt:lpstr>Presentación de PowerPoint</vt:lpstr>
      <vt:lpstr>Nivel de aislamiento en Java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hiralda</dc:creator>
  <cp:lastModifiedBy>hiralda</cp:lastModifiedBy>
  <cp:revision>8</cp:revision>
  <dcterms:created xsi:type="dcterms:W3CDTF">2018-11-21T18:10:54Z</dcterms:created>
  <dcterms:modified xsi:type="dcterms:W3CDTF">2018-11-22T04:16:00Z</dcterms:modified>
</cp:coreProperties>
</file>