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74" r:id="rId10"/>
    <p:sldId id="276" r:id="rId11"/>
    <p:sldId id="275" r:id="rId12"/>
    <p:sldId id="267" r:id="rId13"/>
    <p:sldId id="268" r:id="rId14"/>
    <p:sldId id="269" r:id="rId15"/>
    <p:sldId id="271" r:id="rId16"/>
    <p:sldId id="27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2478/ausi-2018-0002" TargetMode="External"/><Relationship Id="rId2" Type="http://schemas.openxmlformats.org/officeDocument/2006/relationships/hyperlink" Target="https://www.researchgate.net/journal/Acta-Universitatis-Sapientiae-Informatica-1844-608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ras.io/api/applications/efficientnet/" TargetMode="External"/><Relationship Id="rId4" Type="http://schemas.openxmlformats.org/officeDocument/2006/relationships/hyperlink" Target="https://keras.io/api/applications/resne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4106" y="517585"/>
            <a:ext cx="8001000" cy="36576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FRUITs CLASSIFICATION USING deep LEARNING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1600" dirty="0" smtClean="0"/>
              <a:t>Capstone project for </a:t>
            </a:r>
            <a:r>
              <a:rPr lang="en-US" sz="1600" dirty="0"/>
              <a:t>Advanced Certification Course in Machine Learning and </a:t>
            </a:r>
            <a:r>
              <a:rPr lang="en-US" sz="1600" dirty="0" smtClean="0"/>
              <a:t>AI by  </a:t>
            </a:r>
            <a:r>
              <a:rPr lang="en-US" sz="1600" dirty="0" err="1" smtClean="0"/>
              <a:t>iit</a:t>
            </a:r>
            <a:r>
              <a:rPr lang="en-US" sz="1600" dirty="0" smtClean="0"/>
              <a:t> </a:t>
            </a:r>
            <a:r>
              <a:rPr lang="en-US" sz="1600" dirty="0" err="1" smtClean="0"/>
              <a:t>roorkee</a:t>
            </a:r>
            <a:r>
              <a:rPr lang="en-US" sz="1600" dirty="0" smtClean="0"/>
              <a:t> and </a:t>
            </a:r>
            <a:r>
              <a:rPr lang="en-US" sz="1600" dirty="0" err="1" smtClean="0"/>
              <a:t>cloudxlab</a:t>
            </a:r>
            <a:r>
              <a:rPr lang="en-US" sz="1600" dirty="0" smtClean="0"/>
              <a:t> </a:t>
            </a:r>
            <a:r>
              <a:rPr lang="en-US" sz="1600" dirty="0"/>
              <a:t/>
            </a:r>
            <a:br>
              <a:rPr lang="en-US" sz="1600" dirty="0"/>
            </a:b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8778" y="5495027"/>
            <a:ext cx="2708694" cy="854015"/>
          </a:xfrm>
        </p:spPr>
        <p:txBody>
          <a:bodyPr>
            <a:normAutofit/>
          </a:bodyPr>
          <a:lstStyle/>
          <a:p>
            <a:r>
              <a:rPr lang="en-IN" sz="3200" dirty="0" err="1" smtClean="0">
                <a:solidFill>
                  <a:schemeClr val="tx1"/>
                </a:solidFill>
              </a:rPr>
              <a:t>Hiral</a:t>
            </a:r>
            <a:r>
              <a:rPr lang="en-IN" sz="3200" dirty="0" smtClean="0">
                <a:solidFill>
                  <a:schemeClr val="tx1"/>
                </a:solidFill>
              </a:rPr>
              <a:t> </a:t>
            </a:r>
            <a:r>
              <a:rPr lang="en-IN" sz="3200" dirty="0" err="1" smtClean="0">
                <a:solidFill>
                  <a:schemeClr val="tx1"/>
                </a:solidFill>
              </a:rPr>
              <a:t>Kanani</a:t>
            </a:r>
            <a:r>
              <a:rPr lang="en-IN" sz="3200" dirty="0" smtClean="0">
                <a:solidFill>
                  <a:schemeClr val="tx1"/>
                </a:solidFill>
              </a:rPr>
              <a:t>  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0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310" y="232913"/>
            <a:ext cx="9684739" cy="62972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ResNet50V2+CNN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3" y="957263"/>
            <a:ext cx="8557403" cy="5900737"/>
          </a:xfrm>
        </p:spPr>
      </p:pic>
    </p:spTree>
    <p:extLst>
      <p:ext uri="{BB962C8B-B14F-4D97-AF65-F5344CB8AC3E}">
        <p14:creationId xmlns:p14="http://schemas.microsoft.com/office/powerpoint/2010/main" val="31171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310" y="345058"/>
            <a:ext cx="9684739" cy="51758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EfficientNetB3+CNN: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2" y="966788"/>
            <a:ext cx="9316528" cy="5700712"/>
          </a:xfrm>
        </p:spPr>
      </p:pic>
    </p:spTree>
    <p:extLst>
      <p:ext uri="{BB962C8B-B14F-4D97-AF65-F5344CB8AC3E}">
        <p14:creationId xmlns:p14="http://schemas.microsoft.com/office/powerpoint/2010/main" val="6314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6" y="145492"/>
            <a:ext cx="9299276" cy="711678"/>
          </a:xfrm>
        </p:spPr>
        <p:txBody>
          <a:bodyPr>
            <a:normAutofit/>
          </a:bodyPr>
          <a:lstStyle/>
          <a:p>
            <a:r>
              <a:rPr lang="en-IN" cap="none" dirty="0" smtClean="0"/>
              <a:t>Inference(Baseline):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113" y="862643"/>
            <a:ext cx="10895162" cy="58659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324045" y="165280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19176" y="867801"/>
            <a:ext cx="10127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RealtimePrediction</a:t>
            </a:r>
            <a:r>
              <a:rPr lang="en-IN" dirty="0"/>
              <a:t>("/content/fruits-360/Test/Apple </a:t>
            </a:r>
            <a:r>
              <a:rPr lang="en-IN" dirty="0" err="1"/>
              <a:t>Braeburn</a:t>
            </a:r>
            <a:r>
              <a:rPr lang="en-IN" dirty="0"/>
              <a:t>/321_100.jpg" , model , Le)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0" y="1237133"/>
            <a:ext cx="2350158" cy="22856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4250" y="3738472"/>
            <a:ext cx="820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Prediction on the image from internet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RealtimePrediction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"/content/eggplant.jpg"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, model , Le)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" y="4358451"/>
            <a:ext cx="2621443" cy="21544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58861" y="2168612"/>
            <a:ext cx="375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Apple Red Yellow 2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3099470" y="5419246"/>
            <a:ext cx="27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Melon Piel de Sapo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1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6" y="145492"/>
            <a:ext cx="9299276" cy="711678"/>
          </a:xfrm>
        </p:spPr>
        <p:txBody>
          <a:bodyPr>
            <a:normAutofit/>
          </a:bodyPr>
          <a:lstStyle/>
          <a:p>
            <a:r>
              <a:rPr lang="en-IN" cap="none" dirty="0" smtClean="0"/>
              <a:t>Inference(ResNet50V2+CNN</a:t>
            </a:r>
            <a:r>
              <a:rPr lang="en-IN" cap="none" dirty="0" smtClean="0"/>
              <a:t>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113" y="862643"/>
            <a:ext cx="10895162" cy="58659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324045" y="165280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19176" y="867801"/>
            <a:ext cx="10127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RealtimePrediction</a:t>
            </a:r>
            <a:r>
              <a:rPr lang="en-IN" dirty="0"/>
              <a:t>("/content/fruits-360/Test/Apple </a:t>
            </a:r>
            <a:r>
              <a:rPr lang="en-IN" dirty="0" err="1"/>
              <a:t>Braeburn</a:t>
            </a:r>
            <a:r>
              <a:rPr lang="en-IN" dirty="0"/>
              <a:t>/321_100.jpg" , model , Le)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0" y="1237133"/>
            <a:ext cx="2350158" cy="260162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4250" y="3738472"/>
            <a:ext cx="820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Prediction on the image from internet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RealtimePrediction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"/content/eggplant.jpg"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, model , Le)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" y="4358450"/>
            <a:ext cx="2621443" cy="22925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58861" y="2168612"/>
            <a:ext cx="343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Apple </a:t>
            </a:r>
            <a:r>
              <a:rPr lang="en-IN" dirty="0" err="1"/>
              <a:t>Braeburn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3099470" y="5419246"/>
            <a:ext cx="27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Corn Husk</a:t>
            </a:r>
          </a:p>
        </p:txBody>
      </p:sp>
    </p:spTree>
    <p:extLst>
      <p:ext uri="{BB962C8B-B14F-4D97-AF65-F5344CB8AC3E}">
        <p14:creationId xmlns:p14="http://schemas.microsoft.com/office/powerpoint/2010/main" val="14257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6" y="145492"/>
            <a:ext cx="9299276" cy="711678"/>
          </a:xfrm>
        </p:spPr>
        <p:txBody>
          <a:bodyPr>
            <a:normAutofit/>
          </a:bodyPr>
          <a:lstStyle/>
          <a:p>
            <a:r>
              <a:rPr lang="en-IN" cap="none" dirty="0" smtClean="0"/>
              <a:t>Inference(EfficientNetB3+CNN):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113" y="862643"/>
            <a:ext cx="10895162" cy="58659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324045" y="165280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19176" y="867801"/>
            <a:ext cx="10127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RealtimePrediction</a:t>
            </a:r>
            <a:r>
              <a:rPr lang="en-IN" dirty="0"/>
              <a:t>("/content/fruits-360/Test/Apple </a:t>
            </a:r>
            <a:r>
              <a:rPr lang="en-IN" dirty="0" err="1"/>
              <a:t>Braeburn</a:t>
            </a:r>
            <a:r>
              <a:rPr lang="en-IN" dirty="0"/>
              <a:t>/321_100.jpg" , model , Le)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0" y="1237133"/>
            <a:ext cx="2350158" cy="260162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4250" y="3738472"/>
            <a:ext cx="8209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Prediction on the image from internet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RealtimePrediction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"/content/eggplant.jpg"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, model , Le)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" y="4358450"/>
            <a:ext cx="2621443" cy="22666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58861" y="2168612"/>
            <a:ext cx="343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Apple </a:t>
            </a:r>
            <a:r>
              <a:rPr lang="en-IN" dirty="0" err="1"/>
              <a:t>Braeburn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3099470" y="5419246"/>
            <a:ext cx="27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Eggplant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4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15" y="448574"/>
            <a:ext cx="9299276" cy="690113"/>
          </a:xfrm>
        </p:spPr>
        <p:txBody>
          <a:bodyPr/>
          <a:lstStyle/>
          <a:p>
            <a:r>
              <a:rPr lang="en-IN" cap="none" dirty="0" smtClean="0"/>
              <a:t>Other Comments: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11" y="1500995"/>
            <a:ext cx="9299276" cy="4511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Performance Improvement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Divide training in two phases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Try other </a:t>
            </a:r>
            <a:r>
              <a:rPr lang="en-IN" dirty="0" err="1" smtClean="0">
                <a:solidFill>
                  <a:schemeClr val="tx1"/>
                </a:solidFill>
              </a:rPr>
              <a:t>pretrained</a:t>
            </a:r>
            <a:r>
              <a:rPr lang="en-IN" dirty="0" smtClean="0">
                <a:solidFill>
                  <a:schemeClr val="tx1"/>
                </a:solidFill>
              </a:rPr>
              <a:t> models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Future Work: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Deployment on web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Mobile app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5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15" y="448574"/>
            <a:ext cx="9299276" cy="690113"/>
          </a:xfrm>
        </p:spPr>
        <p:txBody>
          <a:bodyPr/>
          <a:lstStyle/>
          <a:p>
            <a:r>
              <a:rPr lang="en-IN" cap="none" dirty="0" smtClean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87" y="1423358"/>
            <a:ext cx="11671539" cy="323490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8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8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8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8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80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</a:rPr>
              <a:t>https</a:t>
            </a:r>
            <a:r>
              <a:rPr lang="en-US" sz="8000" dirty="0">
                <a:solidFill>
                  <a:schemeClr val="tx1"/>
                </a:solidFill>
              </a:rPr>
              <a:t>://</a:t>
            </a:r>
            <a:r>
              <a:rPr lang="en-US" sz="8000" dirty="0" smtClean="0">
                <a:solidFill>
                  <a:schemeClr val="tx1"/>
                </a:solidFill>
              </a:rPr>
              <a:t>github.com/satishf889/Fruit-Classifier-Model/</a:t>
            </a:r>
            <a:endParaRPr lang="en-US" sz="8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Fruit recognition from images using deep </a:t>
            </a:r>
            <a:r>
              <a:rPr lang="en-US" sz="8000" dirty="0" smtClean="0">
                <a:solidFill>
                  <a:schemeClr val="tx1"/>
                </a:solidFill>
              </a:rPr>
              <a:t>learning,</a:t>
            </a:r>
            <a:r>
              <a:rPr lang="en-IN" sz="8000" dirty="0">
                <a:solidFill>
                  <a:schemeClr val="tx1"/>
                </a:solidFill>
              </a:rPr>
              <a:t> June </a:t>
            </a:r>
            <a:r>
              <a:rPr lang="en-IN" sz="8000" dirty="0" smtClean="0">
                <a:solidFill>
                  <a:schemeClr val="tx1"/>
                </a:solidFill>
              </a:rPr>
              <a:t>2018 ,</a:t>
            </a:r>
            <a:r>
              <a:rPr lang="en-IN" sz="8000" u="sng" dirty="0" err="1" smtClean="0">
                <a:solidFill>
                  <a:schemeClr val="tx1"/>
                </a:solidFill>
                <a:hlinkClick r:id="rId2"/>
              </a:rPr>
              <a:t>Acta</a:t>
            </a:r>
            <a:r>
              <a:rPr lang="en-IN" sz="8000" u="sng" dirty="0" smtClean="0">
                <a:solidFill>
                  <a:schemeClr val="tx1"/>
                </a:solidFill>
                <a:hlinkClick r:id="rId2"/>
              </a:rPr>
              <a:t> </a:t>
            </a:r>
            <a:r>
              <a:rPr lang="en-IN" sz="8000" u="sng" dirty="0" err="1">
                <a:solidFill>
                  <a:schemeClr val="tx1"/>
                </a:solidFill>
                <a:hlinkClick r:id="rId2"/>
              </a:rPr>
              <a:t>Universitatis</a:t>
            </a:r>
            <a:r>
              <a:rPr lang="en-IN" sz="8000" u="sng" dirty="0">
                <a:solidFill>
                  <a:schemeClr val="tx1"/>
                </a:solidFill>
                <a:hlinkClick r:id="rId2"/>
              </a:rPr>
              <a:t> </a:t>
            </a:r>
            <a:r>
              <a:rPr lang="en-IN" sz="8000" u="sng" dirty="0" err="1">
                <a:solidFill>
                  <a:schemeClr val="tx1"/>
                </a:solidFill>
                <a:hlinkClick r:id="rId2"/>
              </a:rPr>
              <a:t>Sapientiae</a:t>
            </a:r>
            <a:r>
              <a:rPr lang="en-IN" sz="8000" u="sng" dirty="0">
                <a:solidFill>
                  <a:schemeClr val="tx1"/>
                </a:solidFill>
                <a:hlinkClick r:id="rId2"/>
              </a:rPr>
              <a:t>, </a:t>
            </a:r>
            <a:r>
              <a:rPr lang="en-IN" sz="8000" u="sng" dirty="0" err="1">
                <a:solidFill>
                  <a:schemeClr val="tx1"/>
                </a:solidFill>
                <a:hlinkClick r:id="rId2"/>
              </a:rPr>
              <a:t>Informatica</a:t>
            </a:r>
            <a:r>
              <a:rPr lang="en-IN" sz="8000" dirty="0">
                <a:solidFill>
                  <a:schemeClr val="tx1"/>
                </a:solidFill>
              </a:rPr>
              <a:t> 10(1):</a:t>
            </a:r>
            <a:r>
              <a:rPr lang="en-IN" sz="8000" dirty="0" smtClean="0">
                <a:solidFill>
                  <a:schemeClr val="tx1"/>
                </a:solidFill>
              </a:rPr>
              <a:t>26-42 ,DOI:</a:t>
            </a:r>
            <a:r>
              <a:rPr lang="en-IN" sz="8000" u="sng" dirty="0" smtClean="0">
                <a:solidFill>
                  <a:schemeClr val="tx1"/>
                </a:solidFill>
                <a:hlinkClick r:id="rId3"/>
              </a:rPr>
              <a:t>10.2478/ausi-2018-0002</a:t>
            </a:r>
            <a:endParaRPr lang="en-IN" sz="8000" u="sng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8000" dirty="0" smtClean="0">
                <a:solidFill>
                  <a:schemeClr val="tx1"/>
                </a:solidFill>
              </a:rPr>
              <a:t>Kaggle.com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0" dirty="0">
                <a:solidFill>
                  <a:schemeClr val="tx1"/>
                </a:solidFill>
                <a:hlinkClick r:id="rId4"/>
              </a:rPr>
              <a:t>https://keras.io/api/applications/resnet</a:t>
            </a:r>
            <a:r>
              <a:rPr lang="en-IN" sz="8000" dirty="0" smtClean="0">
                <a:solidFill>
                  <a:schemeClr val="tx1"/>
                </a:solidFill>
                <a:hlinkClick r:id="rId4"/>
              </a:rPr>
              <a:t>/</a:t>
            </a:r>
            <a:endParaRPr lang="en-IN" sz="80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8000" dirty="0">
                <a:solidFill>
                  <a:schemeClr val="tx1"/>
                </a:solidFill>
                <a:hlinkClick r:id="rId5"/>
              </a:rPr>
              <a:t>https://keras.io/api/applications/efficientnet</a:t>
            </a:r>
            <a:r>
              <a:rPr lang="en-IN" sz="8000" dirty="0" smtClean="0">
                <a:solidFill>
                  <a:schemeClr val="tx1"/>
                </a:solidFill>
                <a:hlinkClick r:id="rId5"/>
              </a:rPr>
              <a:t>/</a:t>
            </a:r>
            <a:endParaRPr lang="en-IN" sz="80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8000" dirty="0">
                <a:solidFill>
                  <a:schemeClr val="tx1"/>
                </a:solidFill>
              </a:rPr>
              <a:t>https://www.tensorflow.org/api_docs/python/tf/data/Dataset</a:t>
            </a:r>
            <a:endParaRPr lang="en-IN" sz="80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8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6200" dirty="0"/>
          </a:p>
          <a:p>
            <a:pPr marL="0" indent="0">
              <a:buNone/>
            </a:pPr>
            <a:endParaRPr lang="en-US" sz="6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8000" dirty="0" smtClean="0">
                <a:solidFill>
                  <a:schemeClr val="tx1"/>
                </a:solidFill>
              </a:rPr>
              <a:t>                             </a:t>
            </a:r>
            <a:endParaRPr lang="en-US" sz="8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26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272" y="2080562"/>
            <a:ext cx="3792897" cy="1507067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2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15" y="448574"/>
            <a:ext cx="9299276" cy="690113"/>
          </a:xfrm>
        </p:spPr>
        <p:txBody>
          <a:bodyPr/>
          <a:lstStyle/>
          <a:p>
            <a:r>
              <a:rPr lang="en-IN" cap="none" dirty="0" smtClean="0"/>
              <a:t>Objective: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015" y="1138687"/>
            <a:ext cx="10015268" cy="4775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To develop a model that can detect different types of fruits and vegetables from their images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To classify 131 categories of fruits and vegetables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Use the developed model to make a mobile app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7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15" y="448574"/>
            <a:ext cx="9299276" cy="690113"/>
          </a:xfrm>
        </p:spPr>
        <p:txBody>
          <a:bodyPr/>
          <a:lstStyle/>
          <a:p>
            <a:r>
              <a:rPr lang="en-IN" cap="none" dirty="0" smtClean="0"/>
              <a:t>Dataset: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113" y="1423358"/>
            <a:ext cx="9299276" cy="377837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8000" dirty="0" smtClean="0">
                <a:solidFill>
                  <a:schemeClr val="tx1"/>
                </a:solidFill>
              </a:rPr>
              <a:t>Fruits 360  -</a:t>
            </a:r>
            <a:r>
              <a:rPr lang="en-US" sz="8000" dirty="0" smtClean="0">
                <a:solidFill>
                  <a:schemeClr val="tx1"/>
                </a:solidFill>
              </a:rPr>
              <a:t>A </a:t>
            </a:r>
            <a:r>
              <a:rPr lang="en-US" sz="8000" dirty="0">
                <a:solidFill>
                  <a:schemeClr val="tx1"/>
                </a:solidFill>
              </a:rPr>
              <a:t>dataset with 90380 images of 131 fruits and </a:t>
            </a:r>
            <a:r>
              <a:rPr lang="en-US" sz="8000" dirty="0" smtClean="0">
                <a:solidFill>
                  <a:schemeClr val="tx1"/>
                </a:solidFill>
              </a:rPr>
              <a:t>vegetables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</a:rPr>
              <a:t>Available on </a:t>
            </a:r>
            <a:r>
              <a:rPr lang="en-US" sz="8000" dirty="0" err="1" smtClean="0">
                <a:solidFill>
                  <a:schemeClr val="tx1"/>
                </a:solidFill>
              </a:rPr>
              <a:t>Kaggle</a:t>
            </a:r>
            <a:endParaRPr lang="en-US" sz="80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</a:rPr>
              <a:t>Preprocessed dataset divided into train and test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</a:rPr>
              <a:t>Train set is further divided into train and validation sets in this project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</a:rPr>
              <a:t>Train set                                              50769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</a:rPr>
              <a:t>Validation set                                    16923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</a:rPr>
              <a:t>Test set                                                22688</a:t>
            </a:r>
            <a:endParaRPr lang="en-US" sz="8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53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15" y="448574"/>
            <a:ext cx="9299276" cy="690113"/>
          </a:xfrm>
        </p:spPr>
        <p:txBody>
          <a:bodyPr/>
          <a:lstStyle/>
          <a:p>
            <a:r>
              <a:rPr lang="en-IN" cap="none" dirty="0" smtClean="0"/>
              <a:t>Approach: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113" y="1423358"/>
            <a:ext cx="9299276" cy="323490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8000" dirty="0" err="1" smtClean="0">
                <a:solidFill>
                  <a:schemeClr val="tx1"/>
                </a:solidFill>
              </a:rPr>
              <a:t>Tensorflow</a:t>
            </a:r>
            <a:r>
              <a:rPr lang="en-IN" sz="8000" dirty="0" smtClean="0">
                <a:solidFill>
                  <a:schemeClr val="tx1"/>
                </a:solidFill>
              </a:rPr>
              <a:t> data object - Dataset  for train , validation and test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0" dirty="0" smtClean="0">
                <a:solidFill>
                  <a:schemeClr val="tx1"/>
                </a:solidFill>
              </a:rPr>
              <a:t>Data augmentation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0" dirty="0" smtClean="0">
                <a:solidFill>
                  <a:schemeClr val="tx1"/>
                </a:solidFill>
              </a:rPr>
              <a:t>Baseline Model- CNN with 2 </a:t>
            </a:r>
            <a:r>
              <a:rPr lang="en-IN" sz="8000" dirty="0" smtClean="0">
                <a:solidFill>
                  <a:schemeClr val="tx1"/>
                </a:solidFill>
              </a:rPr>
              <a:t>convolutional </a:t>
            </a:r>
            <a:r>
              <a:rPr lang="en-IN" sz="8000" dirty="0" smtClean="0">
                <a:solidFill>
                  <a:schemeClr val="tx1"/>
                </a:solidFill>
              </a:rPr>
              <a:t>layers</a:t>
            </a:r>
            <a:endParaRPr lang="en-US" sz="80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</a:rPr>
              <a:t>Transfer learning- </a:t>
            </a:r>
            <a:r>
              <a:rPr lang="en-US" sz="8000" dirty="0" err="1" smtClean="0">
                <a:solidFill>
                  <a:schemeClr val="tx1"/>
                </a:solidFill>
              </a:rPr>
              <a:t>pretrained</a:t>
            </a:r>
            <a:r>
              <a:rPr lang="en-US" sz="8000" dirty="0" smtClean="0">
                <a:solidFill>
                  <a:schemeClr val="tx1"/>
                </a:solidFill>
              </a:rPr>
              <a:t>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smtClean="0">
                <a:solidFill>
                  <a:schemeClr val="tx1"/>
                </a:solidFill>
              </a:rPr>
              <a:t>ResNet50V2</a:t>
            </a:r>
            <a:endParaRPr lang="en-US" sz="80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smtClean="0">
                <a:solidFill>
                  <a:schemeClr val="tx1"/>
                </a:solidFill>
              </a:rPr>
              <a:t>EfficientNetB3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8000" dirty="0" smtClean="0">
                <a:solidFill>
                  <a:schemeClr val="tx1"/>
                </a:solidFill>
              </a:rPr>
              <a:t>                             </a:t>
            </a:r>
            <a:endParaRPr lang="en-US" sz="8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5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13" y="306239"/>
            <a:ext cx="9299276" cy="690113"/>
          </a:xfrm>
        </p:spPr>
        <p:txBody>
          <a:bodyPr/>
          <a:lstStyle/>
          <a:p>
            <a:r>
              <a:rPr lang="en-IN" cap="none" dirty="0" smtClean="0"/>
              <a:t>Model Summary(Baseline-CNN):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113" y="1423357"/>
            <a:ext cx="10895162" cy="50895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08959" y="1138687"/>
            <a:ext cx="108347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Model: "sequential_12"</a:t>
            </a:r>
            <a:endParaRPr lang="en-IN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IN" dirty="0" smtClean="0">
                <a:latin typeface="Courier New" panose="02070309020205020404" pitchFamily="49" charset="0"/>
              </a:rPr>
              <a:t>Layer </a:t>
            </a:r>
            <a:r>
              <a:rPr lang="en-IN" dirty="0">
                <a:latin typeface="Courier New" panose="02070309020205020404" pitchFamily="49" charset="0"/>
              </a:rPr>
              <a:t>(type) </a:t>
            </a:r>
            <a:r>
              <a:rPr lang="en-IN" dirty="0" smtClean="0">
                <a:latin typeface="Courier New" panose="02070309020205020404" pitchFamily="49" charset="0"/>
              </a:rPr>
              <a:t>                     Output </a:t>
            </a:r>
            <a:r>
              <a:rPr lang="en-IN" dirty="0">
                <a:latin typeface="Courier New" panose="02070309020205020404" pitchFamily="49" charset="0"/>
              </a:rPr>
              <a:t>Shape </a:t>
            </a:r>
            <a:r>
              <a:rPr lang="en-IN" dirty="0" smtClean="0">
                <a:latin typeface="Courier New" panose="02070309020205020404" pitchFamily="49" charset="0"/>
              </a:rPr>
              <a:t>              </a:t>
            </a:r>
            <a:r>
              <a:rPr lang="en-IN" dirty="0" err="1" smtClean="0">
                <a:latin typeface="Courier New" panose="02070309020205020404" pitchFamily="49" charset="0"/>
              </a:rPr>
              <a:t>Param</a:t>
            </a:r>
            <a:r>
              <a:rPr lang="en-IN" dirty="0" smtClean="0">
                <a:latin typeface="Courier New" panose="02070309020205020404" pitchFamily="49" charset="0"/>
              </a:rPr>
              <a:t> </a:t>
            </a:r>
            <a:r>
              <a:rPr lang="en-IN" dirty="0">
                <a:latin typeface="Courier New" panose="02070309020205020404" pitchFamily="49" charset="0"/>
              </a:rPr>
              <a:t># ================================================================= </a:t>
            </a:r>
            <a:endParaRPr lang="en-IN" dirty="0" smtClean="0">
              <a:latin typeface="Courier New" panose="02070309020205020404" pitchFamily="49" charset="0"/>
            </a:endParaRPr>
          </a:p>
          <a:p>
            <a:r>
              <a:rPr lang="en-IN" dirty="0" smtClean="0">
                <a:latin typeface="Courier New" panose="02070309020205020404" pitchFamily="49" charset="0"/>
              </a:rPr>
              <a:t>conv2d_9 </a:t>
            </a:r>
            <a:r>
              <a:rPr lang="en-IN" dirty="0">
                <a:latin typeface="Courier New" panose="02070309020205020404" pitchFamily="49" charset="0"/>
              </a:rPr>
              <a:t>(Conv2D) </a:t>
            </a:r>
            <a:r>
              <a:rPr lang="en-IN" dirty="0" smtClean="0">
                <a:latin typeface="Courier New" panose="02070309020205020404" pitchFamily="49" charset="0"/>
              </a:rPr>
              <a:t>              (None</a:t>
            </a:r>
            <a:r>
              <a:rPr lang="en-IN" dirty="0">
                <a:latin typeface="Courier New" panose="02070309020205020404" pitchFamily="49" charset="0"/>
              </a:rPr>
              <a:t>, 224, 224, 16) </a:t>
            </a:r>
            <a:r>
              <a:rPr lang="en-IN" dirty="0" smtClean="0">
                <a:latin typeface="Courier New" panose="02070309020205020404" pitchFamily="49" charset="0"/>
              </a:rPr>
              <a:t>          208 </a:t>
            </a:r>
          </a:p>
          <a:p>
            <a:r>
              <a:rPr lang="en-IN" dirty="0" smtClean="0">
                <a:latin typeface="Courier New" panose="02070309020205020404" pitchFamily="49" charset="0"/>
              </a:rPr>
              <a:t>max_pooling2d_9(MaxPooling2D</a:t>
            </a:r>
            <a:r>
              <a:rPr lang="en-IN" dirty="0">
                <a:latin typeface="Courier New" panose="02070309020205020404" pitchFamily="49" charset="0"/>
              </a:rPr>
              <a:t>)</a:t>
            </a:r>
            <a:r>
              <a:rPr lang="en-IN" dirty="0" smtClean="0">
                <a:latin typeface="Courier New" panose="02070309020205020404" pitchFamily="49" charset="0"/>
              </a:rPr>
              <a:t>   (</a:t>
            </a:r>
            <a:r>
              <a:rPr lang="en-IN" dirty="0">
                <a:latin typeface="Courier New" panose="02070309020205020404" pitchFamily="49" charset="0"/>
              </a:rPr>
              <a:t>None, 112, 112, 16) </a:t>
            </a:r>
            <a:r>
              <a:rPr lang="en-IN" dirty="0" smtClean="0">
                <a:latin typeface="Courier New" panose="02070309020205020404" pitchFamily="49" charset="0"/>
              </a:rPr>
              <a:t>           0 </a:t>
            </a:r>
          </a:p>
          <a:p>
            <a:r>
              <a:rPr lang="en-IN" dirty="0" smtClean="0">
                <a:latin typeface="Courier New" panose="02070309020205020404" pitchFamily="49" charset="0"/>
              </a:rPr>
              <a:t>conv2d_10 </a:t>
            </a:r>
            <a:r>
              <a:rPr lang="en-IN" dirty="0">
                <a:latin typeface="Courier New" panose="02070309020205020404" pitchFamily="49" charset="0"/>
              </a:rPr>
              <a:t>(Conv2D) </a:t>
            </a:r>
            <a:r>
              <a:rPr lang="en-IN" dirty="0" smtClean="0">
                <a:latin typeface="Courier New" panose="02070309020205020404" pitchFamily="49" charset="0"/>
              </a:rPr>
              <a:t>             (</a:t>
            </a:r>
            <a:r>
              <a:rPr lang="en-IN" dirty="0">
                <a:latin typeface="Courier New" panose="02070309020205020404" pitchFamily="49" charset="0"/>
              </a:rPr>
              <a:t>None, 112, 112, 32) </a:t>
            </a:r>
            <a:r>
              <a:rPr lang="en-IN" dirty="0" smtClean="0">
                <a:latin typeface="Courier New" panose="02070309020205020404" pitchFamily="49" charset="0"/>
              </a:rPr>
              <a:t>          2080 </a:t>
            </a:r>
          </a:p>
          <a:p>
            <a:r>
              <a:rPr lang="en-IN" dirty="0" smtClean="0">
                <a:latin typeface="Courier New" panose="02070309020205020404" pitchFamily="49" charset="0"/>
              </a:rPr>
              <a:t>max_pooling2d_10(MaxPooling2D</a:t>
            </a:r>
            <a:r>
              <a:rPr lang="en-IN" dirty="0">
                <a:latin typeface="Courier New" panose="02070309020205020404" pitchFamily="49" charset="0"/>
              </a:rPr>
              <a:t>)</a:t>
            </a:r>
            <a:r>
              <a:rPr lang="en-IN" dirty="0" smtClean="0">
                <a:latin typeface="Courier New" panose="02070309020205020404" pitchFamily="49" charset="0"/>
              </a:rPr>
              <a:t>  (</a:t>
            </a:r>
            <a:r>
              <a:rPr lang="en-IN" dirty="0">
                <a:latin typeface="Courier New" panose="02070309020205020404" pitchFamily="49" charset="0"/>
              </a:rPr>
              <a:t>None, 56, 56, 32) </a:t>
            </a:r>
            <a:r>
              <a:rPr lang="en-IN" dirty="0" smtClean="0">
                <a:latin typeface="Courier New" panose="02070309020205020404" pitchFamily="49" charset="0"/>
              </a:rPr>
              <a:t>             0 </a:t>
            </a:r>
          </a:p>
          <a:p>
            <a:r>
              <a:rPr lang="en-IN" dirty="0" smtClean="0">
                <a:latin typeface="Courier New" panose="02070309020205020404" pitchFamily="49" charset="0"/>
              </a:rPr>
              <a:t>dropout_12 </a:t>
            </a:r>
            <a:r>
              <a:rPr lang="en-IN" dirty="0">
                <a:latin typeface="Courier New" panose="02070309020205020404" pitchFamily="49" charset="0"/>
              </a:rPr>
              <a:t>(Dropout) </a:t>
            </a:r>
            <a:r>
              <a:rPr lang="en-IN" dirty="0" smtClean="0">
                <a:latin typeface="Courier New" panose="02070309020205020404" pitchFamily="49" charset="0"/>
              </a:rPr>
              <a:t>           (</a:t>
            </a:r>
            <a:r>
              <a:rPr lang="en-IN" dirty="0">
                <a:latin typeface="Courier New" panose="02070309020205020404" pitchFamily="49" charset="0"/>
              </a:rPr>
              <a:t>None, 56, 56, 32</a:t>
            </a:r>
            <a:r>
              <a:rPr lang="en-IN" dirty="0" smtClean="0">
                <a:latin typeface="Courier New" panose="02070309020205020404" pitchFamily="49" charset="0"/>
              </a:rPr>
              <a:t>)              </a:t>
            </a:r>
            <a:r>
              <a:rPr lang="en-IN" dirty="0">
                <a:latin typeface="Courier New" panose="02070309020205020404" pitchFamily="49" charset="0"/>
              </a:rPr>
              <a:t>0 </a:t>
            </a:r>
            <a:endParaRPr lang="en-IN" dirty="0" smtClean="0">
              <a:latin typeface="Courier New" panose="02070309020205020404" pitchFamily="49" charset="0"/>
            </a:endParaRPr>
          </a:p>
          <a:p>
            <a:r>
              <a:rPr lang="en-IN" dirty="0" smtClean="0">
                <a:latin typeface="Courier New" panose="02070309020205020404" pitchFamily="49" charset="0"/>
              </a:rPr>
              <a:t>flatten_4 </a:t>
            </a:r>
            <a:r>
              <a:rPr lang="en-IN" dirty="0">
                <a:latin typeface="Courier New" panose="02070309020205020404" pitchFamily="49" charset="0"/>
              </a:rPr>
              <a:t>(Flatten) </a:t>
            </a:r>
            <a:r>
              <a:rPr lang="en-IN" dirty="0" smtClean="0">
                <a:latin typeface="Courier New" panose="02070309020205020404" pitchFamily="49" charset="0"/>
              </a:rPr>
              <a:t>            (</a:t>
            </a:r>
            <a:r>
              <a:rPr lang="en-IN" dirty="0">
                <a:latin typeface="Courier New" panose="02070309020205020404" pitchFamily="49" charset="0"/>
              </a:rPr>
              <a:t>None, 100352</a:t>
            </a:r>
            <a:r>
              <a:rPr lang="en-IN" dirty="0" smtClean="0">
                <a:latin typeface="Courier New" panose="02070309020205020404" pitchFamily="49" charset="0"/>
              </a:rPr>
              <a:t>)                  </a:t>
            </a:r>
            <a:r>
              <a:rPr lang="en-IN" dirty="0">
                <a:latin typeface="Courier New" panose="02070309020205020404" pitchFamily="49" charset="0"/>
              </a:rPr>
              <a:t>0 </a:t>
            </a:r>
            <a:endParaRPr lang="en-IN" dirty="0" smtClean="0">
              <a:latin typeface="Courier New" panose="02070309020205020404" pitchFamily="49" charset="0"/>
            </a:endParaRPr>
          </a:p>
          <a:p>
            <a:r>
              <a:rPr lang="en-IN" dirty="0" smtClean="0">
                <a:latin typeface="Courier New" panose="02070309020205020404" pitchFamily="49" charset="0"/>
              </a:rPr>
              <a:t>dense_20 </a:t>
            </a:r>
            <a:r>
              <a:rPr lang="en-IN" dirty="0">
                <a:latin typeface="Courier New" panose="02070309020205020404" pitchFamily="49" charset="0"/>
              </a:rPr>
              <a:t>(Dense) </a:t>
            </a:r>
            <a:r>
              <a:rPr lang="en-IN" dirty="0" smtClean="0">
                <a:latin typeface="Courier New" panose="02070309020205020404" pitchFamily="49" charset="0"/>
              </a:rPr>
              <a:t>               (</a:t>
            </a:r>
            <a:r>
              <a:rPr lang="en-IN" dirty="0">
                <a:latin typeface="Courier New" panose="02070309020205020404" pitchFamily="49" charset="0"/>
              </a:rPr>
              <a:t>None, 500) </a:t>
            </a:r>
            <a:r>
              <a:rPr lang="en-IN" dirty="0" smtClean="0">
                <a:latin typeface="Courier New" panose="02070309020205020404" pitchFamily="49" charset="0"/>
              </a:rPr>
              <a:t>                50176500 </a:t>
            </a:r>
          </a:p>
          <a:p>
            <a:r>
              <a:rPr lang="en-IN" dirty="0" smtClean="0">
                <a:latin typeface="Courier New" panose="02070309020205020404" pitchFamily="49" charset="0"/>
              </a:rPr>
              <a:t>dropout_13 </a:t>
            </a:r>
            <a:r>
              <a:rPr lang="en-IN" dirty="0">
                <a:latin typeface="Courier New" panose="02070309020205020404" pitchFamily="49" charset="0"/>
              </a:rPr>
              <a:t>(Dropout</a:t>
            </a:r>
            <a:r>
              <a:rPr lang="en-IN" dirty="0" smtClean="0">
                <a:latin typeface="Courier New" panose="02070309020205020404" pitchFamily="49" charset="0"/>
              </a:rPr>
              <a:t>)            </a:t>
            </a:r>
            <a:r>
              <a:rPr lang="en-IN" dirty="0">
                <a:latin typeface="Courier New" panose="02070309020205020404" pitchFamily="49" charset="0"/>
              </a:rPr>
              <a:t>(None, 500</a:t>
            </a:r>
            <a:r>
              <a:rPr lang="en-IN" dirty="0" smtClean="0">
                <a:latin typeface="Courier New" panose="02070309020205020404" pitchFamily="49" charset="0"/>
              </a:rPr>
              <a:t>)                     </a:t>
            </a:r>
            <a:r>
              <a:rPr lang="en-IN" dirty="0">
                <a:latin typeface="Courier New" panose="02070309020205020404" pitchFamily="49" charset="0"/>
              </a:rPr>
              <a:t>0 </a:t>
            </a:r>
            <a:endParaRPr lang="en-IN" dirty="0" smtClean="0">
              <a:latin typeface="Courier New" panose="02070309020205020404" pitchFamily="49" charset="0"/>
            </a:endParaRPr>
          </a:p>
          <a:p>
            <a:r>
              <a:rPr lang="en-IN" dirty="0" smtClean="0">
                <a:latin typeface="Courier New" panose="02070309020205020404" pitchFamily="49" charset="0"/>
              </a:rPr>
              <a:t>dense_21 </a:t>
            </a:r>
            <a:r>
              <a:rPr lang="en-IN" dirty="0">
                <a:latin typeface="Courier New" panose="02070309020205020404" pitchFamily="49" charset="0"/>
              </a:rPr>
              <a:t>(Dense) </a:t>
            </a:r>
            <a:r>
              <a:rPr lang="en-IN" dirty="0" smtClean="0">
                <a:latin typeface="Courier New" panose="02070309020205020404" pitchFamily="49" charset="0"/>
              </a:rPr>
              <a:t>               (</a:t>
            </a:r>
            <a:r>
              <a:rPr lang="en-IN" dirty="0">
                <a:latin typeface="Courier New" panose="02070309020205020404" pitchFamily="49" charset="0"/>
              </a:rPr>
              <a:t>None, 131</a:t>
            </a:r>
            <a:r>
              <a:rPr lang="en-IN" dirty="0" smtClean="0">
                <a:latin typeface="Courier New" panose="02070309020205020404" pitchFamily="49" charset="0"/>
              </a:rPr>
              <a:t>)                   </a:t>
            </a:r>
            <a:r>
              <a:rPr lang="en-IN" dirty="0">
                <a:latin typeface="Courier New" panose="02070309020205020404" pitchFamily="49" charset="0"/>
              </a:rPr>
              <a:t>65631 ================================================================= Total </a:t>
            </a:r>
            <a:r>
              <a:rPr lang="en-IN" dirty="0" err="1">
                <a:latin typeface="Courier New" panose="02070309020205020404" pitchFamily="49" charset="0"/>
              </a:rPr>
              <a:t>params</a:t>
            </a:r>
            <a:r>
              <a:rPr lang="en-IN" dirty="0">
                <a:latin typeface="Courier New" panose="02070309020205020404" pitchFamily="49" charset="0"/>
              </a:rPr>
              <a:t>: 50,244,419 </a:t>
            </a:r>
            <a:endParaRPr lang="en-IN" dirty="0" smtClean="0">
              <a:latin typeface="Courier New" panose="02070309020205020404" pitchFamily="49" charset="0"/>
            </a:endParaRPr>
          </a:p>
          <a:p>
            <a:r>
              <a:rPr lang="en-IN" dirty="0" smtClean="0">
                <a:latin typeface="Courier New" panose="02070309020205020404" pitchFamily="49" charset="0"/>
              </a:rPr>
              <a:t>Trainable </a:t>
            </a:r>
            <a:r>
              <a:rPr lang="en-IN" dirty="0" err="1">
                <a:latin typeface="Courier New" panose="02070309020205020404" pitchFamily="49" charset="0"/>
              </a:rPr>
              <a:t>params</a:t>
            </a:r>
            <a:r>
              <a:rPr lang="en-IN" dirty="0">
                <a:latin typeface="Courier New" panose="02070309020205020404" pitchFamily="49" charset="0"/>
              </a:rPr>
              <a:t>: 50,244,419 </a:t>
            </a:r>
            <a:endParaRPr lang="en-IN" dirty="0" smtClean="0">
              <a:latin typeface="Courier New" panose="02070309020205020404" pitchFamily="49" charset="0"/>
            </a:endParaRPr>
          </a:p>
          <a:p>
            <a:r>
              <a:rPr lang="en-IN" dirty="0" smtClean="0">
                <a:latin typeface="Courier New" panose="02070309020205020404" pitchFamily="49" charset="0"/>
              </a:rPr>
              <a:t>Non-trainable </a:t>
            </a:r>
            <a:r>
              <a:rPr lang="en-IN" dirty="0" err="1">
                <a:latin typeface="Courier New" panose="02070309020205020404" pitchFamily="49" charset="0"/>
              </a:rPr>
              <a:t>params</a:t>
            </a:r>
            <a:r>
              <a:rPr lang="en-IN" dirty="0">
                <a:latin typeface="Courier New" panose="02070309020205020404" pitchFamily="49" charset="0"/>
              </a:rPr>
              <a:t>: 0 _____________________________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9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13" y="306239"/>
            <a:ext cx="9299276" cy="690113"/>
          </a:xfrm>
        </p:spPr>
        <p:txBody>
          <a:bodyPr/>
          <a:lstStyle/>
          <a:p>
            <a:r>
              <a:rPr lang="en-IN" cap="none" dirty="0" smtClean="0"/>
              <a:t>Model </a:t>
            </a:r>
            <a:r>
              <a:rPr lang="en-IN" cap="none" dirty="0" smtClean="0"/>
              <a:t>Summary(ResNet50V2+CNN</a:t>
            </a:r>
            <a:r>
              <a:rPr lang="en-IN" cap="none" dirty="0" smtClean="0"/>
              <a:t>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113" y="1423357"/>
            <a:ext cx="10895162" cy="50895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Model</a:t>
            </a:r>
            <a:r>
              <a:rPr lang="en-IN" dirty="0">
                <a:solidFill>
                  <a:schemeClr val="tx1"/>
                </a:solidFill>
                <a:latin typeface="Courier New" panose="02070309020205020404" pitchFamily="49" charset="0"/>
              </a:rPr>
              <a:t>: "sequential_13" _________________________________________________________________ Layer (type) </a:t>
            </a:r>
            <a:r>
              <a:rPr lang="en-IN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 Output </a:t>
            </a:r>
            <a:r>
              <a:rPr lang="en-IN" dirty="0">
                <a:solidFill>
                  <a:schemeClr val="tx1"/>
                </a:solidFill>
                <a:latin typeface="Courier New" panose="02070309020205020404" pitchFamily="49" charset="0"/>
              </a:rPr>
              <a:t>Shape </a:t>
            </a:r>
            <a:r>
              <a:rPr lang="en-IN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          </a:t>
            </a:r>
            <a:r>
              <a:rPr lang="en-IN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Param</a:t>
            </a:r>
            <a:r>
              <a:rPr lang="en-IN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Courier New" panose="02070309020205020404" pitchFamily="49" charset="0"/>
              </a:rPr>
              <a:t># ================================================================= resnet50v2 (Functional) </a:t>
            </a:r>
            <a:r>
              <a:rPr lang="en-IN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(</a:t>
            </a:r>
            <a:r>
              <a:rPr lang="en-IN" dirty="0">
                <a:solidFill>
                  <a:schemeClr val="tx1"/>
                </a:solidFill>
                <a:latin typeface="Courier New" panose="02070309020205020404" pitchFamily="49" charset="0"/>
              </a:rPr>
              <a:t>None, 7, 7, 2048</a:t>
            </a:r>
            <a:r>
              <a:rPr lang="en-IN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)          23564800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global_average_pooling2d_6 </a:t>
            </a:r>
            <a:r>
              <a:rPr lang="en-IN" dirty="0">
                <a:solidFill>
                  <a:schemeClr val="tx1"/>
                </a:solidFill>
                <a:latin typeface="Courier New" panose="02070309020205020404" pitchFamily="49" charset="0"/>
              </a:rPr>
              <a:t>(None, 2048</a:t>
            </a:r>
            <a:r>
              <a:rPr lang="en-IN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)                  0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IN" dirty="0">
                <a:solidFill>
                  <a:schemeClr val="tx1"/>
                </a:solidFill>
                <a:latin typeface="Courier New" panose="02070309020205020404" pitchFamily="49" charset="0"/>
              </a:rPr>
              <a:t>GlobalAveragePooling2D</a:t>
            </a:r>
            <a:r>
              <a:rPr lang="en-IN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dense_22 </a:t>
            </a:r>
            <a:r>
              <a:rPr lang="en-IN" dirty="0">
                <a:solidFill>
                  <a:schemeClr val="tx1"/>
                </a:solidFill>
                <a:latin typeface="Courier New" panose="02070309020205020404" pitchFamily="49" charset="0"/>
              </a:rPr>
              <a:t>(Dense) </a:t>
            </a:r>
            <a:r>
              <a:rPr lang="en-IN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      (</a:t>
            </a:r>
            <a:r>
              <a:rPr lang="en-IN" dirty="0">
                <a:solidFill>
                  <a:schemeClr val="tx1"/>
                </a:solidFill>
                <a:latin typeface="Courier New" panose="02070309020205020404" pitchFamily="49" charset="0"/>
              </a:rPr>
              <a:t>None, 131) </a:t>
            </a:r>
            <a:r>
              <a:rPr lang="en-IN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            268419 </a:t>
            </a:r>
            <a:r>
              <a:rPr lang="en-IN" dirty="0">
                <a:solidFill>
                  <a:schemeClr val="tx1"/>
                </a:solidFill>
                <a:latin typeface="Courier New" panose="02070309020205020404" pitchFamily="49" charset="0"/>
              </a:rPr>
              <a:t>================================================================= Total </a:t>
            </a:r>
            <a:r>
              <a:rPr lang="en-IN" dirty="0" err="1">
                <a:solidFill>
                  <a:schemeClr val="tx1"/>
                </a:solidFill>
                <a:latin typeface="Courier New" panose="02070309020205020404" pitchFamily="49" charset="0"/>
              </a:rPr>
              <a:t>params</a:t>
            </a:r>
            <a:r>
              <a:rPr lang="en-IN" dirty="0">
                <a:solidFill>
                  <a:schemeClr val="tx1"/>
                </a:solidFill>
                <a:latin typeface="Courier New" panose="02070309020205020404" pitchFamily="49" charset="0"/>
              </a:rPr>
              <a:t>: 23,833,219 </a:t>
            </a:r>
            <a:endParaRPr lang="en-IN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Trainable </a:t>
            </a:r>
            <a:r>
              <a:rPr lang="en-IN" dirty="0" err="1">
                <a:solidFill>
                  <a:schemeClr val="tx1"/>
                </a:solidFill>
                <a:latin typeface="Courier New" panose="02070309020205020404" pitchFamily="49" charset="0"/>
              </a:rPr>
              <a:t>params</a:t>
            </a:r>
            <a:r>
              <a:rPr lang="en-IN" dirty="0">
                <a:solidFill>
                  <a:schemeClr val="tx1"/>
                </a:solidFill>
                <a:latin typeface="Courier New" panose="02070309020205020404" pitchFamily="49" charset="0"/>
              </a:rPr>
              <a:t>: 23,787,779 </a:t>
            </a:r>
            <a:endParaRPr lang="en-IN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Non-trainable </a:t>
            </a:r>
            <a:r>
              <a:rPr lang="en-IN" dirty="0" err="1">
                <a:solidFill>
                  <a:schemeClr val="tx1"/>
                </a:solidFill>
                <a:latin typeface="Courier New" panose="02070309020205020404" pitchFamily="49" charset="0"/>
              </a:rPr>
              <a:t>params</a:t>
            </a:r>
            <a:r>
              <a:rPr lang="en-IN" dirty="0">
                <a:solidFill>
                  <a:schemeClr val="tx1"/>
                </a:solidFill>
                <a:latin typeface="Courier New" panose="02070309020205020404" pitchFamily="49" charset="0"/>
              </a:rPr>
              <a:t>: 45,440</a:t>
            </a:r>
            <a:endParaRPr lang="en-I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0" y="21363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9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13" y="306239"/>
            <a:ext cx="9299276" cy="690113"/>
          </a:xfrm>
        </p:spPr>
        <p:txBody>
          <a:bodyPr/>
          <a:lstStyle/>
          <a:p>
            <a:r>
              <a:rPr lang="en-IN" cap="none" dirty="0" smtClean="0"/>
              <a:t>Model Summary(EfficientNetB3+CNN):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113" y="1423357"/>
            <a:ext cx="10895162" cy="50895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0" y="21363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19509" y="1443841"/>
            <a:ext cx="101274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Model: "sequential_14"</a:t>
            </a:r>
          </a:p>
          <a:p>
            <a:r>
              <a:rPr lang="en-IN" dirty="0"/>
              <a:t>Layer (type) </a:t>
            </a:r>
            <a:r>
              <a:rPr lang="en-IN" dirty="0" smtClean="0"/>
              <a:t>                                         Output Shape                           </a:t>
            </a:r>
            <a:r>
              <a:rPr lang="en-IN" dirty="0" err="1"/>
              <a:t>Param</a:t>
            </a:r>
            <a:r>
              <a:rPr lang="en-IN" dirty="0"/>
              <a:t> # ================================================================= efficientnetb3 (Functional</a:t>
            </a:r>
            <a:r>
              <a:rPr lang="en-IN" dirty="0" smtClean="0"/>
              <a:t>)                 </a:t>
            </a:r>
            <a:r>
              <a:rPr lang="en-IN" dirty="0"/>
              <a:t>(None, 7, 7, 1536) </a:t>
            </a:r>
            <a:r>
              <a:rPr lang="en-IN" dirty="0" smtClean="0"/>
              <a:t>                     10783535 </a:t>
            </a:r>
          </a:p>
          <a:p>
            <a:r>
              <a:rPr lang="en-IN" dirty="0" smtClean="0"/>
              <a:t>global_average_pooling2d_7            (</a:t>
            </a:r>
            <a:r>
              <a:rPr lang="en-IN" dirty="0"/>
              <a:t>None, 1536) </a:t>
            </a:r>
            <a:r>
              <a:rPr lang="en-IN" dirty="0" smtClean="0"/>
              <a:t>                                   0 </a:t>
            </a:r>
          </a:p>
          <a:p>
            <a:r>
              <a:rPr lang="en-IN" dirty="0" smtClean="0"/>
              <a:t>(</a:t>
            </a:r>
            <a:r>
              <a:rPr lang="en-IN" dirty="0"/>
              <a:t>GlobalAveragePooling2D) </a:t>
            </a:r>
            <a:endParaRPr lang="en-IN" dirty="0" smtClean="0"/>
          </a:p>
          <a:p>
            <a:r>
              <a:rPr lang="en-IN" dirty="0" smtClean="0"/>
              <a:t>dropout_14 </a:t>
            </a:r>
            <a:r>
              <a:rPr lang="en-IN" dirty="0"/>
              <a:t>(Dropout) </a:t>
            </a:r>
            <a:r>
              <a:rPr lang="en-IN" dirty="0" smtClean="0"/>
              <a:t>                         (</a:t>
            </a:r>
            <a:r>
              <a:rPr lang="en-IN" dirty="0"/>
              <a:t>None, 1536</a:t>
            </a:r>
            <a:r>
              <a:rPr lang="en-IN" dirty="0" smtClean="0"/>
              <a:t>)                                    </a:t>
            </a:r>
            <a:r>
              <a:rPr lang="en-IN" dirty="0"/>
              <a:t>0 </a:t>
            </a:r>
            <a:endParaRPr lang="en-IN" dirty="0" smtClean="0"/>
          </a:p>
          <a:p>
            <a:r>
              <a:rPr lang="en-IN" dirty="0" smtClean="0"/>
              <a:t>dense_23 </a:t>
            </a:r>
            <a:r>
              <a:rPr lang="en-IN" dirty="0"/>
              <a:t>(Dense</a:t>
            </a:r>
            <a:r>
              <a:rPr lang="en-IN" dirty="0" smtClean="0"/>
              <a:t>)                                 </a:t>
            </a:r>
            <a:r>
              <a:rPr lang="en-IN" dirty="0"/>
              <a:t>(None, 128) </a:t>
            </a:r>
            <a:r>
              <a:rPr lang="en-IN" dirty="0" smtClean="0"/>
              <a:t>                               196736 </a:t>
            </a:r>
          </a:p>
          <a:p>
            <a:r>
              <a:rPr lang="en-IN" dirty="0" smtClean="0"/>
              <a:t>dense_24 </a:t>
            </a:r>
            <a:r>
              <a:rPr lang="en-IN" dirty="0"/>
              <a:t>(Dense) </a:t>
            </a:r>
            <a:r>
              <a:rPr lang="en-IN" dirty="0" smtClean="0"/>
              <a:t>                                (</a:t>
            </a:r>
            <a:r>
              <a:rPr lang="en-IN" dirty="0"/>
              <a:t>None, 131</a:t>
            </a:r>
            <a:r>
              <a:rPr lang="en-IN" dirty="0" smtClean="0"/>
              <a:t>)                                </a:t>
            </a:r>
            <a:r>
              <a:rPr lang="en-IN" dirty="0"/>
              <a:t>16899 ================================================================= Total </a:t>
            </a:r>
            <a:r>
              <a:rPr lang="en-IN" dirty="0" err="1"/>
              <a:t>params</a:t>
            </a:r>
            <a:r>
              <a:rPr lang="en-IN" dirty="0"/>
              <a:t>: 10,997,170 </a:t>
            </a:r>
            <a:endParaRPr lang="en-IN" dirty="0" smtClean="0"/>
          </a:p>
          <a:p>
            <a:r>
              <a:rPr lang="en-IN" dirty="0" smtClean="0"/>
              <a:t>Trainable </a:t>
            </a:r>
            <a:r>
              <a:rPr lang="en-IN" dirty="0" err="1"/>
              <a:t>params</a:t>
            </a:r>
            <a:r>
              <a:rPr lang="en-IN" dirty="0"/>
              <a:t>: 10,909,867 </a:t>
            </a:r>
            <a:endParaRPr lang="en-IN" dirty="0" smtClean="0"/>
          </a:p>
          <a:p>
            <a:r>
              <a:rPr lang="en-IN" dirty="0" smtClean="0"/>
              <a:t>Non-trainable </a:t>
            </a:r>
            <a:r>
              <a:rPr lang="en-IN" dirty="0" err="1"/>
              <a:t>params</a:t>
            </a:r>
            <a:r>
              <a:rPr lang="en-IN" dirty="0"/>
              <a:t>: </a:t>
            </a:r>
            <a:r>
              <a:rPr lang="en-IN" dirty="0" smtClean="0"/>
              <a:t>87,303</a:t>
            </a:r>
          </a:p>
          <a:p>
            <a:r>
              <a:rPr lang="en-IN" dirty="0" smtClean="0"/>
              <a:t> </a:t>
            </a:r>
            <a:r>
              <a:rPr lang="en-IN" dirty="0"/>
              <a:t>_________________________________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77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13" y="306239"/>
            <a:ext cx="9299276" cy="690113"/>
          </a:xfrm>
        </p:spPr>
        <p:txBody>
          <a:bodyPr/>
          <a:lstStyle/>
          <a:p>
            <a:r>
              <a:rPr lang="en-IN" cap="none" dirty="0" smtClean="0"/>
              <a:t>Results: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113" y="1452466"/>
            <a:ext cx="10895162" cy="50895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0" y="21363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19509" y="1443841"/>
            <a:ext cx="10127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37793"/>
              </p:ext>
            </p:extLst>
          </p:nvPr>
        </p:nvGraphicFramePr>
        <p:xfrm>
          <a:off x="690113" y="1443841"/>
          <a:ext cx="96615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2008"/>
                <a:gridCol w="1504692"/>
                <a:gridCol w="1454008"/>
                <a:gridCol w="1337562"/>
                <a:gridCol w="272331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Val_loss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Val_accuracy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Baseline(CNN)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2.2941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0.3666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9.1629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0.1123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ResNet50V2+CNN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0.0446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0.9866 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1.8987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0.6526 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EfficientNetB3+CNN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0.0496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0.9857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1.6157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0.6907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87430"/>
              </p:ext>
            </p:extLst>
          </p:nvPr>
        </p:nvGraphicFramePr>
        <p:xfrm>
          <a:off x="690113" y="3666226"/>
          <a:ext cx="97651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316"/>
                <a:gridCol w="1520813"/>
                <a:gridCol w="1469587"/>
                <a:gridCol w="1706705"/>
                <a:gridCol w="2397681"/>
              </a:tblGrid>
              <a:tr h="431353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Val_precision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Val_recall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Baseline(CNN)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0.6849 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0.2278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0.1554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0.0758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ResNet50V2+CNN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0.9879 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0.9857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0.6785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0.6377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EfficientNetB3+CNN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0.9872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0.9846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0.7288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0.6678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5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13" y="306239"/>
            <a:ext cx="9299276" cy="690113"/>
          </a:xfrm>
        </p:spPr>
        <p:txBody>
          <a:bodyPr/>
          <a:lstStyle/>
          <a:p>
            <a:r>
              <a:rPr lang="en-IN" cap="none" dirty="0" smtClean="0"/>
              <a:t>Evaluation on test data: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113" y="1423357"/>
            <a:ext cx="10895162" cy="50895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0" y="21363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19509" y="1443841"/>
            <a:ext cx="10127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92135"/>
              </p:ext>
            </p:extLst>
          </p:nvPr>
        </p:nvGraphicFramePr>
        <p:xfrm>
          <a:off x="690112" y="1443841"/>
          <a:ext cx="87471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961"/>
                <a:gridCol w="1362284"/>
                <a:gridCol w="1316397"/>
                <a:gridCol w="1210971"/>
                <a:gridCol w="246557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recall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Baseline(CNN)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4.8140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0.2369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0.2880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ResNet50V2+CNN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1.8529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0.6403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EfficientNetB3+CNN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0.8043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6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748</TotalTime>
  <Words>565</Words>
  <Application>Microsoft Office PowerPoint</Application>
  <PresentationFormat>Widescreen</PresentationFormat>
  <Paragraphs>229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Courier New</vt:lpstr>
      <vt:lpstr>Wingdings 3</vt:lpstr>
      <vt:lpstr>Slice</vt:lpstr>
      <vt:lpstr>FRUITs CLASSIFICATION USING deep LEARNING  Capstone project for Advanced Certification Course in Machine Learning and AI by  iit roorkee and cloudxlab  </vt:lpstr>
      <vt:lpstr>Objective:</vt:lpstr>
      <vt:lpstr>Dataset:</vt:lpstr>
      <vt:lpstr>Approach:</vt:lpstr>
      <vt:lpstr>Model Summary(Baseline-CNN):</vt:lpstr>
      <vt:lpstr>Model Summary(ResNet50V2+CNN):</vt:lpstr>
      <vt:lpstr>Model Summary(EfficientNetB3+CNN):</vt:lpstr>
      <vt:lpstr>Results:</vt:lpstr>
      <vt:lpstr>Evaluation on test data:</vt:lpstr>
      <vt:lpstr>ResNet50V2+CNN:</vt:lpstr>
      <vt:lpstr>EfficientNetB3+CNN:</vt:lpstr>
      <vt:lpstr>Inference(Baseline):</vt:lpstr>
      <vt:lpstr>Inference(ResNet50V2+CNN):</vt:lpstr>
      <vt:lpstr>Inference(EfficientNetB3+CNN):</vt:lpstr>
      <vt:lpstr>Other Comments:</vt:lpstr>
      <vt:lpstr>References: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CLASSIFICATION USING TRANSFER LEARNING</dc:title>
  <dc:creator>Yogesh</dc:creator>
  <cp:lastModifiedBy>Yogesh</cp:lastModifiedBy>
  <cp:revision>51</cp:revision>
  <dcterms:created xsi:type="dcterms:W3CDTF">2021-11-20T09:38:20Z</dcterms:created>
  <dcterms:modified xsi:type="dcterms:W3CDTF">2021-12-11T10:42:34Z</dcterms:modified>
</cp:coreProperties>
</file>