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49247b0cd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49247b0cd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49247b0c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49247b0c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49247b0c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49247b0c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49247b0c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49247b0c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49247b0c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49247b0c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49247b0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49247b0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49247b0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49247b0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49247b0c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49247b0c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49247b0c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49247b0c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49247b0cd_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49247b0cd_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49247b0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49247b0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49247b0c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49247b0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solidFill>
            <a:schemeClr val="lt1"/>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Airline Booking System</a:t>
            </a:r>
            <a:endParaRPr/>
          </a:p>
        </p:txBody>
      </p:sp>
      <p:sp>
        <p:nvSpPr>
          <p:cNvPr id="55" name="Google Shape;55;p13"/>
          <p:cNvSpPr txBox="1"/>
          <p:nvPr>
            <p:ph idx="1" type="subTitle"/>
          </p:nvPr>
        </p:nvSpPr>
        <p:spPr>
          <a:xfrm>
            <a:off x="311700" y="2834125"/>
            <a:ext cx="8520600" cy="792600"/>
          </a:xfrm>
          <a:prstGeom prst="rect">
            <a:avLst/>
          </a:prstGeom>
          <a:solidFill>
            <a:schemeClr val="lt1"/>
          </a:solidFill>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3600">
                <a:solidFill>
                  <a:schemeClr val="dk1"/>
                </a:solidFill>
              </a:rPr>
              <a:t>CSYE 7374 - Design Patterns</a:t>
            </a:r>
            <a:endParaRPr sz="3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Adapter</a:t>
            </a:r>
            <a:endParaRPr/>
          </a:p>
        </p:txBody>
      </p:sp>
      <p:sp>
        <p:nvSpPr>
          <p:cNvPr id="115" name="Google Shape;115;p22"/>
          <p:cNvSpPr txBox="1"/>
          <p:nvPr>
            <p:ph idx="1" type="body"/>
          </p:nvPr>
        </p:nvSpPr>
        <p:spPr>
          <a:xfrm>
            <a:off x="311700" y="1017725"/>
            <a:ext cx="2625600" cy="3989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Client can view flight prices in any of the currencies - INR, Canadian dollars or US dollars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CurrencyAdapter HAS-A object of Currency (interface) to be adapted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CurrencyAdapter hides use of adapted (Legacy API) code that provides flight prices in USDollars</a:t>
            </a:r>
            <a:endParaRPr sz="1400">
              <a:solidFill>
                <a:schemeClr val="dk1"/>
              </a:solidFill>
            </a:endParaRPr>
          </a:p>
          <a:p>
            <a:pPr indent="0" lvl="0" marL="0" rtl="0" algn="l">
              <a:spcBef>
                <a:spcPts val="1200"/>
              </a:spcBef>
              <a:spcAft>
                <a:spcPts val="1200"/>
              </a:spcAft>
              <a:buClr>
                <a:schemeClr val="dk1"/>
              </a:buClr>
              <a:buSzPts val="1100"/>
              <a:buFont typeface="Arial"/>
              <a:buNone/>
            </a:pPr>
            <a:r>
              <a:t/>
            </a:r>
            <a:endParaRPr sz="1300">
              <a:solidFill>
                <a:schemeClr val="dk1"/>
              </a:solidFill>
            </a:endParaRPr>
          </a:p>
        </p:txBody>
      </p:sp>
      <p:pic>
        <p:nvPicPr>
          <p:cNvPr id="116" name="Google Shape;116;p22"/>
          <p:cNvPicPr preferRelativeResize="0"/>
          <p:nvPr/>
        </p:nvPicPr>
        <p:blipFill>
          <a:blip r:embed="rId3">
            <a:alphaModFix/>
          </a:blip>
          <a:stretch>
            <a:fillRect/>
          </a:stretch>
        </p:blipFill>
        <p:spPr>
          <a:xfrm>
            <a:off x="3011725" y="123950"/>
            <a:ext cx="5979876" cy="4883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a:t>
            </a:r>
            <a:endParaRPr/>
          </a:p>
        </p:txBody>
      </p:sp>
      <p:sp>
        <p:nvSpPr>
          <p:cNvPr id="122" name="Google Shape;122;p23"/>
          <p:cNvSpPr txBox="1"/>
          <p:nvPr>
            <p:ph idx="1" type="body"/>
          </p:nvPr>
        </p:nvSpPr>
        <p:spPr>
          <a:xfrm>
            <a:off x="311700" y="1152475"/>
            <a:ext cx="34227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Flight state object changes its internal behaviour based on the internal states of the flight.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FlightStateAPI declares the methods that need to be implemented by each state of the Flight.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states of the flight are: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Scheduled</a:t>
            </a:r>
            <a:r>
              <a:rPr lang="en" sz="1400">
                <a:solidFill>
                  <a:schemeClr val="dk1"/>
                </a:solidFill>
              </a:rPr>
              <a:t>, OnBoarding, InTransit, OffBoarding, Delayed, Cancelled.</a:t>
            </a:r>
            <a:endParaRPr sz="1400">
              <a:solidFill>
                <a:schemeClr val="dk1"/>
              </a:solidFill>
            </a:endParaRPr>
          </a:p>
          <a:p>
            <a:pPr indent="0" lvl="0" marL="0" rtl="0" algn="l">
              <a:spcBef>
                <a:spcPts val="1200"/>
              </a:spcBef>
              <a:spcAft>
                <a:spcPts val="1200"/>
              </a:spcAft>
              <a:buNone/>
            </a:pPr>
            <a:r>
              <a:t/>
            </a:r>
            <a:endParaRPr sz="1400"/>
          </a:p>
        </p:txBody>
      </p:sp>
      <p:pic>
        <p:nvPicPr>
          <p:cNvPr id="123" name="Google Shape;123;p23"/>
          <p:cNvPicPr preferRelativeResize="0"/>
          <p:nvPr/>
        </p:nvPicPr>
        <p:blipFill>
          <a:blip r:embed="rId3">
            <a:alphaModFix/>
          </a:blip>
          <a:stretch>
            <a:fillRect/>
          </a:stretch>
        </p:blipFill>
        <p:spPr>
          <a:xfrm>
            <a:off x="4614800" y="273299"/>
            <a:ext cx="3635601" cy="4596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Program Flow</a:t>
            </a:r>
            <a:endParaRPr/>
          </a:p>
        </p:txBody>
      </p:sp>
      <p:pic>
        <p:nvPicPr>
          <p:cNvPr id="129" name="Google Shape;129;p24"/>
          <p:cNvPicPr preferRelativeResize="0"/>
          <p:nvPr/>
        </p:nvPicPr>
        <p:blipFill>
          <a:blip r:embed="rId3">
            <a:alphaModFix/>
          </a:blip>
          <a:stretch>
            <a:fillRect/>
          </a:stretch>
        </p:blipFill>
        <p:spPr>
          <a:xfrm>
            <a:off x="152400" y="1170125"/>
            <a:ext cx="8839199" cy="30084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Scope</a:t>
            </a:r>
            <a:endParaRPr/>
          </a:p>
        </p:txBody>
      </p:sp>
      <p:sp>
        <p:nvSpPr>
          <p:cNvPr id="135" name="Google Shape;135;p25"/>
          <p:cNvSpPr txBox="1"/>
          <p:nvPr>
            <p:ph idx="1" type="body"/>
          </p:nvPr>
        </p:nvSpPr>
        <p:spPr>
          <a:xfrm>
            <a:off x="311700" y="1152475"/>
            <a:ext cx="8399400" cy="3366600"/>
          </a:xfrm>
          <a:prstGeom prst="rect">
            <a:avLst/>
          </a:prstGeom>
        </p:spPr>
        <p:txBody>
          <a:bodyPr anchorCtr="0" anchor="t" bIns="91425" lIns="91425" spcFirstLastPara="1" rIns="91425" wrap="square" tIns="91425">
            <a:normAutofit/>
          </a:bodyPr>
          <a:lstStyle/>
          <a:p>
            <a:pPr indent="-330200" lvl="0" marL="457200" rtl="0" algn="l">
              <a:lnSpc>
                <a:spcPct val="120000"/>
              </a:lnSpc>
              <a:spcBef>
                <a:spcPts val="50"/>
              </a:spcBef>
              <a:spcAft>
                <a:spcPts val="0"/>
              </a:spcAft>
              <a:buClr>
                <a:schemeClr val="dk1"/>
              </a:buClr>
              <a:buSzPts val="1600"/>
              <a:buChar char="●"/>
            </a:pPr>
            <a:r>
              <a:rPr i="1" lang="en" sz="1600">
                <a:solidFill>
                  <a:schemeClr val="dk1"/>
                </a:solidFill>
              </a:rPr>
              <a:t>Observable</a:t>
            </a:r>
            <a:r>
              <a:rPr lang="en" sz="1600">
                <a:solidFill>
                  <a:schemeClr val="dk1"/>
                </a:solidFill>
              </a:rPr>
              <a:t>: Observable Pattern can help to design the push contents for customers to subscribe. Suppose there is any change in flight number, departure or arrival time, and airline alerts. In that case, subscribers can be the observers to receive push content, and airline is the only one observable.</a:t>
            </a:r>
            <a:endParaRPr sz="1600">
              <a:solidFill>
                <a:schemeClr val="dk1"/>
              </a:solidFill>
            </a:endParaRPr>
          </a:p>
          <a:p>
            <a:pPr indent="-330200" lvl="0" marL="457200" rtl="0" algn="l">
              <a:lnSpc>
                <a:spcPct val="120000"/>
              </a:lnSpc>
              <a:spcBef>
                <a:spcPts val="50"/>
              </a:spcBef>
              <a:spcAft>
                <a:spcPts val="0"/>
              </a:spcAft>
              <a:buClr>
                <a:schemeClr val="dk1"/>
              </a:buClr>
              <a:buSzPts val="1600"/>
              <a:buChar char="●"/>
            </a:pPr>
            <a:r>
              <a:rPr i="1" lang="en" sz="1600">
                <a:solidFill>
                  <a:schemeClr val="dk1"/>
                </a:solidFill>
              </a:rPr>
              <a:t>Prototype</a:t>
            </a:r>
            <a:r>
              <a:rPr lang="en" sz="1600">
                <a:solidFill>
                  <a:schemeClr val="dk1"/>
                </a:solidFill>
              </a:rPr>
              <a:t>: Devise a quick order function using Prototype Pattern. Same customers who want to place an order with same flight number, same depart and arrive time in different date can click the ‘quick order’ button to clone history order and choose the new date without filling all blanks as a new order.</a:t>
            </a:r>
            <a:endParaRPr sz="1600">
              <a:solidFill>
                <a:schemeClr val="dk1"/>
              </a:solidFill>
            </a:endParaRPr>
          </a:p>
          <a:p>
            <a:pPr indent="-330200" lvl="0" marL="457200" rtl="0" algn="l">
              <a:lnSpc>
                <a:spcPct val="120000"/>
              </a:lnSpc>
              <a:spcBef>
                <a:spcPts val="50"/>
              </a:spcBef>
              <a:spcAft>
                <a:spcPts val="0"/>
              </a:spcAft>
              <a:buClr>
                <a:schemeClr val="dk1"/>
              </a:buClr>
              <a:buSzPts val="1600"/>
              <a:buChar char="●"/>
            </a:pPr>
            <a:r>
              <a:rPr i="1" lang="en" sz="1600">
                <a:solidFill>
                  <a:schemeClr val="dk1"/>
                </a:solidFill>
              </a:rPr>
              <a:t>Command</a:t>
            </a:r>
            <a:r>
              <a:rPr lang="en" sz="1600">
                <a:solidFill>
                  <a:schemeClr val="dk1"/>
                </a:solidFill>
              </a:rPr>
              <a:t>: Deploy Command Pattern to encapsulate every single user action as a Command and write it to a log file. </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Team Members &amp; Contributions</a:t>
            </a:r>
            <a:endParaRPr/>
          </a:p>
        </p:txBody>
      </p:sp>
      <p:sp>
        <p:nvSpPr>
          <p:cNvPr id="61" name="Google Shape;61;p14"/>
          <p:cNvSpPr txBox="1"/>
          <p:nvPr>
            <p:ph idx="1" type="body"/>
          </p:nvPr>
        </p:nvSpPr>
        <p:spPr>
          <a:xfrm>
            <a:off x="311700" y="1152475"/>
            <a:ext cx="8832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Hiral Rajesh Nagda              - 001560027 (Decorator Pattern)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Jyoti Vaswani                        - 001005711 (Adapter Pattern)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Aravind Polepeddi                - </a:t>
            </a:r>
            <a:r>
              <a:rPr lang="en">
                <a:solidFill>
                  <a:schemeClr val="dk1"/>
                </a:solidFill>
              </a:rPr>
              <a:t>002102800 (Strategy Pattern)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Vraj Himanshu Reshamdalal - 002927484 (State Pattern)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Jingru Xiang                         - 001586653 (Builder Pattern)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Venkteshprasad Maya Rao  - 001087357 (Singleton, Factory &amp; Facade Patterns)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Design Patterns Implemented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Singleton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Factory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Builder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Facade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Strategy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Decorator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Adapter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State</a:t>
            </a:r>
            <a:endParaRPr>
              <a:solidFill>
                <a:schemeClr val="dk1"/>
              </a:solidFill>
            </a:endParaRPr>
          </a:p>
          <a:p>
            <a:pPr indent="0" lvl="0" marL="0" rtl="0" algn="l">
              <a:spcBef>
                <a:spcPts val="1200"/>
              </a:spcBef>
              <a:spcAft>
                <a:spcPts val="1200"/>
              </a:spcAft>
              <a:buNone/>
            </a:pPr>
            <a:r>
              <a:rPr lang="en">
                <a:solidFill>
                  <a:schemeClr val="dk1"/>
                </a:solidFill>
              </a:rPr>
              <a:t>Future Scope: Command, Observable &amp; Prototype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3054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Singleton + Factory</a:t>
            </a:r>
            <a:endParaRPr/>
          </a:p>
        </p:txBody>
      </p:sp>
      <p:sp>
        <p:nvSpPr>
          <p:cNvPr id="73" name="Google Shape;73;p16"/>
          <p:cNvSpPr txBox="1"/>
          <p:nvPr>
            <p:ph idx="1" type="body"/>
          </p:nvPr>
        </p:nvSpPr>
        <p:spPr>
          <a:xfrm>
            <a:off x="311700" y="1152475"/>
            <a:ext cx="31911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The main method contains the demo method.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Airline object is created in demo method which gets </a:t>
            </a:r>
            <a:r>
              <a:rPr lang="en" sz="1400">
                <a:solidFill>
                  <a:schemeClr val="dk1"/>
                </a:solidFill>
              </a:rPr>
              <a:t>its</a:t>
            </a:r>
            <a:r>
              <a:rPr lang="en" sz="1400">
                <a:solidFill>
                  <a:schemeClr val="dk1"/>
                </a:solidFill>
              </a:rPr>
              <a:t> airline object from AirlineFactory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AirlineFactory implements a eager singleton which produces the Airline object</a:t>
            </a:r>
            <a:endParaRPr sz="1400">
              <a:solidFill>
                <a:schemeClr val="dk1"/>
              </a:solidFill>
            </a:endParaRPr>
          </a:p>
        </p:txBody>
      </p:sp>
      <p:pic>
        <p:nvPicPr>
          <p:cNvPr id="74" name="Google Shape;74;p16"/>
          <p:cNvPicPr preferRelativeResize="0"/>
          <p:nvPr/>
        </p:nvPicPr>
        <p:blipFill>
          <a:blip r:embed="rId3">
            <a:alphaModFix/>
          </a:blip>
          <a:stretch>
            <a:fillRect/>
          </a:stretch>
        </p:blipFill>
        <p:spPr>
          <a:xfrm>
            <a:off x="3502800" y="881075"/>
            <a:ext cx="5611073"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Facade</a:t>
            </a:r>
            <a:endParaRPr/>
          </a:p>
        </p:txBody>
      </p:sp>
      <p:sp>
        <p:nvSpPr>
          <p:cNvPr id="80" name="Google Shape;80;p17"/>
          <p:cNvSpPr txBox="1"/>
          <p:nvPr>
            <p:ph idx="1" type="body"/>
          </p:nvPr>
        </p:nvSpPr>
        <p:spPr>
          <a:xfrm>
            <a:off x="311700" y="1096625"/>
            <a:ext cx="3197400" cy="34722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dk1"/>
              </a:buClr>
              <a:buSzPts val="1400"/>
              <a:buChar char="●"/>
            </a:pPr>
            <a:r>
              <a:rPr lang="en" sz="1400">
                <a:solidFill>
                  <a:schemeClr val="dk1"/>
                </a:solidFill>
              </a:rPr>
              <a:t>Complexities of saving and loading data during program start/stop are abstracted from user.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Different methods of saving and loading can be done simply by implementing SaveAndLoadFacadeAPI.</a:t>
            </a:r>
            <a:br>
              <a:rPr lang="en" sz="1400">
                <a:solidFill>
                  <a:schemeClr val="dk1"/>
                </a:solidFill>
              </a:rPr>
            </a:br>
            <a:r>
              <a:rPr lang="en" sz="1400">
                <a:solidFill>
                  <a:schemeClr val="dk1"/>
                </a:solidFill>
              </a:rPr>
              <a:t>Project has one implementation to save/load into csv files.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Instance of SaveAndLoadFacadeAPI implementation is composed in AirLine object.</a:t>
            </a:r>
            <a:endParaRPr sz="1400">
              <a:solidFill>
                <a:schemeClr val="dk1"/>
              </a:solidFill>
            </a:endParaRPr>
          </a:p>
        </p:txBody>
      </p:sp>
      <p:pic>
        <p:nvPicPr>
          <p:cNvPr id="81" name="Google Shape;81;p17"/>
          <p:cNvPicPr preferRelativeResize="0"/>
          <p:nvPr/>
        </p:nvPicPr>
        <p:blipFill>
          <a:blip r:embed="rId3">
            <a:alphaModFix/>
          </a:blip>
          <a:stretch>
            <a:fillRect/>
          </a:stretch>
        </p:blipFill>
        <p:spPr>
          <a:xfrm>
            <a:off x="3589575" y="99050"/>
            <a:ext cx="5277943" cy="504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Builder</a:t>
            </a:r>
            <a:endParaRPr/>
          </a:p>
        </p:txBody>
      </p:sp>
      <p:sp>
        <p:nvSpPr>
          <p:cNvPr id="87" name="Google Shape;87;p18"/>
          <p:cNvSpPr txBox="1"/>
          <p:nvPr>
            <p:ph idx="1" type="body"/>
          </p:nvPr>
        </p:nvSpPr>
        <p:spPr>
          <a:xfrm>
            <a:off x="311700" y="1258600"/>
            <a:ext cx="2737500" cy="3779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02122"/>
              </a:buClr>
              <a:buSzPts val="1400"/>
              <a:buChar char="●"/>
            </a:pPr>
            <a:r>
              <a:rPr lang="en" sz="1400">
                <a:solidFill>
                  <a:srgbClr val="202122"/>
                </a:solidFill>
                <a:highlight>
                  <a:srgbClr val="FFFFFF"/>
                </a:highlight>
              </a:rPr>
              <a:t>Flight class delegates object creation to FlightBuilder class, with which the same construction process can create different representations, making it easier to extend and vary flights’ internal representations.</a:t>
            </a:r>
            <a:endParaRPr sz="1400">
              <a:solidFill>
                <a:srgbClr val="202122"/>
              </a:solidFill>
              <a:highlight>
                <a:srgbClr val="FFFFFF"/>
              </a:highlight>
            </a:endParaRPr>
          </a:p>
          <a:p>
            <a:pPr indent="-317500" lvl="0" marL="457200" rtl="0" algn="l">
              <a:spcBef>
                <a:spcPts val="0"/>
              </a:spcBef>
              <a:spcAft>
                <a:spcPts val="0"/>
              </a:spcAft>
              <a:buClr>
                <a:srgbClr val="202122"/>
              </a:buClr>
              <a:buSzPts val="1400"/>
              <a:buChar char="●"/>
            </a:pPr>
            <a:r>
              <a:rPr lang="en" sz="1400">
                <a:solidFill>
                  <a:srgbClr val="202122"/>
                </a:solidFill>
                <a:highlight>
                  <a:srgbClr val="FFFFFF"/>
                </a:highlight>
              </a:rPr>
              <a:t>Flight object is finally created by createFlight() method.</a:t>
            </a:r>
            <a:endParaRPr sz="1400">
              <a:solidFill>
                <a:srgbClr val="202122"/>
              </a:solidFill>
              <a:highlight>
                <a:srgbClr val="FFFFFF"/>
              </a:highlight>
            </a:endParaRPr>
          </a:p>
        </p:txBody>
      </p:sp>
      <p:pic>
        <p:nvPicPr>
          <p:cNvPr id="88" name="Google Shape;88;p18"/>
          <p:cNvPicPr preferRelativeResize="0"/>
          <p:nvPr/>
        </p:nvPicPr>
        <p:blipFill>
          <a:blip r:embed="rId3">
            <a:alphaModFix/>
          </a:blip>
          <a:stretch>
            <a:fillRect/>
          </a:stretch>
        </p:blipFill>
        <p:spPr>
          <a:xfrm>
            <a:off x="3077600" y="184563"/>
            <a:ext cx="5928751" cy="4774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Builder</a:t>
            </a:r>
            <a:endParaRPr/>
          </a:p>
        </p:txBody>
      </p:sp>
      <p:sp>
        <p:nvSpPr>
          <p:cNvPr id="94" name="Google Shape;94;p19"/>
          <p:cNvSpPr txBox="1"/>
          <p:nvPr>
            <p:ph idx="1" type="body"/>
          </p:nvPr>
        </p:nvSpPr>
        <p:spPr>
          <a:xfrm>
            <a:off x="158675" y="929800"/>
            <a:ext cx="3034500" cy="4026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02122"/>
              </a:buClr>
              <a:buSzPts val="1400"/>
              <a:buChar char="●"/>
            </a:pPr>
            <a:r>
              <a:rPr lang="en" sz="1400">
                <a:solidFill>
                  <a:srgbClr val="202122"/>
                </a:solidFill>
                <a:highlight>
                  <a:srgbClr val="FFFFFF"/>
                </a:highlight>
              </a:rPr>
              <a:t>PersonAPI provides an interface for different classes to implement. If to add subscribers with Observable Pattern in the future, the Subscribers class can also implement PersonAPI. </a:t>
            </a:r>
            <a:endParaRPr sz="1400">
              <a:solidFill>
                <a:srgbClr val="202122"/>
              </a:solidFill>
              <a:highlight>
                <a:srgbClr val="FFFFFF"/>
              </a:highlight>
            </a:endParaRPr>
          </a:p>
          <a:p>
            <a:pPr indent="-317500" lvl="0" marL="457200" rtl="0" algn="l">
              <a:spcBef>
                <a:spcPts val="0"/>
              </a:spcBef>
              <a:spcAft>
                <a:spcPts val="0"/>
              </a:spcAft>
              <a:buClr>
                <a:srgbClr val="202122"/>
              </a:buClr>
              <a:buSzPts val="1400"/>
              <a:buChar char="●"/>
            </a:pPr>
            <a:r>
              <a:rPr lang="en" sz="1400">
                <a:solidFill>
                  <a:srgbClr val="202122"/>
                </a:solidFill>
                <a:highlight>
                  <a:srgbClr val="FFFFFF"/>
                </a:highlight>
              </a:rPr>
              <a:t>Customers</a:t>
            </a:r>
            <a:r>
              <a:rPr lang="en" sz="1400">
                <a:solidFill>
                  <a:srgbClr val="202122"/>
                </a:solidFill>
                <a:highlight>
                  <a:srgbClr val="FFFFFF"/>
                </a:highlight>
              </a:rPr>
              <a:t> class delegates object creation to CustomersBuilder class to help extend and vary customers’ internal representations.</a:t>
            </a:r>
            <a:endParaRPr sz="1400">
              <a:solidFill>
                <a:srgbClr val="202122"/>
              </a:solidFill>
              <a:highlight>
                <a:srgbClr val="FFFFFF"/>
              </a:highlight>
            </a:endParaRPr>
          </a:p>
          <a:p>
            <a:pPr indent="-317500" lvl="0" marL="457200" rtl="0" algn="l">
              <a:spcBef>
                <a:spcPts val="0"/>
              </a:spcBef>
              <a:spcAft>
                <a:spcPts val="0"/>
              </a:spcAft>
              <a:buClr>
                <a:srgbClr val="202122"/>
              </a:buClr>
              <a:buSzPts val="1400"/>
              <a:buChar char="●"/>
            </a:pPr>
            <a:r>
              <a:rPr lang="en" sz="1400">
                <a:solidFill>
                  <a:srgbClr val="202122"/>
                </a:solidFill>
                <a:highlight>
                  <a:srgbClr val="FFFFFF"/>
                </a:highlight>
              </a:rPr>
              <a:t>Customers object is finally created by createCustomers() method.</a:t>
            </a:r>
            <a:endParaRPr sz="1400">
              <a:solidFill>
                <a:srgbClr val="202122"/>
              </a:solidFill>
              <a:highlight>
                <a:srgbClr val="FFFFFF"/>
              </a:highlight>
            </a:endParaRPr>
          </a:p>
          <a:p>
            <a:pPr indent="0" lvl="0" marL="0" rtl="0" algn="l">
              <a:spcBef>
                <a:spcPts val="120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3346275" y="349425"/>
            <a:ext cx="5733225" cy="4525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a:t>
            </a:r>
            <a:endParaRPr/>
          </a:p>
        </p:txBody>
      </p:sp>
      <p:sp>
        <p:nvSpPr>
          <p:cNvPr id="101" name="Google Shape;101;p20"/>
          <p:cNvSpPr txBox="1"/>
          <p:nvPr>
            <p:ph idx="1" type="body"/>
          </p:nvPr>
        </p:nvSpPr>
        <p:spPr>
          <a:xfrm>
            <a:off x="311700" y="1135475"/>
            <a:ext cx="32505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The family of Discount Strategy Algorithms are </a:t>
            </a:r>
            <a:r>
              <a:rPr lang="en" sz="1400">
                <a:solidFill>
                  <a:schemeClr val="dk1"/>
                </a:solidFill>
              </a:rPr>
              <a:t>interchangeable</a:t>
            </a:r>
            <a:r>
              <a:rPr lang="en" sz="1400">
                <a:solidFill>
                  <a:schemeClr val="dk1"/>
                </a:solidFill>
              </a:rPr>
              <a:t> and the DiscountStrategyAPI specified by super class for abstraction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airline price is passed as an argument for the CalulateDiscount() function which applies the percentage and return the </a:t>
            </a:r>
            <a:r>
              <a:rPr lang="en" sz="1400">
                <a:solidFill>
                  <a:schemeClr val="dk1"/>
                </a:solidFill>
              </a:rPr>
              <a:t>discounted</a:t>
            </a:r>
            <a:r>
              <a:rPr lang="en" sz="1400">
                <a:solidFill>
                  <a:schemeClr val="dk1"/>
                </a:solidFill>
              </a:rPr>
              <a:t> price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strategy can be changed at runtime</a:t>
            </a:r>
            <a:endParaRPr sz="1400">
              <a:solidFill>
                <a:schemeClr val="dk1"/>
              </a:solidFill>
            </a:endParaRPr>
          </a:p>
        </p:txBody>
      </p:sp>
      <p:pic>
        <p:nvPicPr>
          <p:cNvPr id="102" name="Google Shape;102;p20"/>
          <p:cNvPicPr preferRelativeResize="0"/>
          <p:nvPr/>
        </p:nvPicPr>
        <p:blipFill>
          <a:blip r:embed="rId3">
            <a:alphaModFix/>
          </a:blip>
          <a:stretch>
            <a:fillRect/>
          </a:stretch>
        </p:blipFill>
        <p:spPr>
          <a:xfrm>
            <a:off x="3604125" y="1017725"/>
            <a:ext cx="5492651" cy="348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Decorator</a:t>
            </a:r>
            <a:endParaRPr/>
          </a:p>
        </p:txBody>
      </p:sp>
      <p:sp>
        <p:nvSpPr>
          <p:cNvPr id="108" name="Google Shape;108;p21"/>
          <p:cNvSpPr txBox="1"/>
          <p:nvPr>
            <p:ph idx="1" type="body"/>
          </p:nvPr>
        </p:nvSpPr>
        <p:spPr>
          <a:xfrm>
            <a:off x="311700" y="1139125"/>
            <a:ext cx="3872400" cy="3723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FlightUpgradeOptions Interface to define methods to be overridden by decorators implementing it.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Instance of FlightUpgrade has the base price and description and that it passed to decorator methods for modifications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FlightUpgradeImplementation gets the base price and description.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Decorators:</a:t>
            </a:r>
            <a:endParaRPr sz="1400">
              <a:solidFill>
                <a:schemeClr val="dk1"/>
              </a:solidFill>
            </a:endParaRPr>
          </a:p>
          <a:p>
            <a:pPr indent="0" lvl="0" marL="0" rtl="0" algn="l">
              <a:spcBef>
                <a:spcPts val="1200"/>
              </a:spcBef>
              <a:spcAft>
                <a:spcPts val="0"/>
              </a:spcAft>
              <a:buNone/>
            </a:pPr>
            <a:r>
              <a:rPr lang="en" sz="1400">
                <a:solidFill>
                  <a:schemeClr val="dk1"/>
                </a:solidFill>
              </a:rPr>
              <a:t>        -ExtraLegRoom</a:t>
            </a:r>
            <a:endParaRPr sz="1400">
              <a:solidFill>
                <a:schemeClr val="dk1"/>
              </a:solidFill>
            </a:endParaRPr>
          </a:p>
          <a:p>
            <a:pPr indent="0" lvl="0" marL="0" rtl="0" algn="l">
              <a:spcBef>
                <a:spcPts val="1200"/>
              </a:spcBef>
              <a:spcAft>
                <a:spcPts val="0"/>
              </a:spcAft>
              <a:buNone/>
            </a:pPr>
            <a:r>
              <a:rPr lang="en" sz="1400">
                <a:solidFill>
                  <a:schemeClr val="dk1"/>
                </a:solidFill>
              </a:rPr>
              <a:t>        -ExtraLuggage</a:t>
            </a:r>
            <a:endParaRPr sz="1400">
              <a:solidFill>
                <a:schemeClr val="dk1"/>
              </a:solidFill>
            </a:endParaRPr>
          </a:p>
          <a:p>
            <a:pPr indent="0" lvl="0" marL="0" rtl="0" algn="l">
              <a:spcBef>
                <a:spcPts val="1200"/>
              </a:spcBef>
              <a:spcAft>
                <a:spcPts val="1200"/>
              </a:spcAft>
              <a:buNone/>
            </a:pPr>
            <a:r>
              <a:rPr lang="en" sz="1400">
                <a:solidFill>
                  <a:schemeClr val="dk1"/>
                </a:solidFill>
              </a:rPr>
              <a:t>        -PremiumUpgrade </a:t>
            </a:r>
            <a:endParaRPr sz="1400">
              <a:solidFill>
                <a:schemeClr val="dk1"/>
              </a:solidFill>
            </a:endParaRPr>
          </a:p>
        </p:txBody>
      </p:sp>
      <p:pic>
        <p:nvPicPr>
          <p:cNvPr id="109" name="Google Shape;109;p21"/>
          <p:cNvPicPr preferRelativeResize="0"/>
          <p:nvPr/>
        </p:nvPicPr>
        <p:blipFill>
          <a:blip r:embed="rId3">
            <a:alphaModFix/>
          </a:blip>
          <a:stretch>
            <a:fillRect/>
          </a:stretch>
        </p:blipFill>
        <p:spPr>
          <a:xfrm>
            <a:off x="4336500" y="566250"/>
            <a:ext cx="4566325" cy="4296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