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20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300" r:id="rId3"/>
    <p:sldId id="284" r:id="rId4"/>
    <p:sldId id="273" r:id="rId5"/>
    <p:sldId id="258" r:id="rId6"/>
    <p:sldId id="286" r:id="rId7"/>
    <p:sldId id="259" r:id="rId8"/>
    <p:sldId id="289" r:id="rId9"/>
    <p:sldId id="281" r:id="rId10"/>
    <p:sldId id="265" r:id="rId11"/>
    <p:sldId id="290" r:id="rId12"/>
    <p:sldId id="303" r:id="rId13"/>
    <p:sldId id="264" r:id="rId14"/>
    <p:sldId id="278" r:id="rId15"/>
    <p:sldId id="292" r:id="rId16"/>
    <p:sldId id="293" r:id="rId17"/>
    <p:sldId id="294" r:id="rId18"/>
    <p:sldId id="296" r:id="rId19"/>
    <p:sldId id="297" r:id="rId20"/>
    <p:sldId id="295" r:id="rId21"/>
    <p:sldId id="280" r:id="rId22"/>
    <p:sldId id="298" r:id="rId23"/>
    <p:sldId id="299" r:id="rId24"/>
    <p:sldId id="277" r:id="rId25"/>
    <p:sldId id="26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ram (Hailong) Zhang" initials="H(Z" lastIdx="1" clrIdx="0">
    <p:extLst>
      <p:ext uri="{19B8F6BF-5375-455C-9EA6-DF929625EA0E}">
        <p15:presenceInfo xmlns:p15="http://schemas.microsoft.com/office/powerpoint/2012/main" userId="S-1-5-21-1757981266-1606980848-1957994488-3198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696B"/>
    <a:srgbClr val="4D4F52"/>
    <a:srgbClr val="005F7B"/>
    <a:srgbClr val="FB4B02"/>
    <a:srgbClr val="80215F"/>
    <a:srgbClr val="929399"/>
    <a:srgbClr val="00B6BE"/>
    <a:srgbClr val="D2D3D8"/>
    <a:srgbClr val="FF6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88"/>
  </p:normalViewPr>
  <p:slideViewPr>
    <p:cSldViewPr snapToGrid="0" snapToObjects="1">
      <p:cViewPr varScale="1">
        <p:scale>
          <a:sx n="122" d="100"/>
          <a:sy n="122" d="100"/>
        </p:scale>
        <p:origin x="96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2-10T10:51:32.102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0E1D8-B086-4056-963A-372099487C16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32B84-F19F-4242-917C-2BABBAADB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732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Link</a:t>
            </a:r>
            <a:r>
              <a:rPr lang="en-US" altLang="zh-CN" baseline="0" dirty="0" smtClean="0"/>
              <a:t> : </a:t>
            </a:r>
            <a:r>
              <a:rPr lang="en-US" altLang="zh-CN" dirty="0" smtClean="0"/>
              <a:t>http://nsclab.org/nss2016/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32B84-F19F-4242-917C-2BABBAADB73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568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32B84-F19F-4242-917C-2BABBAADB73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71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32B84-F19F-4242-917C-2BABBAADB73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335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74800" y="3162299"/>
            <a:ext cx="10274300" cy="2037248"/>
          </a:xfrm>
        </p:spPr>
        <p:txBody>
          <a:bodyPr anchor="t">
            <a:normAutofit/>
          </a:bodyPr>
          <a:lstStyle>
            <a:lvl1pPr algn="r">
              <a:defRPr sz="4200" b="0" i="0" cap="all" spc="-150" baseline="0">
                <a:solidFill>
                  <a:srgbClr val="FF6C0C"/>
                </a:solidFill>
                <a:latin typeface="+mj-lt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Click to edit COVER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3300" y="5651466"/>
            <a:ext cx="8318500" cy="439253"/>
          </a:xfrm>
        </p:spPr>
        <p:txBody>
          <a:bodyPr anchor="b">
            <a:normAutofit/>
          </a:bodyPr>
          <a:lstStyle>
            <a:lvl1pPr marL="0" indent="0" algn="r">
              <a:buNone/>
              <a:defRPr sz="3000" b="0" i="0" spc="-100" baseline="0">
                <a:solidFill>
                  <a:srgbClr val="68696B"/>
                </a:solidFill>
                <a:latin typeface="+mj-lt"/>
                <a:ea typeface="Avenir Medium" charset="0"/>
                <a:cs typeface="Avenir Medium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955157" y="64206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551781" y="6033311"/>
            <a:ext cx="7294562" cy="500546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2600" b="0" i="0" spc="-100" baseline="0">
                <a:solidFill>
                  <a:srgbClr val="68696B"/>
                </a:solidFill>
                <a:latin typeface="+mj-lt"/>
                <a:ea typeface="Avenir Book" charset="0"/>
                <a:cs typeface="Avenir Book" charset="0"/>
              </a:defRPr>
            </a:lvl1pPr>
            <a:lvl2pPr marL="457200" indent="0">
              <a:buFontTx/>
              <a:buNone/>
              <a:defRPr b="0" i="0">
                <a:solidFill>
                  <a:srgbClr val="68696B"/>
                </a:solidFill>
                <a:latin typeface="Avenir Book" charset="0"/>
                <a:ea typeface="Avenir Book" charset="0"/>
                <a:cs typeface="Avenir Book" charset="0"/>
              </a:defRPr>
            </a:lvl2pPr>
            <a:lvl3pPr marL="914400" indent="0">
              <a:buFontTx/>
              <a:buNone/>
              <a:defRPr b="0" i="0">
                <a:solidFill>
                  <a:srgbClr val="68696B"/>
                </a:solidFill>
                <a:latin typeface="Avenir Book" charset="0"/>
                <a:ea typeface="Avenir Book" charset="0"/>
                <a:cs typeface="Avenir Book" charset="0"/>
              </a:defRPr>
            </a:lvl3pPr>
            <a:lvl4pPr marL="1371600" indent="0">
              <a:buFontTx/>
              <a:buNone/>
              <a:defRPr b="0" i="0">
                <a:solidFill>
                  <a:srgbClr val="68696B"/>
                </a:solidFill>
                <a:latin typeface="Avenir Book" charset="0"/>
                <a:ea typeface="Avenir Book" charset="0"/>
                <a:cs typeface="Avenir Book" charset="0"/>
              </a:defRPr>
            </a:lvl4pPr>
            <a:lvl5pPr marL="1828800" indent="0">
              <a:buFontTx/>
              <a:buNone/>
              <a:defRPr b="0" i="0">
                <a:solidFill>
                  <a:srgbClr val="68696B"/>
                </a:solidFill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064" y="-12032"/>
            <a:ext cx="8321713" cy="642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9174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74800" y="3162299"/>
            <a:ext cx="10274300" cy="2037248"/>
          </a:xfrm>
        </p:spPr>
        <p:txBody>
          <a:bodyPr anchor="t">
            <a:normAutofit/>
          </a:bodyPr>
          <a:lstStyle>
            <a:lvl1pPr algn="r">
              <a:defRPr sz="4200" b="0" i="0" cap="all" spc="-150" baseline="0">
                <a:solidFill>
                  <a:srgbClr val="FF6C0C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COVER TITLE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955157" y="64206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49" y="6487653"/>
            <a:ext cx="1579402" cy="255466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-79513" y="0"/>
            <a:ext cx="12344400" cy="89452"/>
          </a:xfrm>
          <a:prstGeom prst="rect">
            <a:avLst/>
          </a:prstGeom>
          <a:solidFill>
            <a:srgbClr val="FF6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9898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1729" y="504273"/>
            <a:ext cx="11615531" cy="907084"/>
          </a:xfrm>
        </p:spPr>
        <p:txBody>
          <a:bodyPr anchor="t">
            <a:normAutofit/>
          </a:bodyPr>
          <a:lstStyle>
            <a:lvl1pPr>
              <a:defRPr sz="2800" b="0" i="0" cap="all" spc="-100" baseline="0">
                <a:solidFill>
                  <a:srgbClr val="929399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800" y="6445801"/>
            <a:ext cx="598740" cy="365125"/>
          </a:xfrm>
        </p:spPr>
        <p:txBody>
          <a:bodyPr/>
          <a:lstStyle>
            <a:lvl1pPr>
              <a:defRPr b="0" i="0">
                <a:latin typeface="Avenir Roman" charset="0"/>
                <a:ea typeface="Avenir Roman" charset="0"/>
                <a:cs typeface="Avenir Roman" charset="0"/>
              </a:defRPr>
            </a:lvl1pPr>
          </a:lstStyle>
          <a:p>
            <a:fld id="{55F25887-E972-4940-9C71-10854FEDD7B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49" y="6487653"/>
            <a:ext cx="1579402" cy="255466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79513" y="0"/>
            <a:ext cx="12344400" cy="89452"/>
          </a:xfrm>
          <a:prstGeom prst="rect">
            <a:avLst/>
          </a:prstGeom>
          <a:solidFill>
            <a:srgbClr val="FF6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61938" y="1418256"/>
            <a:ext cx="11615322" cy="4803639"/>
          </a:xfrm>
        </p:spPr>
        <p:txBody>
          <a:bodyPr anchor="t"/>
          <a:lstStyle>
            <a:lvl1pPr>
              <a:defRPr sz="2400" b="0" i="0" spc="0" baseline="0">
                <a:solidFill>
                  <a:srgbClr val="4D4F52"/>
                </a:solidFill>
                <a:latin typeface="+mj-lt"/>
                <a:ea typeface="Arial" charset="0"/>
                <a:cs typeface="Arial" charset="0"/>
              </a:defRPr>
            </a:lvl1pPr>
            <a:lvl2pPr>
              <a:defRPr sz="2200" b="0" i="0" spc="0" baseline="0">
                <a:solidFill>
                  <a:srgbClr val="4D4F52"/>
                </a:solidFill>
                <a:latin typeface="+mj-lt"/>
                <a:ea typeface="Arial" charset="0"/>
                <a:cs typeface="Arial" charset="0"/>
              </a:defRPr>
            </a:lvl2pPr>
            <a:lvl3pPr>
              <a:defRPr b="0" i="0" spc="0" baseline="0">
                <a:solidFill>
                  <a:srgbClr val="4D4F52"/>
                </a:solidFill>
                <a:latin typeface="+mj-lt"/>
                <a:ea typeface="Arial" charset="0"/>
                <a:cs typeface="Arial" charset="0"/>
              </a:defRPr>
            </a:lvl3pPr>
            <a:lvl4pPr>
              <a:defRPr b="0" i="0" spc="0" baseline="0">
                <a:solidFill>
                  <a:srgbClr val="4D4F52"/>
                </a:solidFill>
                <a:latin typeface="+mj-lt"/>
                <a:ea typeface="Arial" charset="0"/>
                <a:cs typeface="Arial" charset="0"/>
              </a:defRPr>
            </a:lvl4pPr>
            <a:lvl5pPr>
              <a:defRPr b="0" i="0" spc="0" baseline="0">
                <a:solidFill>
                  <a:srgbClr val="4D4F52"/>
                </a:solidFill>
                <a:latin typeface="+mj-lt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4800600" y="6515374"/>
            <a:ext cx="65531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rgbClr val="929399"/>
                </a:solidFill>
                <a:latin typeface="Avenir Book" charset="0"/>
                <a:ea typeface="Avenir Book" charset="0"/>
                <a:cs typeface="Avenir Book" charset="0"/>
              </a:rPr>
              <a:t>© Copyright SonicWALL</a:t>
            </a:r>
          </a:p>
        </p:txBody>
      </p:sp>
    </p:spTree>
    <p:extLst>
      <p:ext uri="{BB962C8B-B14F-4D97-AF65-F5344CB8AC3E}">
        <p14:creationId xmlns:p14="http://schemas.microsoft.com/office/powerpoint/2010/main" val="1510972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rio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1729" y="504273"/>
            <a:ext cx="11615531" cy="907084"/>
          </a:xfrm>
        </p:spPr>
        <p:txBody>
          <a:bodyPr anchor="t">
            <a:normAutofit/>
          </a:bodyPr>
          <a:lstStyle>
            <a:lvl1pPr>
              <a:defRPr sz="2800" b="0" i="0" cap="all" spc="-100" baseline="0">
                <a:solidFill>
                  <a:srgbClr val="929399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800" y="6445801"/>
            <a:ext cx="598740" cy="365125"/>
          </a:xfrm>
        </p:spPr>
        <p:txBody>
          <a:bodyPr/>
          <a:lstStyle>
            <a:lvl1pPr>
              <a:defRPr b="0" i="0">
                <a:latin typeface="Avenir Roman" charset="0"/>
                <a:ea typeface="Avenir Roman" charset="0"/>
                <a:cs typeface="Avenir Roman" charset="0"/>
              </a:defRPr>
            </a:lvl1pPr>
          </a:lstStyle>
          <a:p>
            <a:fld id="{55F25887-E972-4940-9C71-10854FEDD7B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49" y="6487653"/>
            <a:ext cx="1579402" cy="255466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79513" y="0"/>
            <a:ext cx="12344400" cy="89452"/>
          </a:xfrm>
          <a:prstGeom prst="rect">
            <a:avLst/>
          </a:prstGeom>
          <a:solidFill>
            <a:srgbClr val="FF6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4800600" y="6515374"/>
            <a:ext cx="65531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rgbClr val="929399"/>
                </a:solidFill>
                <a:latin typeface="Avenir Book" charset="0"/>
                <a:ea typeface="Avenir Book" charset="0"/>
                <a:cs typeface="Avenir Book" charset="0"/>
              </a:rPr>
              <a:t>© Copyright SonicWALL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729" y="1418257"/>
            <a:ext cx="11615531" cy="4813578"/>
          </a:xfrm>
        </p:spPr>
        <p:txBody>
          <a:bodyPr/>
          <a:lstStyle>
            <a:lvl1pPr>
              <a:defRPr sz="2400" b="0" i="0">
                <a:solidFill>
                  <a:srgbClr val="4D4F52"/>
                </a:solidFill>
                <a:latin typeface="+mj-lt"/>
                <a:ea typeface="Arial" charset="0"/>
                <a:cs typeface="Arial" charset="0"/>
              </a:defRPr>
            </a:lvl1pPr>
            <a:lvl2pPr>
              <a:defRPr sz="2200" b="0" i="0">
                <a:solidFill>
                  <a:srgbClr val="4D4F52"/>
                </a:solidFill>
                <a:latin typeface="+mj-lt"/>
                <a:ea typeface="Arial" charset="0"/>
                <a:cs typeface="Arial" charset="0"/>
              </a:defRPr>
            </a:lvl2pPr>
            <a:lvl3pPr>
              <a:defRPr b="0" i="0">
                <a:solidFill>
                  <a:srgbClr val="4D4F52"/>
                </a:solidFill>
                <a:latin typeface="+mj-lt"/>
                <a:ea typeface="Arial" charset="0"/>
                <a:cs typeface="Arial" charset="0"/>
              </a:defRPr>
            </a:lvl3pPr>
            <a:lvl4pPr>
              <a:defRPr b="0" i="0">
                <a:solidFill>
                  <a:srgbClr val="4D4F52"/>
                </a:solidFill>
                <a:latin typeface="+mj-lt"/>
                <a:ea typeface="Avenir Roman" charset="0"/>
                <a:cs typeface="Avenir Roman" charset="0"/>
              </a:defRPr>
            </a:lvl4pPr>
            <a:lvl5pPr>
              <a:defRPr b="0" i="0">
                <a:solidFill>
                  <a:srgbClr val="4D4F52"/>
                </a:solidFill>
                <a:latin typeface="+mj-lt"/>
                <a:ea typeface="Avenir Roman" charset="0"/>
                <a:cs typeface="Avenir Roman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633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1664"/>
            <a:ext cx="12215876" cy="46172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1729" y="504273"/>
            <a:ext cx="11615531" cy="907084"/>
          </a:xfrm>
        </p:spPr>
        <p:txBody>
          <a:bodyPr anchor="t">
            <a:normAutofit/>
          </a:bodyPr>
          <a:lstStyle>
            <a:lvl1pPr>
              <a:defRPr sz="2800" b="0" i="0" cap="all" spc="-100" baseline="0">
                <a:solidFill>
                  <a:srgbClr val="929399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800" y="6445801"/>
            <a:ext cx="598740" cy="365125"/>
          </a:xfrm>
        </p:spPr>
        <p:txBody>
          <a:bodyPr/>
          <a:lstStyle>
            <a:lvl1pPr>
              <a:defRPr b="0" i="0">
                <a:latin typeface="Avenir Roman" charset="0"/>
                <a:ea typeface="Avenir Roman" charset="0"/>
                <a:cs typeface="Avenir Roman" charset="0"/>
              </a:defRPr>
            </a:lvl1pPr>
          </a:lstStyle>
          <a:p>
            <a:fld id="{55F25887-E972-4940-9C71-10854FEDD7B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49" y="6487653"/>
            <a:ext cx="1579402" cy="255466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79513" y="0"/>
            <a:ext cx="12344400" cy="89452"/>
          </a:xfrm>
          <a:prstGeom prst="rect">
            <a:avLst/>
          </a:prstGeom>
          <a:solidFill>
            <a:srgbClr val="FF6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61938" y="1696222"/>
            <a:ext cx="3604384" cy="4714186"/>
          </a:xfrm>
        </p:spPr>
        <p:txBody>
          <a:bodyPr anchor="t"/>
          <a:lstStyle>
            <a:lvl1pPr>
              <a:defRPr sz="2400" b="0" i="0" spc="0" baseline="0">
                <a:solidFill>
                  <a:srgbClr val="4D4F52"/>
                </a:solidFill>
                <a:latin typeface="+mj-lt"/>
                <a:ea typeface="Arial" charset="0"/>
                <a:cs typeface="Arial" charset="0"/>
              </a:defRPr>
            </a:lvl1pPr>
            <a:lvl2pPr>
              <a:defRPr sz="2200" b="0" i="0" spc="0" baseline="0">
                <a:solidFill>
                  <a:srgbClr val="4D4F52"/>
                </a:solidFill>
                <a:latin typeface="+mj-lt"/>
                <a:ea typeface="Arial" charset="0"/>
                <a:cs typeface="Arial" charset="0"/>
              </a:defRPr>
            </a:lvl2pPr>
            <a:lvl3pPr>
              <a:defRPr b="0" i="0" spc="0" baseline="0">
                <a:solidFill>
                  <a:srgbClr val="4D4F52"/>
                </a:solidFill>
                <a:latin typeface="+mj-lt"/>
                <a:ea typeface="Arial" charset="0"/>
                <a:cs typeface="Arial" charset="0"/>
              </a:defRPr>
            </a:lvl3pPr>
            <a:lvl4pPr>
              <a:defRPr b="0" i="0" spc="0" baseline="0">
                <a:solidFill>
                  <a:srgbClr val="4D4F52"/>
                </a:solidFill>
                <a:latin typeface="+mj-lt"/>
                <a:ea typeface="Arial" charset="0"/>
                <a:cs typeface="Arial" charset="0"/>
              </a:defRPr>
            </a:lvl4pPr>
            <a:lvl5pPr>
              <a:defRPr b="0" i="0" spc="0" baseline="0">
                <a:solidFill>
                  <a:srgbClr val="4D4F52"/>
                </a:solidFill>
                <a:latin typeface="+mj-lt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4800600" y="6515374"/>
            <a:ext cx="65531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rgbClr val="929399"/>
                </a:solidFill>
                <a:latin typeface="Avenir Book" charset="0"/>
                <a:ea typeface="Avenir Book" charset="0"/>
                <a:cs typeface="Avenir Book" charset="0"/>
              </a:rPr>
              <a:t>© Copyright SonicWALL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342986" y="1709387"/>
            <a:ext cx="3587750" cy="4701022"/>
          </a:xfrm>
        </p:spPr>
        <p:txBody>
          <a:bodyPr/>
          <a:lstStyle>
            <a:lvl1pPr>
              <a:defRPr sz="2400" b="0" i="0">
                <a:solidFill>
                  <a:srgbClr val="4D4F52"/>
                </a:solidFill>
                <a:latin typeface="+mj-lt"/>
                <a:ea typeface="Arial" charset="0"/>
                <a:cs typeface="Arial" charset="0"/>
              </a:defRPr>
            </a:lvl1pPr>
            <a:lvl2pPr>
              <a:defRPr sz="2200" b="0" i="0">
                <a:solidFill>
                  <a:srgbClr val="4D4F52"/>
                </a:solidFill>
                <a:latin typeface="+mj-lt"/>
                <a:ea typeface="Arial" charset="0"/>
                <a:cs typeface="Arial" charset="0"/>
              </a:defRPr>
            </a:lvl2pPr>
            <a:lvl3pPr>
              <a:defRPr b="0" i="0">
                <a:solidFill>
                  <a:srgbClr val="4D4F52"/>
                </a:solidFill>
                <a:latin typeface="+mj-lt"/>
                <a:ea typeface="Arial" charset="0"/>
                <a:cs typeface="Arial" charset="0"/>
              </a:defRPr>
            </a:lvl3pPr>
            <a:lvl4pPr>
              <a:defRPr b="0" i="0">
                <a:solidFill>
                  <a:srgbClr val="4D4F52"/>
                </a:solidFill>
                <a:latin typeface="+mj-lt"/>
                <a:ea typeface="Arial" charset="0"/>
                <a:cs typeface="Arial" charset="0"/>
              </a:defRPr>
            </a:lvl4pPr>
            <a:lvl5pPr>
              <a:defRPr b="0" i="0">
                <a:solidFill>
                  <a:srgbClr val="4D4F52"/>
                </a:solidFill>
                <a:latin typeface="+mj-lt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8417685" y="1696686"/>
            <a:ext cx="3514725" cy="4713287"/>
          </a:xfrm>
        </p:spPr>
        <p:txBody>
          <a:bodyPr/>
          <a:lstStyle>
            <a:lvl1pPr>
              <a:defRPr sz="2400" b="0" i="0">
                <a:solidFill>
                  <a:srgbClr val="4D4F52"/>
                </a:solidFill>
                <a:latin typeface="+mj-lt"/>
                <a:ea typeface="Arial" charset="0"/>
                <a:cs typeface="Arial" charset="0"/>
              </a:defRPr>
            </a:lvl1pPr>
            <a:lvl2pPr>
              <a:defRPr sz="2200" b="0" i="0">
                <a:solidFill>
                  <a:srgbClr val="4D4F52"/>
                </a:solidFill>
                <a:latin typeface="+mj-lt"/>
                <a:ea typeface="Arial" charset="0"/>
                <a:cs typeface="Arial" charset="0"/>
              </a:defRPr>
            </a:lvl2pPr>
            <a:lvl3pPr>
              <a:defRPr b="0" i="0">
                <a:solidFill>
                  <a:srgbClr val="4D4F52"/>
                </a:solidFill>
                <a:latin typeface="+mj-lt"/>
                <a:ea typeface="Arial" charset="0"/>
                <a:cs typeface="Arial" charset="0"/>
              </a:defRPr>
            </a:lvl3pPr>
            <a:lvl4pPr>
              <a:defRPr b="0" i="0">
                <a:solidFill>
                  <a:srgbClr val="4D4F52"/>
                </a:solidFill>
                <a:latin typeface="+mj-lt"/>
                <a:ea typeface="Arial" charset="0"/>
                <a:cs typeface="Arial" charset="0"/>
              </a:defRPr>
            </a:lvl4pPr>
            <a:lvl5pPr>
              <a:defRPr b="0" i="0">
                <a:solidFill>
                  <a:srgbClr val="4D4F52"/>
                </a:solidFill>
                <a:latin typeface="+mj-lt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457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2178504"/>
            <a:ext cx="3008086" cy="4028322"/>
          </a:xfrm>
          <a:prstGeom prst="rect">
            <a:avLst/>
          </a:prstGeom>
          <a:gradFill flip="none" rotWithShape="1">
            <a:gsLst>
              <a:gs pos="0">
                <a:srgbClr val="929399">
                  <a:alpha val="15000"/>
                </a:srgbClr>
              </a:gs>
              <a:gs pos="100000">
                <a:schemeClr val="bg1">
                  <a:alpha val="4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3084601" y="2178504"/>
            <a:ext cx="2959360" cy="4028322"/>
          </a:xfrm>
          <a:prstGeom prst="rect">
            <a:avLst/>
          </a:prstGeom>
          <a:gradFill flip="none" rotWithShape="1">
            <a:gsLst>
              <a:gs pos="0">
                <a:srgbClr val="929399">
                  <a:alpha val="15000"/>
                </a:srgbClr>
              </a:gs>
              <a:gs pos="100000">
                <a:schemeClr val="bg1">
                  <a:alpha val="4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6114609" y="2178504"/>
            <a:ext cx="2961600" cy="4028322"/>
          </a:xfrm>
          <a:prstGeom prst="rect">
            <a:avLst/>
          </a:prstGeom>
          <a:gradFill flip="none" rotWithShape="1">
            <a:gsLst>
              <a:gs pos="0">
                <a:srgbClr val="929399">
                  <a:alpha val="15000"/>
                </a:srgbClr>
              </a:gs>
              <a:gs pos="100000">
                <a:schemeClr val="bg1">
                  <a:alpha val="4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9153558" y="2178504"/>
            <a:ext cx="3038441" cy="4028322"/>
          </a:xfrm>
          <a:prstGeom prst="rect">
            <a:avLst/>
          </a:prstGeom>
          <a:gradFill flip="none" rotWithShape="1">
            <a:gsLst>
              <a:gs pos="0">
                <a:srgbClr val="929399">
                  <a:alpha val="15000"/>
                </a:srgbClr>
              </a:gs>
              <a:gs pos="100000">
                <a:schemeClr val="bg1">
                  <a:alpha val="4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0" y="1521024"/>
            <a:ext cx="3008086" cy="656119"/>
          </a:xfrm>
          <a:prstGeom prst="rect">
            <a:avLst/>
          </a:prstGeom>
          <a:gradFill flip="none" rotWithShape="1">
            <a:gsLst>
              <a:gs pos="0">
                <a:srgbClr val="68696B"/>
              </a:gs>
              <a:gs pos="100000">
                <a:srgbClr val="929399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3084601" y="1521024"/>
            <a:ext cx="2959360" cy="656119"/>
          </a:xfrm>
          <a:prstGeom prst="rect">
            <a:avLst/>
          </a:prstGeom>
          <a:gradFill flip="none" rotWithShape="1">
            <a:gsLst>
              <a:gs pos="0">
                <a:srgbClr val="68696B"/>
              </a:gs>
              <a:gs pos="100000">
                <a:srgbClr val="929399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6116849" y="1521024"/>
            <a:ext cx="2959360" cy="656119"/>
          </a:xfrm>
          <a:prstGeom prst="rect">
            <a:avLst/>
          </a:prstGeom>
          <a:gradFill flip="none" rotWithShape="1">
            <a:gsLst>
              <a:gs pos="0">
                <a:srgbClr val="68696B"/>
              </a:gs>
              <a:gs pos="100000">
                <a:srgbClr val="929399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9153559" y="1521024"/>
            <a:ext cx="3111327" cy="656119"/>
          </a:xfrm>
          <a:prstGeom prst="rect">
            <a:avLst/>
          </a:prstGeom>
          <a:gradFill flip="none" rotWithShape="1">
            <a:gsLst>
              <a:gs pos="0">
                <a:srgbClr val="68696B"/>
              </a:gs>
              <a:gs pos="100000">
                <a:srgbClr val="929399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1729" y="504273"/>
            <a:ext cx="11615531" cy="907084"/>
          </a:xfrm>
        </p:spPr>
        <p:txBody>
          <a:bodyPr anchor="t">
            <a:normAutofit/>
          </a:bodyPr>
          <a:lstStyle>
            <a:lvl1pPr>
              <a:defRPr sz="2800" b="0" i="0" cap="all" spc="-100" baseline="0">
                <a:solidFill>
                  <a:srgbClr val="929399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800" y="6445801"/>
            <a:ext cx="598740" cy="365125"/>
          </a:xfrm>
        </p:spPr>
        <p:txBody>
          <a:bodyPr/>
          <a:lstStyle>
            <a:lvl1pPr>
              <a:defRPr b="0" i="0">
                <a:latin typeface="Avenir Roman" charset="0"/>
                <a:ea typeface="Avenir Roman" charset="0"/>
                <a:cs typeface="Avenir Roman" charset="0"/>
              </a:defRPr>
            </a:lvl1pPr>
          </a:lstStyle>
          <a:p>
            <a:fld id="{55F25887-E972-4940-9C71-10854FEDD7B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49" y="6487653"/>
            <a:ext cx="1579402" cy="255466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79513" y="0"/>
            <a:ext cx="12344400" cy="89452"/>
          </a:xfrm>
          <a:prstGeom prst="rect">
            <a:avLst/>
          </a:prstGeom>
          <a:solidFill>
            <a:srgbClr val="FF6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61938" y="3041469"/>
            <a:ext cx="2648902" cy="3107871"/>
          </a:xfrm>
        </p:spPr>
        <p:txBody>
          <a:bodyPr lIns="0" anchor="t">
            <a:normAutofit/>
          </a:bodyPr>
          <a:lstStyle>
            <a:lvl1pPr marL="120650" indent="-120650">
              <a:tabLst/>
              <a:defRPr sz="1400" b="0" i="0" spc="0" baseline="0">
                <a:solidFill>
                  <a:srgbClr val="4D4F52"/>
                </a:solidFill>
                <a:latin typeface="+mj-lt"/>
                <a:ea typeface="Arial" charset="0"/>
                <a:cs typeface="Arial" charset="0"/>
              </a:defRPr>
            </a:lvl1pPr>
            <a:lvl2pPr marL="234950" indent="-114300">
              <a:tabLst/>
              <a:defRPr sz="1400" b="0" i="0" spc="0" baseline="0">
                <a:solidFill>
                  <a:srgbClr val="4D4F52"/>
                </a:solidFill>
                <a:latin typeface="+mj-lt"/>
                <a:ea typeface="Arial" charset="0"/>
                <a:cs typeface="Arial" charset="0"/>
              </a:defRPr>
            </a:lvl2pPr>
            <a:lvl3pPr marL="349250" indent="-114300">
              <a:tabLst/>
              <a:defRPr sz="1400" b="0" i="0" spc="0" baseline="0">
                <a:solidFill>
                  <a:srgbClr val="4D4F52"/>
                </a:solidFill>
                <a:latin typeface="+mj-lt"/>
                <a:ea typeface="Arial" charset="0"/>
                <a:cs typeface="Arial" charset="0"/>
              </a:defRPr>
            </a:lvl3pPr>
            <a:lvl4pPr marL="120650" indent="-120650">
              <a:tabLst/>
              <a:defRPr sz="1400" b="0" i="0" spc="0" baseline="0">
                <a:solidFill>
                  <a:srgbClr val="4D4F52"/>
                </a:solidFill>
                <a:latin typeface="Avenir Roman" charset="0"/>
                <a:ea typeface="Avenir Roman" charset="0"/>
                <a:cs typeface="Avenir Roman" charset="0"/>
              </a:defRPr>
            </a:lvl4pPr>
            <a:lvl5pPr marL="120650" indent="-120650">
              <a:tabLst/>
              <a:defRPr sz="1400" b="0" i="0" spc="0" baseline="0">
                <a:solidFill>
                  <a:srgbClr val="4D4F52"/>
                </a:solidFill>
                <a:latin typeface="Avenir Roman" charset="0"/>
                <a:ea typeface="Avenir Roman" charset="0"/>
                <a:cs typeface="Avenir Roman" charset="0"/>
              </a:defRPr>
            </a:lvl5pPr>
          </a:lstStyle>
          <a:p>
            <a:pPr lvl="0"/>
            <a:r>
              <a:rPr lang="en-US" dirty="0" smtClean="0"/>
              <a:t>Click to edit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4800600" y="6515374"/>
            <a:ext cx="65531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rgbClr val="929399"/>
                </a:solidFill>
                <a:latin typeface="Avenir Book" charset="0"/>
                <a:ea typeface="Avenir Book" charset="0"/>
                <a:cs typeface="Avenir Book" charset="0"/>
              </a:rPr>
              <a:t>© Copyright SonicWALL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3317558" y="3041469"/>
            <a:ext cx="2648902" cy="3107871"/>
          </a:xfrm>
        </p:spPr>
        <p:txBody>
          <a:bodyPr lIns="0" anchor="t">
            <a:normAutofit/>
          </a:bodyPr>
          <a:lstStyle>
            <a:lvl1pPr marL="120650" indent="-120650">
              <a:tabLst/>
              <a:defRPr sz="1400" b="0" i="0" spc="0" baseline="0">
                <a:solidFill>
                  <a:srgbClr val="4D4F52"/>
                </a:solidFill>
                <a:latin typeface="+mj-lt"/>
                <a:ea typeface="Arial" charset="0"/>
                <a:cs typeface="Arial" charset="0"/>
              </a:defRPr>
            </a:lvl1pPr>
            <a:lvl2pPr marL="234950" indent="-114300">
              <a:tabLst/>
              <a:defRPr sz="1400" b="0" i="0" spc="0" baseline="0">
                <a:solidFill>
                  <a:srgbClr val="4D4F52"/>
                </a:solidFill>
                <a:latin typeface="+mj-lt"/>
                <a:ea typeface="Arial" charset="0"/>
                <a:cs typeface="Arial" charset="0"/>
              </a:defRPr>
            </a:lvl2pPr>
            <a:lvl3pPr marL="349250" indent="-114300">
              <a:tabLst/>
              <a:defRPr sz="1400" b="0" i="0" spc="0" baseline="0">
                <a:solidFill>
                  <a:srgbClr val="4D4F52"/>
                </a:solidFill>
                <a:latin typeface="+mj-lt"/>
                <a:ea typeface="Arial" charset="0"/>
                <a:cs typeface="Arial" charset="0"/>
              </a:defRPr>
            </a:lvl3pPr>
            <a:lvl4pPr marL="120650" indent="-120650">
              <a:tabLst/>
              <a:defRPr sz="1400" b="0" i="0" spc="0" baseline="0">
                <a:solidFill>
                  <a:srgbClr val="4D4F52"/>
                </a:solidFill>
                <a:latin typeface="Avenir Roman" charset="0"/>
                <a:ea typeface="Avenir Roman" charset="0"/>
                <a:cs typeface="Avenir Roman" charset="0"/>
              </a:defRPr>
            </a:lvl4pPr>
            <a:lvl5pPr marL="120650" indent="-120650">
              <a:tabLst/>
              <a:defRPr sz="1400" b="0" i="0" spc="0" baseline="0">
                <a:solidFill>
                  <a:srgbClr val="4D4F52"/>
                </a:solidFill>
                <a:latin typeface="Avenir Roman" charset="0"/>
                <a:ea typeface="Avenir Roman" charset="0"/>
                <a:cs typeface="Avenir Roman" charset="0"/>
              </a:defRPr>
            </a:lvl5pPr>
          </a:lstStyle>
          <a:p>
            <a:pPr lvl="0"/>
            <a:r>
              <a:rPr lang="en-US" dirty="0" smtClean="0"/>
              <a:t>Click to edit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365558" y="3041469"/>
            <a:ext cx="2648902" cy="3107871"/>
          </a:xfrm>
        </p:spPr>
        <p:txBody>
          <a:bodyPr lIns="0" anchor="t">
            <a:normAutofit/>
          </a:bodyPr>
          <a:lstStyle>
            <a:lvl1pPr marL="120650" indent="-120650">
              <a:tabLst/>
              <a:defRPr sz="1400" b="0" i="0" spc="0" baseline="0">
                <a:solidFill>
                  <a:srgbClr val="4D4F52"/>
                </a:solidFill>
                <a:latin typeface="+mj-lt"/>
                <a:ea typeface="Arial" charset="0"/>
                <a:cs typeface="Arial" charset="0"/>
              </a:defRPr>
            </a:lvl1pPr>
            <a:lvl2pPr marL="234950" indent="-114300">
              <a:tabLst/>
              <a:defRPr sz="1400" b="0" i="0" spc="0" baseline="0">
                <a:solidFill>
                  <a:srgbClr val="4D4F52"/>
                </a:solidFill>
                <a:latin typeface="+mj-lt"/>
                <a:ea typeface="Arial" charset="0"/>
                <a:cs typeface="Arial" charset="0"/>
              </a:defRPr>
            </a:lvl2pPr>
            <a:lvl3pPr marL="349250" indent="-114300">
              <a:tabLst/>
              <a:defRPr sz="1400" b="0" i="0" spc="0" baseline="0">
                <a:solidFill>
                  <a:srgbClr val="4D4F52"/>
                </a:solidFill>
                <a:latin typeface="+mj-lt"/>
                <a:ea typeface="Arial" charset="0"/>
                <a:cs typeface="Arial" charset="0"/>
              </a:defRPr>
            </a:lvl3pPr>
            <a:lvl4pPr marL="120650" indent="-120650">
              <a:tabLst/>
              <a:defRPr sz="1400" b="0" i="0" spc="0" baseline="0">
                <a:solidFill>
                  <a:srgbClr val="4D4F52"/>
                </a:solidFill>
                <a:latin typeface="Avenir Roman" charset="0"/>
                <a:ea typeface="Avenir Roman" charset="0"/>
                <a:cs typeface="Avenir Roman" charset="0"/>
              </a:defRPr>
            </a:lvl4pPr>
            <a:lvl5pPr marL="120650" indent="-120650">
              <a:tabLst/>
              <a:defRPr sz="1400" b="0" i="0" spc="0" baseline="0">
                <a:solidFill>
                  <a:srgbClr val="4D4F52"/>
                </a:solidFill>
                <a:latin typeface="Avenir Roman" charset="0"/>
                <a:ea typeface="Avenir Roman" charset="0"/>
                <a:cs typeface="Avenir Roman" charset="0"/>
              </a:defRPr>
            </a:lvl5pPr>
          </a:lstStyle>
          <a:p>
            <a:pPr lvl="0"/>
            <a:r>
              <a:rPr lang="en-US" dirty="0" smtClean="0"/>
              <a:t>Click to edit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9402269" y="3041469"/>
            <a:ext cx="2648902" cy="3107871"/>
          </a:xfrm>
        </p:spPr>
        <p:txBody>
          <a:bodyPr lIns="0" anchor="t">
            <a:normAutofit/>
          </a:bodyPr>
          <a:lstStyle>
            <a:lvl1pPr marL="120650" indent="-120650">
              <a:tabLst/>
              <a:defRPr sz="1400" b="0" i="0" spc="0" baseline="0">
                <a:solidFill>
                  <a:srgbClr val="4D4F52"/>
                </a:solidFill>
                <a:latin typeface="+mj-lt"/>
                <a:ea typeface="Arial" charset="0"/>
                <a:cs typeface="Arial" charset="0"/>
              </a:defRPr>
            </a:lvl1pPr>
            <a:lvl2pPr marL="234950" indent="-114300">
              <a:tabLst/>
              <a:defRPr sz="1400" b="0" i="0" spc="0" baseline="0">
                <a:solidFill>
                  <a:srgbClr val="4D4F52"/>
                </a:solidFill>
                <a:latin typeface="+mj-lt"/>
                <a:ea typeface="Arial" charset="0"/>
                <a:cs typeface="Arial" charset="0"/>
              </a:defRPr>
            </a:lvl2pPr>
            <a:lvl3pPr marL="349250" indent="-114300">
              <a:tabLst/>
              <a:defRPr sz="1400" b="0" i="0" spc="0" baseline="0">
                <a:solidFill>
                  <a:srgbClr val="4D4F52"/>
                </a:solidFill>
                <a:latin typeface="+mj-lt"/>
                <a:ea typeface="Arial" charset="0"/>
                <a:cs typeface="Arial" charset="0"/>
              </a:defRPr>
            </a:lvl3pPr>
            <a:lvl4pPr marL="120650" indent="-120650">
              <a:tabLst/>
              <a:defRPr sz="1400" b="0" i="0" spc="0" baseline="0">
                <a:solidFill>
                  <a:srgbClr val="4D4F52"/>
                </a:solidFill>
                <a:latin typeface="Avenir Roman" charset="0"/>
                <a:ea typeface="Avenir Roman" charset="0"/>
                <a:cs typeface="Avenir Roman" charset="0"/>
              </a:defRPr>
            </a:lvl4pPr>
            <a:lvl5pPr marL="120650" indent="-120650">
              <a:tabLst/>
              <a:defRPr sz="1400" b="0" i="0" spc="0" baseline="0">
                <a:solidFill>
                  <a:srgbClr val="4D4F52"/>
                </a:solidFill>
                <a:latin typeface="Avenir Roman" charset="0"/>
                <a:ea typeface="Avenir Roman" charset="0"/>
                <a:cs typeface="Avenir Roman" charset="0"/>
              </a:defRPr>
            </a:lvl5pPr>
          </a:lstStyle>
          <a:p>
            <a:pPr lvl="0"/>
            <a:r>
              <a:rPr lang="en-US" dirty="0" smtClean="0"/>
              <a:t>Click to edit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261938" y="2393244"/>
            <a:ext cx="2648902" cy="648226"/>
          </a:xfrm>
        </p:spPr>
        <p:txBody>
          <a:bodyPr lIns="0" anchor="t">
            <a:noAutofit/>
          </a:bodyPr>
          <a:lstStyle>
            <a:lvl1pPr marL="0" indent="0">
              <a:buFontTx/>
              <a:buNone/>
              <a:tabLst/>
              <a:defRPr sz="1600" b="0" i="0" spc="0" baseline="0">
                <a:solidFill>
                  <a:srgbClr val="FB4B02"/>
                </a:solidFill>
                <a:latin typeface="+mn-lt"/>
                <a:ea typeface="Arial" charset="0"/>
                <a:cs typeface="Arial" charset="0"/>
              </a:defRPr>
            </a:lvl1pPr>
            <a:lvl2pPr marL="120650" indent="0">
              <a:buFontTx/>
              <a:buNone/>
              <a:tabLst/>
              <a:defRPr sz="1600" b="1" i="0" spc="0" baseline="0">
                <a:solidFill>
                  <a:srgbClr val="4D4F52"/>
                </a:solidFill>
                <a:latin typeface="Avenir Heavy" charset="0"/>
                <a:ea typeface="Avenir Heavy" charset="0"/>
                <a:cs typeface="Avenir Heavy" charset="0"/>
              </a:defRPr>
            </a:lvl2pPr>
            <a:lvl3pPr marL="234950" indent="0">
              <a:buFontTx/>
              <a:buNone/>
              <a:tabLst/>
              <a:defRPr sz="1600" b="1" i="0" spc="0" baseline="0">
                <a:solidFill>
                  <a:srgbClr val="4D4F52"/>
                </a:solidFill>
                <a:latin typeface="Avenir Heavy" charset="0"/>
                <a:ea typeface="Avenir Heavy" charset="0"/>
                <a:cs typeface="Avenir Heavy" charset="0"/>
              </a:defRPr>
            </a:lvl3pPr>
            <a:lvl4pPr marL="120650" indent="-120650">
              <a:tabLst/>
              <a:defRPr sz="1400" b="0" i="0" spc="0" baseline="0">
                <a:solidFill>
                  <a:srgbClr val="4D4F52"/>
                </a:solidFill>
                <a:latin typeface="Avenir Roman" charset="0"/>
                <a:ea typeface="Avenir Roman" charset="0"/>
                <a:cs typeface="Avenir Roman" charset="0"/>
              </a:defRPr>
            </a:lvl4pPr>
            <a:lvl5pPr marL="120650" indent="-120650">
              <a:tabLst/>
              <a:defRPr sz="1400" b="0" i="0" spc="0" baseline="0">
                <a:solidFill>
                  <a:srgbClr val="4D4F52"/>
                </a:solidFill>
                <a:latin typeface="Avenir Roman" charset="0"/>
                <a:ea typeface="Avenir Roman" charset="0"/>
                <a:cs typeface="Avenir Roman" charset="0"/>
              </a:defRPr>
            </a:lvl5pPr>
          </a:lstStyle>
          <a:p>
            <a:pPr lvl="0"/>
            <a:r>
              <a:rPr lang="en-US" dirty="0" smtClean="0"/>
              <a:t>Click to edit content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3317558" y="2393244"/>
            <a:ext cx="2648902" cy="648226"/>
          </a:xfrm>
        </p:spPr>
        <p:txBody>
          <a:bodyPr lIns="0" anchor="t">
            <a:noAutofit/>
          </a:bodyPr>
          <a:lstStyle>
            <a:lvl1pPr marL="0" indent="0">
              <a:buFontTx/>
              <a:buNone/>
              <a:tabLst/>
              <a:defRPr sz="1600" b="0" i="0" spc="0" baseline="0">
                <a:solidFill>
                  <a:srgbClr val="80215F"/>
                </a:solidFill>
                <a:latin typeface="+mn-lt"/>
                <a:ea typeface="Arial" charset="0"/>
                <a:cs typeface="Arial" charset="0"/>
              </a:defRPr>
            </a:lvl1pPr>
            <a:lvl2pPr marL="120650" indent="0">
              <a:buFontTx/>
              <a:buNone/>
              <a:tabLst/>
              <a:defRPr sz="1600" b="1" i="0" spc="0" baseline="0">
                <a:solidFill>
                  <a:srgbClr val="4D4F52"/>
                </a:solidFill>
                <a:latin typeface="Avenir Heavy" charset="0"/>
                <a:ea typeface="Avenir Heavy" charset="0"/>
                <a:cs typeface="Avenir Heavy" charset="0"/>
              </a:defRPr>
            </a:lvl2pPr>
            <a:lvl3pPr marL="234950" indent="0">
              <a:buFontTx/>
              <a:buNone/>
              <a:tabLst/>
              <a:defRPr sz="1600" b="1" i="0" spc="0" baseline="0">
                <a:solidFill>
                  <a:srgbClr val="4D4F52"/>
                </a:solidFill>
                <a:latin typeface="Avenir Heavy" charset="0"/>
                <a:ea typeface="Avenir Heavy" charset="0"/>
                <a:cs typeface="Avenir Heavy" charset="0"/>
              </a:defRPr>
            </a:lvl3pPr>
            <a:lvl4pPr marL="120650" indent="-120650">
              <a:tabLst/>
              <a:defRPr sz="1400" b="0" i="0" spc="0" baseline="0">
                <a:solidFill>
                  <a:srgbClr val="4D4F52"/>
                </a:solidFill>
                <a:latin typeface="Avenir Roman" charset="0"/>
                <a:ea typeface="Avenir Roman" charset="0"/>
                <a:cs typeface="Avenir Roman" charset="0"/>
              </a:defRPr>
            </a:lvl4pPr>
            <a:lvl5pPr marL="120650" indent="-120650">
              <a:tabLst/>
              <a:defRPr sz="1400" b="0" i="0" spc="0" baseline="0">
                <a:solidFill>
                  <a:srgbClr val="4D4F52"/>
                </a:solidFill>
                <a:latin typeface="Avenir Roman" charset="0"/>
                <a:ea typeface="Avenir Roman" charset="0"/>
                <a:cs typeface="Avenir Roman" charset="0"/>
              </a:defRPr>
            </a:lvl5pPr>
          </a:lstStyle>
          <a:p>
            <a:pPr lvl="0"/>
            <a:r>
              <a:rPr lang="en-US" dirty="0" smtClean="0"/>
              <a:t>Click to edit content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6352894" y="2393244"/>
            <a:ext cx="2648902" cy="648226"/>
          </a:xfrm>
        </p:spPr>
        <p:txBody>
          <a:bodyPr lIns="0" anchor="t">
            <a:noAutofit/>
          </a:bodyPr>
          <a:lstStyle>
            <a:lvl1pPr marL="0" indent="0">
              <a:buFontTx/>
              <a:buNone/>
              <a:tabLst/>
              <a:defRPr sz="1600" b="0" i="0" spc="0" baseline="0">
                <a:solidFill>
                  <a:srgbClr val="005F7B"/>
                </a:solidFill>
                <a:latin typeface="+mn-lt"/>
                <a:ea typeface="Arial" charset="0"/>
                <a:cs typeface="Arial" charset="0"/>
              </a:defRPr>
            </a:lvl1pPr>
            <a:lvl2pPr marL="120650" indent="0">
              <a:buFontTx/>
              <a:buNone/>
              <a:tabLst/>
              <a:defRPr sz="1600" b="1" i="0" spc="0" baseline="0">
                <a:solidFill>
                  <a:srgbClr val="4D4F52"/>
                </a:solidFill>
                <a:latin typeface="Avenir Heavy" charset="0"/>
                <a:ea typeface="Avenir Heavy" charset="0"/>
                <a:cs typeface="Avenir Heavy" charset="0"/>
              </a:defRPr>
            </a:lvl2pPr>
            <a:lvl3pPr marL="234950" indent="0">
              <a:buFontTx/>
              <a:buNone/>
              <a:tabLst/>
              <a:defRPr sz="1600" b="1" i="0" spc="0" baseline="0">
                <a:solidFill>
                  <a:srgbClr val="4D4F52"/>
                </a:solidFill>
                <a:latin typeface="Avenir Heavy" charset="0"/>
                <a:ea typeface="Avenir Heavy" charset="0"/>
                <a:cs typeface="Avenir Heavy" charset="0"/>
              </a:defRPr>
            </a:lvl3pPr>
            <a:lvl4pPr marL="120650" indent="-120650">
              <a:tabLst/>
              <a:defRPr sz="1400" b="0" i="0" spc="0" baseline="0">
                <a:solidFill>
                  <a:srgbClr val="4D4F52"/>
                </a:solidFill>
                <a:latin typeface="Avenir Roman" charset="0"/>
                <a:ea typeface="Avenir Roman" charset="0"/>
                <a:cs typeface="Avenir Roman" charset="0"/>
              </a:defRPr>
            </a:lvl4pPr>
            <a:lvl5pPr marL="120650" indent="-120650">
              <a:tabLst/>
              <a:defRPr sz="1400" b="0" i="0" spc="0" baseline="0">
                <a:solidFill>
                  <a:srgbClr val="4D4F52"/>
                </a:solidFill>
                <a:latin typeface="Avenir Roman" charset="0"/>
                <a:ea typeface="Avenir Roman" charset="0"/>
                <a:cs typeface="Avenir Roman" charset="0"/>
              </a:defRPr>
            </a:lvl5pPr>
          </a:lstStyle>
          <a:p>
            <a:pPr lvl="0"/>
            <a:r>
              <a:rPr lang="en-US" dirty="0" smtClean="0"/>
              <a:t>Click to edit content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9402269" y="2393244"/>
            <a:ext cx="2648902" cy="648226"/>
          </a:xfrm>
        </p:spPr>
        <p:txBody>
          <a:bodyPr lIns="0" anchor="t">
            <a:noAutofit/>
          </a:bodyPr>
          <a:lstStyle>
            <a:lvl1pPr marL="0" indent="0">
              <a:buFontTx/>
              <a:buNone/>
              <a:tabLst/>
              <a:defRPr sz="1600" b="0" i="0" spc="0" baseline="0">
                <a:solidFill>
                  <a:srgbClr val="FF6C0C"/>
                </a:solidFill>
                <a:latin typeface="+mn-lt"/>
                <a:ea typeface="Arial" charset="0"/>
                <a:cs typeface="Arial" charset="0"/>
              </a:defRPr>
            </a:lvl1pPr>
            <a:lvl2pPr marL="120650" indent="0">
              <a:buFontTx/>
              <a:buNone/>
              <a:tabLst/>
              <a:defRPr sz="1600" b="1" i="0" spc="0" baseline="0">
                <a:solidFill>
                  <a:srgbClr val="4D4F52"/>
                </a:solidFill>
                <a:latin typeface="Avenir Heavy" charset="0"/>
                <a:ea typeface="Avenir Heavy" charset="0"/>
                <a:cs typeface="Avenir Heavy" charset="0"/>
              </a:defRPr>
            </a:lvl2pPr>
            <a:lvl3pPr marL="234950" indent="0">
              <a:buFontTx/>
              <a:buNone/>
              <a:tabLst/>
              <a:defRPr sz="1600" b="1" i="0" spc="0" baseline="0">
                <a:solidFill>
                  <a:srgbClr val="4D4F52"/>
                </a:solidFill>
                <a:latin typeface="Avenir Heavy" charset="0"/>
                <a:ea typeface="Avenir Heavy" charset="0"/>
                <a:cs typeface="Avenir Heavy" charset="0"/>
              </a:defRPr>
            </a:lvl3pPr>
            <a:lvl4pPr marL="120650" indent="-120650">
              <a:tabLst/>
              <a:defRPr sz="1400" b="0" i="0" spc="0" baseline="0">
                <a:solidFill>
                  <a:srgbClr val="4D4F52"/>
                </a:solidFill>
                <a:latin typeface="Avenir Roman" charset="0"/>
                <a:ea typeface="Avenir Roman" charset="0"/>
                <a:cs typeface="Avenir Roman" charset="0"/>
              </a:defRPr>
            </a:lvl4pPr>
            <a:lvl5pPr marL="120650" indent="-120650">
              <a:tabLst/>
              <a:defRPr sz="1400" b="0" i="0" spc="0" baseline="0">
                <a:solidFill>
                  <a:srgbClr val="4D4F52"/>
                </a:solidFill>
                <a:latin typeface="Avenir Roman" charset="0"/>
                <a:ea typeface="Avenir Roman" charset="0"/>
                <a:cs typeface="Avenir Roman" charset="0"/>
              </a:defRPr>
            </a:lvl5pPr>
          </a:lstStyle>
          <a:p>
            <a:pPr lvl="0"/>
            <a:r>
              <a:rPr lang="en-US" dirty="0" smtClean="0"/>
              <a:t>Click to edit content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261938" y="1722440"/>
            <a:ext cx="2648902" cy="480276"/>
          </a:xfrm>
        </p:spPr>
        <p:txBody>
          <a:bodyPr lIns="0" anchor="t">
            <a:noAutofit/>
          </a:bodyPr>
          <a:lstStyle>
            <a:lvl1pPr marL="0" indent="0">
              <a:buFontTx/>
              <a:buNone/>
              <a:tabLst/>
              <a:defRPr sz="2000" b="0" i="0" spc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120650" indent="0">
              <a:buFontTx/>
              <a:buNone/>
              <a:tabLst/>
              <a:defRPr sz="1600" b="1" i="0" spc="0" baseline="0">
                <a:solidFill>
                  <a:srgbClr val="4D4F52"/>
                </a:solidFill>
                <a:latin typeface="Avenir Heavy" charset="0"/>
                <a:ea typeface="Avenir Heavy" charset="0"/>
                <a:cs typeface="Avenir Heavy" charset="0"/>
              </a:defRPr>
            </a:lvl2pPr>
            <a:lvl3pPr marL="234950" indent="0">
              <a:buFontTx/>
              <a:buNone/>
              <a:tabLst/>
              <a:defRPr sz="1600" b="1" i="0" spc="0" baseline="0">
                <a:solidFill>
                  <a:srgbClr val="4D4F52"/>
                </a:solidFill>
                <a:latin typeface="Avenir Heavy" charset="0"/>
                <a:ea typeface="Avenir Heavy" charset="0"/>
                <a:cs typeface="Avenir Heavy" charset="0"/>
              </a:defRPr>
            </a:lvl3pPr>
            <a:lvl4pPr marL="120650" indent="-120650">
              <a:tabLst/>
              <a:defRPr sz="1400" b="0" i="0" spc="0" baseline="0">
                <a:solidFill>
                  <a:srgbClr val="4D4F52"/>
                </a:solidFill>
                <a:latin typeface="Avenir Roman" charset="0"/>
                <a:ea typeface="Avenir Roman" charset="0"/>
                <a:cs typeface="Avenir Roman" charset="0"/>
              </a:defRPr>
            </a:lvl4pPr>
            <a:lvl5pPr marL="120650" indent="-120650">
              <a:tabLst/>
              <a:defRPr sz="1400" b="0" i="0" spc="0" baseline="0">
                <a:solidFill>
                  <a:srgbClr val="4D4F52"/>
                </a:solidFill>
                <a:latin typeface="Avenir Roman" charset="0"/>
                <a:ea typeface="Avenir Roman" charset="0"/>
                <a:cs typeface="Avenir Roman" charset="0"/>
              </a:defRPr>
            </a:lvl5pPr>
          </a:lstStyle>
          <a:p>
            <a:pPr lvl="0"/>
            <a:r>
              <a:rPr lang="en-US" dirty="0" smtClean="0"/>
              <a:t>Click to edit content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3317558" y="1722440"/>
            <a:ext cx="2648902" cy="480276"/>
          </a:xfrm>
        </p:spPr>
        <p:txBody>
          <a:bodyPr lIns="0" anchor="t">
            <a:noAutofit/>
          </a:bodyPr>
          <a:lstStyle>
            <a:lvl1pPr marL="0" indent="0">
              <a:buFontTx/>
              <a:buNone/>
              <a:tabLst/>
              <a:defRPr sz="2000" b="0" i="0" spc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120650" indent="0">
              <a:buFontTx/>
              <a:buNone/>
              <a:tabLst/>
              <a:defRPr sz="1600" b="1" i="0" spc="0" baseline="0">
                <a:solidFill>
                  <a:srgbClr val="4D4F52"/>
                </a:solidFill>
                <a:latin typeface="Avenir Heavy" charset="0"/>
                <a:ea typeface="Avenir Heavy" charset="0"/>
                <a:cs typeface="Avenir Heavy" charset="0"/>
              </a:defRPr>
            </a:lvl2pPr>
            <a:lvl3pPr marL="234950" indent="0">
              <a:buFontTx/>
              <a:buNone/>
              <a:tabLst/>
              <a:defRPr sz="1600" b="1" i="0" spc="0" baseline="0">
                <a:solidFill>
                  <a:srgbClr val="4D4F52"/>
                </a:solidFill>
                <a:latin typeface="Avenir Heavy" charset="0"/>
                <a:ea typeface="Avenir Heavy" charset="0"/>
                <a:cs typeface="Avenir Heavy" charset="0"/>
              </a:defRPr>
            </a:lvl3pPr>
            <a:lvl4pPr marL="120650" indent="-120650">
              <a:tabLst/>
              <a:defRPr sz="1400" b="0" i="0" spc="0" baseline="0">
                <a:solidFill>
                  <a:srgbClr val="4D4F52"/>
                </a:solidFill>
                <a:latin typeface="Avenir Roman" charset="0"/>
                <a:ea typeface="Avenir Roman" charset="0"/>
                <a:cs typeface="Avenir Roman" charset="0"/>
              </a:defRPr>
            </a:lvl4pPr>
            <a:lvl5pPr marL="120650" indent="-120650">
              <a:tabLst/>
              <a:defRPr sz="1400" b="0" i="0" spc="0" baseline="0">
                <a:solidFill>
                  <a:srgbClr val="4D4F52"/>
                </a:solidFill>
                <a:latin typeface="Avenir Roman" charset="0"/>
                <a:ea typeface="Avenir Roman" charset="0"/>
                <a:cs typeface="Avenir Roman" charset="0"/>
              </a:defRPr>
            </a:lvl5pPr>
          </a:lstStyle>
          <a:p>
            <a:pPr lvl="0"/>
            <a:r>
              <a:rPr lang="en-US" dirty="0" smtClean="0"/>
              <a:t>Click to edit content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6365558" y="1722440"/>
            <a:ext cx="2648902" cy="480276"/>
          </a:xfrm>
        </p:spPr>
        <p:txBody>
          <a:bodyPr lIns="0" anchor="t">
            <a:noAutofit/>
          </a:bodyPr>
          <a:lstStyle>
            <a:lvl1pPr marL="0" indent="0">
              <a:buFontTx/>
              <a:buNone/>
              <a:tabLst/>
              <a:defRPr sz="2000" b="0" i="0" spc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120650" indent="0">
              <a:buFontTx/>
              <a:buNone/>
              <a:tabLst/>
              <a:defRPr sz="1600" b="1" i="0" spc="0" baseline="0">
                <a:solidFill>
                  <a:srgbClr val="4D4F52"/>
                </a:solidFill>
                <a:latin typeface="Avenir Heavy" charset="0"/>
                <a:ea typeface="Avenir Heavy" charset="0"/>
                <a:cs typeface="Avenir Heavy" charset="0"/>
              </a:defRPr>
            </a:lvl2pPr>
            <a:lvl3pPr marL="234950" indent="0">
              <a:buFontTx/>
              <a:buNone/>
              <a:tabLst/>
              <a:defRPr sz="1600" b="1" i="0" spc="0" baseline="0">
                <a:solidFill>
                  <a:srgbClr val="4D4F52"/>
                </a:solidFill>
                <a:latin typeface="Avenir Heavy" charset="0"/>
                <a:ea typeface="Avenir Heavy" charset="0"/>
                <a:cs typeface="Avenir Heavy" charset="0"/>
              </a:defRPr>
            </a:lvl3pPr>
            <a:lvl4pPr marL="120650" indent="-120650">
              <a:tabLst/>
              <a:defRPr sz="1400" b="0" i="0" spc="0" baseline="0">
                <a:solidFill>
                  <a:srgbClr val="4D4F52"/>
                </a:solidFill>
                <a:latin typeface="Avenir Roman" charset="0"/>
                <a:ea typeface="Avenir Roman" charset="0"/>
                <a:cs typeface="Avenir Roman" charset="0"/>
              </a:defRPr>
            </a:lvl4pPr>
            <a:lvl5pPr marL="120650" indent="-120650">
              <a:tabLst/>
              <a:defRPr sz="1400" b="0" i="0" spc="0" baseline="0">
                <a:solidFill>
                  <a:srgbClr val="4D4F52"/>
                </a:solidFill>
                <a:latin typeface="Avenir Roman" charset="0"/>
                <a:ea typeface="Avenir Roman" charset="0"/>
                <a:cs typeface="Avenir Roman" charset="0"/>
              </a:defRPr>
            </a:lvl5pPr>
          </a:lstStyle>
          <a:p>
            <a:pPr lvl="0"/>
            <a:r>
              <a:rPr lang="en-US" dirty="0" smtClean="0"/>
              <a:t>Click to edit content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9402269" y="1722440"/>
            <a:ext cx="2648902" cy="480276"/>
          </a:xfrm>
        </p:spPr>
        <p:txBody>
          <a:bodyPr lIns="0" anchor="t">
            <a:noAutofit/>
          </a:bodyPr>
          <a:lstStyle>
            <a:lvl1pPr marL="0" indent="0">
              <a:buFontTx/>
              <a:buNone/>
              <a:tabLst/>
              <a:defRPr sz="2000" b="0" i="0" spc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120650" indent="0">
              <a:buFontTx/>
              <a:buNone/>
              <a:tabLst/>
              <a:defRPr sz="1600" b="1" i="0" spc="0" baseline="0">
                <a:solidFill>
                  <a:srgbClr val="4D4F52"/>
                </a:solidFill>
                <a:latin typeface="Avenir Heavy" charset="0"/>
                <a:ea typeface="Avenir Heavy" charset="0"/>
                <a:cs typeface="Avenir Heavy" charset="0"/>
              </a:defRPr>
            </a:lvl2pPr>
            <a:lvl3pPr marL="234950" indent="0">
              <a:buFontTx/>
              <a:buNone/>
              <a:tabLst/>
              <a:defRPr sz="1600" b="1" i="0" spc="0" baseline="0">
                <a:solidFill>
                  <a:srgbClr val="4D4F52"/>
                </a:solidFill>
                <a:latin typeface="Avenir Heavy" charset="0"/>
                <a:ea typeface="Avenir Heavy" charset="0"/>
                <a:cs typeface="Avenir Heavy" charset="0"/>
              </a:defRPr>
            </a:lvl3pPr>
            <a:lvl4pPr marL="120650" indent="-120650">
              <a:tabLst/>
              <a:defRPr sz="1400" b="0" i="0" spc="0" baseline="0">
                <a:solidFill>
                  <a:srgbClr val="4D4F52"/>
                </a:solidFill>
                <a:latin typeface="Avenir Roman" charset="0"/>
                <a:ea typeface="Avenir Roman" charset="0"/>
                <a:cs typeface="Avenir Roman" charset="0"/>
              </a:defRPr>
            </a:lvl4pPr>
            <a:lvl5pPr marL="120650" indent="-120650">
              <a:tabLst/>
              <a:defRPr sz="1400" b="0" i="0" spc="0" baseline="0">
                <a:solidFill>
                  <a:srgbClr val="4D4F52"/>
                </a:solidFill>
                <a:latin typeface="Avenir Roman" charset="0"/>
                <a:ea typeface="Avenir Roman" charset="0"/>
                <a:cs typeface="Avenir Roman" charset="0"/>
              </a:defRPr>
            </a:lvl5pPr>
          </a:lstStyle>
          <a:p>
            <a:pPr lvl="0"/>
            <a:r>
              <a:rPr lang="en-US" dirty="0" smtClean="0"/>
              <a:t>Click to edit content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1440543"/>
            <a:ext cx="3008086" cy="64008"/>
          </a:xfrm>
          <a:prstGeom prst="rect">
            <a:avLst/>
          </a:prstGeom>
          <a:solidFill>
            <a:srgbClr val="FB4B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>
            <a:off x="3084601" y="1440543"/>
            <a:ext cx="2959360" cy="64008"/>
          </a:xfrm>
          <a:prstGeom prst="rect">
            <a:avLst/>
          </a:prstGeom>
          <a:solidFill>
            <a:srgbClr val="8021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 userDrawn="1"/>
        </p:nvSpPr>
        <p:spPr>
          <a:xfrm>
            <a:off x="6116849" y="1440543"/>
            <a:ext cx="2959360" cy="64008"/>
          </a:xfrm>
          <a:prstGeom prst="rect">
            <a:avLst/>
          </a:prstGeom>
          <a:solidFill>
            <a:srgbClr val="005F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 userDrawn="1"/>
        </p:nvSpPr>
        <p:spPr>
          <a:xfrm>
            <a:off x="9153560" y="1440543"/>
            <a:ext cx="3111326" cy="64008"/>
          </a:xfrm>
          <a:prstGeom prst="rect">
            <a:avLst/>
          </a:prstGeom>
          <a:solidFill>
            <a:srgbClr val="FF6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05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-30208" y="1522386"/>
            <a:ext cx="3037307" cy="4673089"/>
          </a:xfrm>
          <a:prstGeom prst="rect">
            <a:avLst/>
          </a:prstGeom>
          <a:gradFill flip="none" rotWithShape="1">
            <a:gsLst>
              <a:gs pos="0">
                <a:srgbClr val="929399">
                  <a:alpha val="15000"/>
                </a:srgbClr>
              </a:gs>
              <a:gs pos="100000">
                <a:schemeClr val="bg1">
                  <a:alpha val="4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3084601" y="1521037"/>
            <a:ext cx="2959360" cy="4673089"/>
          </a:xfrm>
          <a:prstGeom prst="rect">
            <a:avLst/>
          </a:prstGeom>
          <a:gradFill flip="none" rotWithShape="1">
            <a:gsLst>
              <a:gs pos="0">
                <a:srgbClr val="929399">
                  <a:alpha val="15000"/>
                </a:srgbClr>
              </a:gs>
              <a:gs pos="100000">
                <a:schemeClr val="bg1">
                  <a:alpha val="4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6114609" y="1521037"/>
            <a:ext cx="2961600" cy="4673089"/>
          </a:xfrm>
          <a:prstGeom prst="rect">
            <a:avLst/>
          </a:prstGeom>
          <a:gradFill flip="none" rotWithShape="1">
            <a:gsLst>
              <a:gs pos="0">
                <a:srgbClr val="929399">
                  <a:alpha val="15000"/>
                </a:srgbClr>
              </a:gs>
              <a:gs pos="100000">
                <a:schemeClr val="bg1">
                  <a:alpha val="4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9153558" y="1521037"/>
            <a:ext cx="3038441" cy="4673089"/>
          </a:xfrm>
          <a:prstGeom prst="rect">
            <a:avLst/>
          </a:prstGeom>
          <a:gradFill flip="none" rotWithShape="1">
            <a:gsLst>
              <a:gs pos="0">
                <a:srgbClr val="929399">
                  <a:alpha val="15000"/>
                </a:srgbClr>
              </a:gs>
              <a:gs pos="100000">
                <a:schemeClr val="bg1">
                  <a:alpha val="4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1729" y="504273"/>
            <a:ext cx="11615531" cy="907084"/>
          </a:xfrm>
        </p:spPr>
        <p:txBody>
          <a:bodyPr anchor="t">
            <a:normAutofit/>
          </a:bodyPr>
          <a:lstStyle>
            <a:lvl1pPr>
              <a:defRPr sz="2800" b="0" i="0" cap="all" spc="-100" baseline="0">
                <a:solidFill>
                  <a:srgbClr val="929399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800" y="6445801"/>
            <a:ext cx="598740" cy="365125"/>
          </a:xfrm>
        </p:spPr>
        <p:txBody>
          <a:bodyPr/>
          <a:lstStyle>
            <a:lvl1pPr>
              <a:defRPr b="0" i="0">
                <a:latin typeface="Avenir Roman" charset="0"/>
                <a:ea typeface="Avenir Roman" charset="0"/>
                <a:cs typeface="Avenir Roman" charset="0"/>
              </a:defRPr>
            </a:lvl1pPr>
          </a:lstStyle>
          <a:p>
            <a:fld id="{55F25887-E972-4940-9C71-10854FEDD7B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49" y="6487653"/>
            <a:ext cx="1579402" cy="255466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79513" y="0"/>
            <a:ext cx="12344400" cy="89452"/>
          </a:xfrm>
          <a:prstGeom prst="rect">
            <a:avLst/>
          </a:prstGeom>
          <a:solidFill>
            <a:srgbClr val="FF6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61938" y="2505242"/>
            <a:ext cx="2648902" cy="3107871"/>
          </a:xfrm>
        </p:spPr>
        <p:txBody>
          <a:bodyPr lIns="0" anchor="t">
            <a:normAutofit/>
          </a:bodyPr>
          <a:lstStyle>
            <a:lvl1pPr marL="120650" indent="-120650">
              <a:tabLst/>
              <a:defRPr sz="1400" b="0" i="0" spc="0" baseline="0">
                <a:solidFill>
                  <a:srgbClr val="4D4F52"/>
                </a:solidFill>
                <a:latin typeface="+mj-lt"/>
                <a:ea typeface="Arial" charset="0"/>
                <a:cs typeface="Arial" charset="0"/>
              </a:defRPr>
            </a:lvl1pPr>
            <a:lvl2pPr marL="234950" indent="-114300">
              <a:tabLst/>
              <a:defRPr sz="1400" b="0" i="0" spc="0" baseline="0">
                <a:solidFill>
                  <a:srgbClr val="4D4F52"/>
                </a:solidFill>
                <a:latin typeface="+mj-lt"/>
                <a:ea typeface="Arial" charset="0"/>
                <a:cs typeface="Arial" charset="0"/>
              </a:defRPr>
            </a:lvl2pPr>
            <a:lvl3pPr marL="349250" indent="-114300">
              <a:tabLst/>
              <a:defRPr sz="1400" b="0" i="0" spc="0" baseline="0">
                <a:solidFill>
                  <a:srgbClr val="4D4F52"/>
                </a:solidFill>
                <a:latin typeface="+mj-lt"/>
                <a:ea typeface="Arial" charset="0"/>
                <a:cs typeface="Arial" charset="0"/>
              </a:defRPr>
            </a:lvl3pPr>
            <a:lvl4pPr marL="120650" indent="-120650">
              <a:tabLst/>
              <a:defRPr sz="1400" b="0" i="0" spc="0" baseline="0">
                <a:solidFill>
                  <a:srgbClr val="4D4F52"/>
                </a:solidFill>
                <a:latin typeface="Avenir Roman" charset="0"/>
                <a:ea typeface="Avenir Roman" charset="0"/>
                <a:cs typeface="Avenir Roman" charset="0"/>
              </a:defRPr>
            </a:lvl4pPr>
            <a:lvl5pPr marL="120650" indent="-120650">
              <a:tabLst/>
              <a:defRPr sz="1400" b="0" i="0" spc="0" baseline="0">
                <a:solidFill>
                  <a:srgbClr val="4D4F52"/>
                </a:solidFill>
                <a:latin typeface="Avenir Roman" charset="0"/>
                <a:ea typeface="Avenir Roman" charset="0"/>
                <a:cs typeface="Avenir Roman" charset="0"/>
              </a:defRPr>
            </a:lvl5pPr>
          </a:lstStyle>
          <a:p>
            <a:pPr lvl="0"/>
            <a:r>
              <a:rPr lang="en-US" dirty="0" smtClean="0"/>
              <a:t>Click to edit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4800600" y="6515374"/>
            <a:ext cx="65531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rgbClr val="929399"/>
                </a:solidFill>
                <a:latin typeface="Avenir Book" charset="0"/>
                <a:ea typeface="Avenir Book" charset="0"/>
                <a:cs typeface="Avenir Book" charset="0"/>
              </a:rPr>
              <a:t>© Copyright SonicWALL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3317558" y="2505242"/>
            <a:ext cx="2648902" cy="3107871"/>
          </a:xfrm>
        </p:spPr>
        <p:txBody>
          <a:bodyPr lIns="0" anchor="t">
            <a:normAutofit/>
          </a:bodyPr>
          <a:lstStyle>
            <a:lvl1pPr marL="120650" indent="-120650">
              <a:tabLst/>
              <a:defRPr sz="1400" b="0" i="0" spc="0" baseline="0">
                <a:solidFill>
                  <a:srgbClr val="4D4F52"/>
                </a:solidFill>
                <a:latin typeface="+mj-lt"/>
                <a:ea typeface="Arial" charset="0"/>
                <a:cs typeface="Arial" charset="0"/>
              </a:defRPr>
            </a:lvl1pPr>
            <a:lvl2pPr marL="234950" indent="-114300">
              <a:tabLst/>
              <a:defRPr sz="1400" b="0" i="0" spc="0" baseline="0">
                <a:solidFill>
                  <a:srgbClr val="4D4F52"/>
                </a:solidFill>
                <a:latin typeface="+mj-lt"/>
                <a:ea typeface="Arial" charset="0"/>
                <a:cs typeface="Arial" charset="0"/>
              </a:defRPr>
            </a:lvl2pPr>
            <a:lvl3pPr marL="349250" indent="-114300">
              <a:tabLst/>
              <a:defRPr sz="1400" b="0" i="0" spc="0" baseline="0">
                <a:solidFill>
                  <a:srgbClr val="4D4F52"/>
                </a:solidFill>
                <a:latin typeface="+mj-lt"/>
                <a:ea typeface="Arial" charset="0"/>
                <a:cs typeface="Arial" charset="0"/>
              </a:defRPr>
            </a:lvl3pPr>
            <a:lvl4pPr marL="120650" indent="-120650">
              <a:tabLst/>
              <a:defRPr sz="1400" b="0" i="0" spc="0" baseline="0">
                <a:solidFill>
                  <a:srgbClr val="4D4F52"/>
                </a:solidFill>
                <a:latin typeface="Avenir Roman" charset="0"/>
                <a:ea typeface="Avenir Roman" charset="0"/>
                <a:cs typeface="Avenir Roman" charset="0"/>
              </a:defRPr>
            </a:lvl4pPr>
            <a:lvl5pPr marL="120650" indent="-120650">
              <a:tabLst/>
              <a:defRPr sz="1400" b="0" i="0" spc="0" baseline="0">
                <a:solidFill>
                  <a:srgbClr val="4D4F52"/>
                </a:solidFill>
                <a:latin typeface="Avenir Roman" charset="0"/>
                <a:ea typeface="Avenir Roman" charset="0"/>
                <a:cs typeface="Avenir Roman" charset="0"/>
              </a:defRPr>
            </a:lvl5pPr>
          </a:lstStyle>
          <a:p>
            <a:pPr lvl="0"/>
            <a:r>
              <a:rPr lang="en-US" dirty="0" smtClean="0"/>
              <a:t>Click to edit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365558" y="2505242"/>
            <a:ext cx="2648902" cy="3107871"/>
          </a:xfrm>
        </p:spPr>
        <p:txBody>
          <a:bodyPr lIns="0" anchor="t">
            <a:normAutofit/>
          </a:bodyPr>
          <a:lstStyle>
            <a:lvl1pPr marL="120650" indent="-120650">
              <a:tabLst/>
              <a:defRPr sz="1400" b="0" i="0" spc="0" baseline="0">
                <a:solidFill>
                  <a:srgbClr val="4D4F52"/>
                </a:solidFill>
                <a:latin typeface="+mj-lt"/>
                <a:ea typeface="Arial" charset="0"/>
                <a:cs typeface="Arial" charset="0"/>
              </a:defRPr>
            </a:lvl1pPr>
            <a:lvl2pPr marL="234950" indent="-114300">
              <a:tabLst/>
              <a:defRPr sz="1400" b="0" i="0" spc="0" baseline="0">
                <a:solidFill>
                  <a:srgbClr val="4D4F52"/>
                </a:solidFill>
                <a:latin typeface="+mj-lt"/>
                <a:ea typeface="Arial" charset="0"/>
                <a:cs typeface="Arial" charset="0"/>
              </a:defRPr>
            </a:lvl2pPr>
            <a:lvl3pPr marL="349250" indent="-114300">
              <a:tabLst/>
              <a:defRPr sz="1400" b="0" i="0" spc="0" baseline="0">
                <a:solidFill>
                  <a:srgbClr val="4D4F52"/>
                </a:solidFill>
                <a:latin typeface="+mj-lt"/>
                <a:ea typeface="Arial" charset="0"/>
                <a:cs typeface="Arial" charset="0"/>
              </a:defRPr>
            </a:lvl3pPr>
            <a:lvl4pPr marL="120650" indent="-120650">
              <a:tabLst/>
              <a:defRPr sz="1400" b="0" i="0" spc="0" baseline="0">
                <a:solidFill>
                  <a:srgbClr val="4D4F52"/>
                </a:solidFill>
                <a:latin typeface="Avenir Roman" charset="0"/>
                <a:ea typeface="Avenir Roman" charset="0"/>
                <a:cs typeface="Avenir Roman" charset="0"/>
              </a:defRPr>
            </a:lvl4pPr>
            <a:lvl5pPr marL="120650" indent="-120650">
              <a:tabLst/>
              <a:defRPr sz="1400" b="0" i="0" spc="0" baseline="0">
                <a:solidFill>
                  <a:srgbClr val="4D4F52"/>
                </a:solidFill>
                <a:latin typeface="Avenir Roman" charset="0"/>
                <a:ea typeface="Avenir Roman" charset="0"/>
                <a:cs typeface="Avenir Roman" charset="0"/>
              </a:defRPr>
            </a:lvl5pPr>
          </a:lstStyle>
          <a:p>
            <a:pPr lvl="0"/>
            <a:r>
              <a:rPr lang="en-US" dirty="0" smtClean="0"/>
              <a:t>Click to edit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9402269" y="2505242"/>
            <a:ext cx="2648902" cy="3107871"/>
          </a:xfrm>
        </p:spPr>
        <p:txBody>
          <a:bodyPr lIns="0" anchor="t">
            <a:normAutofit/>
          </a:bodyPr>
          <a:lstStyle>
            <a:lvl1pPr marL="120650" indent="-120650">
              <a:tabLst/>
              <a:defRPr sz="1400" b="0" i="0" spc="0" baseline="0">
                <a:solidFill>
                  <a:srgbClr val="4D4F52"/>
                </a:solidFill>
                <a:latin typeface="+mj-lt"/>
                <a:ea typeface="Arial" charset="0"/>
                <a:cs typeface="Arial" charset="0"/>
              </a:defRPr>
            </a:lvl1pPr>
            <a:lvl2pPr marL="234950" indent="-114300">
              <a:tabLst/>
              <a:defRPr sz="1400" b="0" i="0" spc="0" baseline="0">
                <a:solidFill>
                  <a:srgbClr val="4D4F52"/>
                </a:solidFill>
                <a:latin typeface="+mj-lt"/>
                <a:ea typeface="Arial" charset="0"/>
                <a:cs typeface="Arial" charset="0"/>
              </a:defRPr>
            </a:lvl2pPr>
            <a:lvl3pPr marL="349250" indent="-114300">
              <a:tabLst/>
              <a:defRPr sz="1400" b="0" i="0" spc="0" baseline="0">
                <a:solidFill>
                  <a:srgbClr val="4D4F52"/>
                </a:solidFill>
                <a:latin typeface="+mj-lt"/>
                <a:ea typeface="Arial" charset="0"/>
                <a:cs typeface="Arial" charset="0"/>
              </a:defRPr>
            </a:lvl3pPr>
            <a:lvl4pPr marL="120650" indent="-120650">
              <a:tabLst/>
              <a:defRPr sz="1400" b="0" i="0" spc="0" baseline="0">
                <a:solidFill>
                  <a:srgbClr val="4D4F52"/>
                </a:solidFill>
                <a:latin typeface="Avenir Roman" charset="0"/>
                <a:ea typeface="Avenir Roman" charset="0"/>
                <a:cs typeface="Avenir Roman" charset="0"/>
              </a:defRPr>
            </a:lvl4pPr>
            <a:lvl5pPr marL="120650" indent="-120650">
              <a:tabLst/>
              <a:defRPr sz="1400" b="0" i="0" spc="0" baseline="0">
                <a:solidFill>
                  <a:srgbClr val="4D4F52"/>
                </a:solidFill>
                <a:latin typeface="Avenir Roman" charset="0"/>
                <a:ea typeface="Avenir Roman" charset="0"/>
                <a:cs typeface="Avenir Roman" charset="0"/>
              </a:defRPr>
            </a:lvl5pPr>
          </a:lstStyle>
          <a:p>
            <a:pPr lvl="0"/>
            <a:r>
              <a:rPr lang="en-US" dirty="0" smtClean="0"/>
              <a:t>Click to edit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261938" y="1704620"/>
            <a:ext cx="2648902" cy="648226"/>
          </a:xfrm>
        </p:spPr>
        <p:txBody>
          <a:bodyPr lIns="0" anchor="t">
            <a:noAutofit/>
          </a:bodyPr>
          <a:lstStyle>
            <a:lvl1pPr marL="0" indent="0">
              <a:buFontTx/>
              <a:buNone/>
              <a:tabLst/>
              <a:defRPr sz="2000" b="0" i="0" cap="all" spc="0" baseline="0">
                <a:solidFill>
                  <a:srgbClr val="FB4B02"/>
                </a:solidFill>
                <a:latin typeface="+mn-lt"/>
                <a:ea typeface="Arial" charset="0"/>
                <a:cs typeface="Arial" charset="0"/>
              </a:defRPr>
            </a:lvl1pPr>
            <a:lvl2pPr marL="120650" indent="0">
              <a:buFontTx/>
              <a:buNone/>
              <a:tabLst/>
              <a:defRPr sz="1600" b="1" i="0" spc="0" baseline="0">
                <a:solidFill>
                  <a:srgbClr val="4D4F52"/>
                </a:solidFill>
                <a:latin typeface="Avenir Heavy" charset="0"/>
                <a:ea typeface="Avenir Heavy" charset="0"/>
                <a:cs typeface="Avenir Heavy" charset="0"/>
              </a:defRPr>
            </a:lvl2pPr>
            <a:lvl3pPr marL="234950" indent="0">
              <a:buFontTx/>
              <a:buNone/>
              <a:tabLst/>
              <a:defRPr sz="1600" b="1" i="0" spc="0" baseline="0">
                <a:solidFill>
                  <a:srgbClr val="4D4F52"/>
                </a:solidFill>
                <a:latin typeface="Avenir Heavy" charset="0"/>
                <a:ea typeface="Avenir Heavy" charset="0"/>
                <a:cs typeface="Avenir Heavy" charset="0"/>
              </a:defRPr>
            </a:lvl3pPr>
            <a:lvl4pPr marL="120650" indent="-120650">
              <a:tabLst/>
              <a:defRPr sz="1400" b="0" i="0" spc="0" baseline="0">
                <a:solidFill>
                  <a:srgbClr val="4D4F52"/>
                </a:solidFill>
                <a:latin typeface="Avenir Roman" charset="0"/>
                <a:ea typeface="Avenir Roman" charset="0"/>
                <a:cs typeface="Avenir Roman" charset="0"/>
              </a:defRPr>
            </a:lvl4pPr>
            <a:lvl5pPr marL="120650" indent="-120650">
              <a:tabLst/>
              <a:defRPr sz="1400" b="0" i="0" spc="0" baseline="0">
                <a:solidFill>
                  <a:srgbClr val="4D4F52"/>
                </a:solidFill>
                <a:latin typeface="Avenir Roman" charset="0"/>
                <a:ea typeface="Avenir Roman" charset="0"/>
                <a:cs typeface="Avenir Roman" charset="0"/>
              </a:defRPr>
            </a:lvl5pPr>
          </a:lstStyle>
          <a:p>
            <a:pPr lvl="0"/>
            <a:r>
              <a:rPr lang="en-US" dirty="0" smtClean="0"/>
              <a:t>Click to edit content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3317558" y="1704620"/>
            <a:ext cx="2648902" cy="648226"/>
          </a:xfrm>
        </p:spPr>
        <p:txBody>
          <a:bodyPr lIns="0" anchor="t">
            <a:noAutofit/>
          </a:bodyPr>
          <a:lstStyle>
            <a:lvl1pPr marL="0" indent="0">
              <a:buFontTx/>
              <a:buNone/>
              <a:tabLst/>
              <a:defRPr sz="2000" b="0" i="0" cap="all" spc="0" baseline="0">
                <a:solidFill>
                  <a:srgbClr val="80215F"/>
                </a:solidFill>
                <a:latin typeface="+mn-lt"/>
                <a:ea typeface="Arial" charset="0"/>
                <a:cs typeface="Arial" charset="0"/>
              </a:defRPr>
            </a:lvl1pPr>
            <a:lvl2pPr marL="120650" indent="0">
              <a:buFontTx/>
              <a:buNone/>
              <a:tabLst/>
              <a:defRPr sz="1600" b="1" i="0" spc="0" baseline="0">
                <a:solidFill>
                  <a:srgbClr val="4D4F52"/>
                </a:solidFill>
                <a:latin typeface="Avenir Heavy" charset="0"/>
                <a:ea typeface="Avenir Heavy" charset="0"/>
                <a:cs typeface="Avenir Heavy" charset="0"/>
              </a:defRPr>
            </a:lvl2pPr>
            <a:lvl3pPr marL="234950" indent="0">
              <a:buFontTx/>
              <a:buNone/>
              <a:tabLst/>
              <a:defRPr sz="1600" b="1" i="0" spc="0" baseline="0">
                <a:solidFill>
                  <a:srgbClr val="4D4F52"/>
                </a:solidFill>
                <a:latin typeface="Avenir Heavy" charset="0"/>
                <a:ea typeface="Avenir Heavy" charset="0"/>
                <a:cs typeface="Avenir Heavy" charset="0"/>
              </a:defRPr>
            </a:lvl3pPr>
            <a:lvl4pPr marL="120650" indent="-120650">
              <a:tabLst/>
              <a:defRPr sz="1400" b="0" i="0" spc="0" baseline="0">
                <a:solidFill>
                  <a:srgbClr val="4D4F52"/>
                </a:solidFill>
                <a:latin typeface="Avenir Roman" charset="0"/>
                <a:ea typeface="Avenir Roman" charset="0"/>
                <a:cs typeface="Avenir Roman" charset="0"/>
              </a:defRPr>
            </a:lvl4pPr>
            <a:lvl5pPr marL="120650" indent="-120650">
              <a:tabLst/>
              <a:defRPr sz="1400" b="0" i="0" spc="0" baseline="0">
                <a:solidFill>
                  <a:srgbClr val="4D4F52"/>
                </a:solidFill>
                <a:latin typeface="Avenir Roman" charset="0"/>
                <a:ea typeface="Avenir Roman" charset="0"/>
                <a:cs typeface="Avenir Roman" charset="0"/>
              </a:defRPr>
            </a:lvl5pPr>
          </a:lstStyle>
          <a:p>
            <a:pPr lvl="0"/>
            <a:r>
              <a:rPr lang="en-US" dirty="0" smtClean="0"/>
              <a:t>Click to edit content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6352894" y="1704620"/>
            <a:ext cx="2648902" cy="648226"/>
          </a:xfrm>
        </p:spPr>
        <p:txBody>
          <a:bodyPr lIns="0" anchor="t">
            <a:noAutofit/>
          </a:bodyPr>
          <a:lstStyle>
            <a:lvl1pPr marL="0" indent="0">
              <a:buFontTx/>
              <a:buNone/>
              <a:tabLst/>
              <a:defRPr sz="2000" b="0" i="0" cap="all" spc="0" baseline="0">
                <a:solidFill>
                  <a:srgbClr val="005F7B"/>
                </a:solidFill>
                <a:latin typeface="+mn-lt"/>
                <a:ea typeface="Arial" charset="0"/>
                <a:cs typeface="Arial" charset="0"/>
              </a:defRPr>
            </a:lvl1pPr>
            <a:lvl2pPr marL="120650" indent="0">
              <a:buFontTx/>
              <a:buNone/>
              <a:tabLst/>
              <a:defRPr sz="1600" b="1" i="0" spc="0" baseline="0">
                <a:solidFill>
                  <a:srgbClr val="4D4F52"/>
                </a:solidFill>
                <a:latin typeface="Avenir Heavy" charset="0"/>
                <a:ea typeface="Avenir Heavy" charset="0"/>
                <a:cs typeface="Avenir Heavy" charset="0"/>
              </a:defRPr>
            </a:lvl2pPr>
            <a:lvl3pPr marL="234950" indent="0">
              <a:buFontTx/>
              <a:buNone/>
              <a:tabLst/>
              <a:defRPr sz="1600" b="1" i="0" spc="0" baseline="0">
                <a:solidFill>
                  <a:srgbClr val="4D4F52"/>
                </a:solidFill>
                <a:latin typeface="Avenir Heavy" charset="0"/>
                <a:ea typeface="Avenir Heavy" charset="0"/>
                <a:cs typeface="Avenir Heavy" charset="0"/>
              </a:defRPr>
            </a:lvl3pPr>
            <a:lvl4pPr marL="120650" indent="-120650">
              <a:tabLst/>
              <a:defRPr sz="1400" b="0" i="0" spc="0" baseline="0">
                <a:solidFill>
                  <a:srgbClr val="4D4F52"/>
                </a:solidFill>
                <a:latin typeface="Avenir Roman" charset="0"/>
                <a:ea typeface="Avenir Roman" charset="0"/>
                <a:cs typeface="Avenir Roman" charset="0"/>
              </a:defRPr>
            </a:lvl4pPr>
            <a:lvl5pPr marL="120650" indent="-120650">
              <a:tabLst/>
              <a:defRPr sz="1400" b="0" i="0" spc="0" baseline="0">
                <a:solidFill>
                  <a:srgbClr val="4D4F52"/>
                </a:solidFill>
                <a:latin typeface="Avenir Roman" charset="0"/>
                <a:ea typeface="Avenir Roman" charset="0"/>
                <a:cs typeface="Avenir Roman" charset="0"/>
              </a:defRPr>
            </a:lvl5pPr>
          </a:lstStyle>
          <a:p>
            <a:pPr lvl="0"/>
            <a:r>
              <a:rPr lang="en-US" dirty="0" smtClean="0"/>
              <a:t>Click to edit content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9402269" y="1704620"/>
            <a:ext cx="2648902" cy="648226"/>
          </a:xfrm>
        </p:spPr>
        <p:txBody>
          <a:bodyPr lIns="0" anchor="t">
            <a:noAutofit/>
          </a:bodyPr>
          <a:lstStyle>
            <a:lvl1pPr marL="0" indent="0">
              <a:buFontTx/>
              <a:buNone/>
              <a:tabLst/>
              <a:defRPr sz="2000" b="0" i="0" cap="all" spc="0" baseline="0">
                <a:solidFill>
                  <a:srgbClr val="FF6C0C"/>
                </a:solidFill>
                <a:latin typeface="+mn-lt"/>
                <a:ea typeface="Arial" charset="0"/>
                <a:cs typeface="Arial" charset="0"/>
              </a:defRPr>
            </a:lvl1pPr>
            <a:lvl2pPr marL="120650" indent="0">
              <a:buFontTx/>
              <a:buNone/>
              <a:tabLst/>
              <a:defRPr sz="1600" b="1" i="0" spc="0" baseline="0">
                <a:solidFill>
                  <a:srgbClr val="4D4F52"/>
                </a:solidFill>
                <a:latin typeface="Avenir Heavy" charset="0"/>
                <a:ea typeface="Avenir Heavy" charset="0"/>
                <a:cs typeface="Avenir Heavy" charset="0"/>
              </a:defRPr>
            </a:lvl2pPr>
            <a:lvl3pPr marL="234950" indent="0">
              <a:buFontTx/>
              <a:buNone/>
              <a:tabLst/>
              <a:defRPr sz="1600" b="1" i="0" spc="0" baseline="0">
                <a:solidFill>
                  <a:srgbClr val="4D4F52"/>
                </a:solidFill>
                <a:latin typeface="Avenir Heavy" charset="0"/>
                <a:ea typeface="Avenir Heavy" charset="0"/>
                <a:cs typeface="Avenir Heavy" charset="0"/>
              </a:defRPr>
            </a:lvl3pPr>
            <a:lvl4pPr marL="120650" indent="-120650">
              <a:tabLst/>
              <a:defRPr sz="1400" b="0" i="0" spc="0" baseline="0">
                <a:solidFill>
                  <a:srgbClr val="4D4F52"/>
                </a:solidFill>
                <a:latin typeface="Avenir Roman" charset="0"/>
                <a:ea typeface="Avenir Roman" charset="0"/>
                <a:cs typeface="Avenir Roman" charset="0"/>
              </a:defRPr>
            </a:lvl4pPr>
            <a:lvl5pPr marL="120650" indent="-120650">
              <a:tabLst/>
              <a:defRPr sz="1400" b="0" i="0" spc="0" baseline="0">
                <a:solidFill>
                  <a:srgbClr val="4D4F52"/>
                </a:solidFill>
                <a:latin typeface="Avenir Roman" charset="0"/>
                <a:ea typeface="Avenir Roman" charset="0"/>
                <a:cs typeface="Avenir Roman" charset="0"/>
              </a:defRPr>
            </a:lvl5pPr>
          </a:lstStyle>
          <a:p>
            <a:pPr lvl="0"/>
            <a:r>
              <a:rPr lang="en-US" dirty="0" smtClean="0"/>
              <a:t>Click to edit content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1440543"/>
            <a:ext cx="3008086" cy="64008"/>
          </a:xfrm>
          <a:prstGeom prst="rect">
            <a:avLst/>
          </a:prstGeom>
          <a:solidFill>
            <a:srgbClr val="FB4B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3084601" y="1440543"/>
            <a:ext cx="2959360" cy="64008"/>
          </a:xfrm>
          <a:prstGeom prst="rect">
            <a:avLst/>
          </a:prstGeom>
          <a:solidFill>
            <a:srgbClr val="8021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6116849" y="1440543"/>
            <a:ext cx="2959360" cy="64008"/>
          </a:xfrm>
          <a:prstGeom prst="rect">
            <a:avLst/>
          </a:prstGeom>
          <a:solidFill>
            <a:srgbClr val="005F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9153560" y="1440543"/>
            <a:ext cx="3111326" cy="64008"/>
          </a:xfrm>
          <a:prstGeom prst="rect">
            <a:avLst/>
          </a:prstGeom>
          <a:solidFill>
            <a:srgbClr val="FF6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436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9939" y="6445801"/>
            <a:ext cx="5201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929399"/>
                </a:solidFill>
                <a:latin typeface="Avenir Roman" charset="0"/>
                <a:ea typeface="Avenir Roman" charset="0"/>
                <a:cs typeface="Avenir Roman" charset="0"/>
              </a:defRPr>
            </a:lvl1pPr>
          </a:lstStyle>
          <a:p>
            <a:fld id="{55F25887-E972-4940-9C71-10854FEDD7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592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0" r:id="rId2"/>
    <p:sldLayoutId id="2147483654" r:id="rId3"/>
    <p:sldLayoutId id="2147483661" r:id="rId4"/>
    <p:sldLayoutId id="2147483660" r:id="rId5"/>
    <p:sldLayoutId id="2147483663" r:id="rId6"/>
    <p:sldLayoutId id="2147483664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spivak/slimit/blob/master/src/slimit/lexer.py" TargetMode="External"/><Relationship Id="rId2" Type="http://schemas.openxmlformats.org/officeDocument/2006/relationships/hyperlink" Target="https://pypi.python.org/pypi/slimit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nsclab.org/nss2016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comments" Target="../comments/comment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bleepingcomputer.com/news/security/the-week-in-ransomware-january-13th-2017-mongodb-apocalypse-spora-decryptors-and-more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exa.com/topsites" TargetMode="External"/><Relationship Id="rId2" Type="http://schemas.openxmlformats.org/officeDocument/2006/relationships/hyperlink" Target="https://scrapy.org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malwr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etter_frequency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suspicious </a:t>
            </a:r>
            <a:r>
              <a:rPr lang="en-US" dirty="0" smtClean="0"/>
              <a:t>JavaScript detect using 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Hiram 	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CFS / IPS Research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2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Token Features </a:t>
            </a:r>
            <a:r>
              <a:rPr lang="en-US" altLang="zh-CN" dirty="0"/>
              <a:t>Extract from JavaScript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zh-CN" dirty="0"/>
              <a:t>Example for </a:t>
            </a:r>
            <a:r>
              <a:rPr lang="en-US" altLang="zh-CN" dirty="0" smtClean="0"/>
              <a:t>token type statistics</a:t>
            </a:r>
            <a:r>
              <a:rPr lang="en-US" altLang="zh-CN" dirty="0"/>
              <a:t>, </a:t>
            </a:r>
            <a:r>
              <a:rPr lang="en-US" altLang="zh-CN" dirty="0" smtClean="0"/>
              <a:t>Using JavaScript </a:t>
            </a:r>
            <a:r>
              <a:rPr lang="en-US" altLang="zh-CN" dirty="0">
                <a:hlinkClick r:id="rId2"/>
              </a:rPr>
              <a:t>Lexer</a:t>
            </a:r>
            <a:r>
              <a:rPr lang="en-US" altLang="zh-CN" dirty="0"/>
              <a:t> 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4556" y="1835441"/>
            <a:ext cx="52753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(function ($) </a:t>
            </a:r>
            <a:r>
              <a:rPr lang="en-US" altLang="zh-CN" dirty="0" smtClean="0"/>
              <a:t>{</a:t>
            </a:r>
            <a:endParaRPr lang="en-US" altLang="zh-CN" dirty="0"/>
          </a:p>
          <a:p>
            <a:r>
              <a:rPr lang="en-US" altLang="zh-CN" dirty="0" err="1"/>
              <a:t>Drupal.behaviors.commentNotify</a:t>
            </a:r>
            <a:r>
              <a:rPr lang="en-US" altLang="zh-CN" dirty="0"/>
              <a:t> = {</a:t>
            </a:r>
          </a:p>
          <a:p>
            <a:r>
              <a:rPr lang="en-US" altLang="zh-CN" dirty="0"/>
              <a:t>  attach: function (context) {</a:t>
            </a:r>
          </a:p>
          <a:p>
            <a:r>
              <a:rPr lang="en-US" altLang="zh-CN" dirty="0"/>
              <a:t>    $('#edit-notify', context)</a:t>
            </a:r>
          </a:p>
          <a:p>
            <a:r>
              <a:rPr lang="en-US" altLang="zh-CN" dirty="0"/>
              <a:t>      .bind('change', function() {</a:t>
            </a:r>
          </a:p>
          <a:p>
            <a:r>
              <a:rPr lang="en-US" altLang="zh-CN" dirty="0"/>
              <a:t>        $('#edit-notify-type', context)</a:t>
            </a:r>
          </a:p>
          <a:p>
            <a:r>
              <a:rPr lang="en-US" altLang="zh-CN" dirty="0"/>
              <a:t>          [</a:t>
            </a:r>
            <a:r>
              <a:rPr lang="en-US" altLang="zh-CN" dirty="0" err="1"/>
              <a:t>this.checked</a:t>
            </a:r>
            <a:r>
              <a:rPr lang="en-US" altLang="zh-CN" dirty="0"/>
              <a:t> ? 'show' : 'hide']()</a:t>
            </a:r>
          </a:p>
          <a:p>
            <a:r>
              <a:rPr lang="en-US" altLang="zh-CN" dirty="0"/>
              <a:t>          .find('input[type=checkbox]:checked').</a:t>
            </a:r>
            <a:r>
              <a:rPr lang="en-US" altLang="zh-CN" dirty="0" err="1"/>
              <a:t>attr</a:t>
            </a:r>
            <a:r>
              <a:rPr lang="en-US" altLang="zh-CN" dirty="0"/>
              <a:t>('checked', 'checked');</a:t>
            </a:r>
          </a:p>
          <a:p>
            <a:r>
              <a:rPr lang="en-US" altLang="zh-CN" dirty="0"/>
              <a:t>      })</a:t>
            </a:r>
          </a:p>
          <a:p>
            <a:r>
              <a:rPr lang="en-US" altLang="zh-CN" dirty="0"/>
              <a:t>      .trigger('change');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})(jQuery);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69494" y="1937041"/>
            <a:ext cx="57012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lparen</a:t>
            </a:r>
            <a:r>
              <a:rPr lang="en-US" altLang="zh-CN" dirty="0"/>
              <a:t> function </a:t>
            </a:r>
            <a:r>
              <a:rPr lang="en-US" altLang="zh-CN" dirty="0" err="1"/>
              <a:t>lparen</a:t>
            </a:r>
            <a:r>
              <a:rPr lang="en-US" altLang="zh-CN" dirty="0"/>
              <a:t> id </a:t>
            </a:r>
            <a:r>
              <a:rPr lang="en-US" altLang="zh-CN" dirty="0" err="1"/>
              <a:t>rparen</a:t>
            </a:r>
            <a:r>
              <a:rPr lang="en-US" altLang="zh-CN" dirty="0"/>
              <a:t> </a:t>
            </a:r>
            <a:r>
              <a:rPr lang="en-US" altLang="zh-CN" dirty="0" err="1"/>
              <a:t>lbrace</a:t>
            </a:r>
            <a:r>
              <a:rPr lang="en-US" altLang="zh-CN" dirty="0"/>
              <a:t> id period id period id </a:t>
            </a:r>
            <a:r>
              <a:rPr lang="en-US" altLang="zh-CN" dirty="0" err="1"/>
              <a:t>eq</a:t>
            </a:r>
            <a:r>
              <a:rPr lang="en-US" altLang="zh-CN" dirty="0"/>
              <a:t> </a:t>
            </a:r>
            <a:r>
              <a:rPr lang="en-US" altLang="zh-CN" dirty="0" err="1"/>
              <a:t>lbrace</a:t>
            </a:r>
            <a:r>
              <a:rPr lang="en-US" altLang="zh-CN" dirty="0"/>
              <a:t> id colon function </a:t>
            </a:r>
            <a:r>
              <a:rPr lang="en-US" altLang="zh-CN" dirty="0" err="1"/>
              <a:t>lparen</a:t>
            </a:r>
            <a:r>
              <a:rPr lang="en-US" altLang="zh-CN" dirty="0"/>
              <a:t> id </a:t>
            </a:r>
            <a:r>
              <a:rPr lang="en-US" altLang="zh-CN" dirty="0" err="1"/>
              <a:t>rparen</a:t>
            </a:r>
            <a:r>
              <a:rPr lang="en-US" altLang="zh-CN" dirty="0"/>
              <a:t> </a:t>
            </a:r>
            <a:r>
              <a:rPr lang="en-US" altLang="zh-CN" dirty="0" err="1"/>
              <a:t>lbrace</a:t>
            </a:r>
            <a:r>
              <a:rPr lang="en-US" altLang="zh-CN" dirty="0"/>
              <a:t> id </a:t>
            </a:r>
            <a:r>
              <a:rPr lang="en-US" altLang="zh-CN" dirty="0" err="1"/>
              <a:t>lparen</a:t>
            </a:r>
            <a:r>
              <a:rPr lang="en-US" altLang="zh-CN" dirty="0"/>
              <a:t> string comma id </a:t>
            </a:r>
            <a:r>
              <a:rPr lang="en-US" altLang="zh-CN" dirty="0" err="1"/>
              <a:t>rparen</a:t>
            </a:r>
            <a:r>
              <a:rPr lang="en-US" altLang="zh-CN" dirty="0"/>
              <a:t> period id </a:t>
            </a:r>
            <a:r>
              <a:rPr lang="en-US" altLang="zh-CN" dirty="0" err="1"/>
              <a:t>lparen</a:t>
            </a:r>
            <a:r>
              <a:rPr lang="en-US" altLang="zh-CN" dirty="0"/>
              <a:t> string comma function </a:t>
            </a:r>
            <a:r>
              <a:rPr lang="en-US" altLang="zh-CN" dirty="0" err="1"/>
              <a:t>lparen</a:t>
            </a:r>
            <a:r>
              <a:rPr lang="en-US" altLang="zh-CN" dirty="0"/>
              <a:t> </a:t>
            </a:r>
            <a:r>
              <a:rPr lang="en-US" altLang="zh-CN" dirty="0" err="1"/>
              <a:t>rparen</a:t>
            </a:r>
            <a:r>
              <a:rPr lang="en-US" altLang="zh-CN" dirty="0"/>
              <a:t> </a:t>
            </a:r>
            <a:r>
              <a:rPr lang="en-US" altLang="zh-CN" dirty="0" err="1"/>
              <a:t>lbrace</a:t>
            </a:r>
            <a:r>
              <a:rPr lang="en-US" altLang="zh-CN" dirty="0"/>
              <a:t> id </a:t>
            </a:r>
            <a:r>
              <a:rPr lang="en-US" altLang="zh-CN" dirty="0" err="1"/>
              <a:t>lparen</a:t>
            </a:r>
            <a:r>
              <a:rPr lang="en-US" altLang="zh-CN" dirty="0"/>
              <a:t> string comma id </a:t>
            </a:r>
            <a:r>
              <a:rPr lang="en-US" altLang="zh-CN" dirty="0" err="1"/>
              <a:t>rparen</a:t>
            </a:r>
            <a:r>
              <a:rPr lang="en-US" altLang="zh-CN" dirty="0"/>
              <a:t> </a:t>
            </a:r>
            <a:r>
              <a:rPr lang="en-US" altLang="zh-CN" dirty="0" err="1"/>
              <a:t>lbracket</a:t>
            </a:r>
            <a:r>
              <a:rPr lang="en-US" altLang="zh-CN" dirty="0"/>
              <a:t> this period id </a:t>
            </a:r>
            <a:r>
              <a:rPr lang="en-US" altLang="zh-CN" dirty="0" err="1"/>
              <a:t>condop</a:t>
            </a:r>
            <a:r>
              <a:rPr lang="en-US" altLang="zh-CN" dirty="0"/>
              <a:t> string colon string </a:t>
            </a:r>
            <a:r>
              <a:rPr lang="en-US" altLang="zh-CN" dirty="0" err="1"/>
              <a:t>rbracket</a:t>
            </a:r>
            <a:r>
              <a:rPr lang="en-US" altLang="zh-CN" dirty="0"/>
              <a:t> </a:t>
            </a:r>
            <a:r>
              <a:rPr lang="en-US" altLang="zh-CN" dirty="0" err="1"/>
              <a:t>lparen</a:t>
            </a:r>
            <a:r>
              <a:rPr lang="en-US" altLang="zh-CN" dirty="0"/>
              <a:t> </a:t>
            </a:r>
            <a:r>
              <a:rPr lang="en-US" altLang="zh-CN" dirty="0" err="1"/>
              <a:t>rparen</a:t>
            </a:r>
            <a:r>
              <a:rPr lang="en-US" altLang="zh-CN" dirty="0"/>
              <a:t> period id </a:t>
            </a:r>
            <a:r>
              <a:rPr lang="en-US" altLang="zh-CN" dirty="0" err="1"/>
              <a:t>lparen</a:t>
            </a:r>
            <a:r>
              <a:rPr lang="en-US" altLang="zh-CN" dirty="0"/>
              <a:t> string </a:t>
            </a:r>
            <a:r>
              <a:rPr lang="en-US" altLang="zh-CN" dirty="0" err="1"/>
              <a:t>rparen</a:t>
            </a:r>
            <a:r>
              <a:rPr lang="en-US" altLang="zh-CN" dirty="0"/>
              <a:t> period id </a:t>
            </a:r>
            <a:r>
              <a:rPr lang="en-US" altLang="zh-CN" dirty="0" err="1"/>
              <a:t>lparen</a:t>
            </a:r>
            <a:r>
              <a:rPr lang="en-US" altLang="zh-CN" dirty="0"/>
              <a:t> string comma string </a:t>
            </a:r>
            <a:r>
              <a:rPr lang="en-US" altLang="zh-CN" dirty="0" err="1"/>
              <a:t>rparen</a:t>
            </a:r>
            <a:r>
              <a:rPr lang="en-US" altLang="zh-CN" dirty="0"/>
              <a:t> semi </a:t>
            </a:r>
            <a:r>
              <a:rPr lang="en-US" altLang="zh-CN" dirty="0" err="1"/>
              <a:t>rbrace</a:t>
            </a:r>
            <a:r>
              <a:rPr lang="en-US" altLang="zh-CN" dirty="0"/>
              <a:t> </a:t>
            </a:r>
            <a:r>
              <a:rPr lang="en-US" altLang="zh-CN" dirty="0" err="1"/>
              <a:t>rparen</a:t>
            </a:r>
            <a:r>
              <a:rPr lang="en-US" altLang="zh-CN" dirty="0"/>
              <a:t> period id </a:t>
            </a:r>
            <a:r>
              <a:rPr lang="en-US" altLang="zh-CN" dirty="0" err="1"/>
              <a:t>lparen</a:t>
            </a:r>
            <a:r>
              <a:rPr lang="en-US" altLang="zh-CN" dirty="0"/>
              <a:t> string </a:t>
            </a:r>
            <a:r>
              <a:rPr lang="en-US" altLang="zh-CN" dirty="0" err="1"/>
              <a:t>rparen</a:t>
            </a:r>
            <a:r>
              <a:rPr lang="en-US" altLang="zh-CN" dirty="0"/>
              <a:t> semi </a:t>
            </a:r>
            <a:r>
              <a:rPr lang="en-US" altLang="zh-CN" dirty="0" err="1"/>
              <a:t>rbrace</a:t>
            </a:r>
            <a:r>
              <a:rPr lang="en-US" altLang="zh-CN" dirty="0"/>
              <a:t> </a:t>
            </a:r>
            <a:r>
              <a:rPr lang="en-US" altLang="zh-CN" dirty="0" err="1"/>
              <a:t>rbrace</a:t>
            </a:r>
            <a:r>
              <a:rPr lang="en-US" altLang="zh-CN" dirty="0"/>
              <a:t> </a:t>
            </a:r>
            <a:r>
              <a:rPr lang="en-US" altLang="zh-CN" dirty="0" err="1"/>
              <a:t>rbrace</a:t>
            </a:r>
            <a:r>
              <a:rPr lang="en-US" altLang="zh-CN" dirty="0"/>
              <a:t> </a:t>
            </a:r>
            <a:r>
              <a:rPr lang="en-US" altLang="zh-CN" dirty="0" err="1"/>
              <a:t>rparen</a:t>
            </a:r>
            <a:r>
              <a:rPr lang="en-US" altLang="zh-CN" dirty="0"/>
              <a:t> </a:t>
            </a:r>
            <a:r>
              <a:rPr lang="en-US" altLang="zh-CN" dirty="0" err="1"/>
              <a:t>lparen</a:t>
            </a:r>
            <a:r>
              <a:rPr lang="en-US" altLang="zh-CN" dirty="0"/>
              <a:t> id </a:t>
            </a:r>
            <a:r>
              <a:rPr lang="en-US" altLang="zh-CN" dirty="0" err="1"/>
              <a:t>rparen</a:t>
            </a:r>
            <a:r>
              <a:rPr lang="en-US" altLang="zh-CN" dirty="0"/>
              <a:t> semi</a:t>
            </a:r>
            <a:endParaRPr lang="zh-CN" altLang="en-US" dirty="0"/>
          </a:p>
        </p:txBody>
      </p:sp>
      <p:sp>
        <p:nvSpPr>
          <p:cNvPr id="6" name="Right Arrow 5"/>
          <p:cNvSpPr/>
          <p:nvPr/>
        </p:nvSpPr>
        <p:spPr>
          <a:xfrm>
            <a:off x="5044919" y="2829168"/>
            <a:ext cx="937846" cy="2813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281290" y="5831883"/>
            <a:ext cx="118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hlinkClick r:id="rId3"/>
              </a:rPr>
              <a:t>All Tokens</a:t>
            </a:r>
            <a:r>
              <a:rPr lang="en-US" altLang="zh-CN" dirty="0" smtClean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484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Example-Benign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7" name="AutoShape 2" descr="https://10.206.29.146/maljsdetect/histogram_26e6b63b81813d8ad942c90d369df2673602b81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5" y="2717794"/>
            <a:ext cx="3639372" cy="27295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409" y="2680401"/>
            <a:ext cx="3739084" cy="28043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073" y="2655269"/>
            <a:ext cx="3806100" cy="28545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18886" y="5556478"/>
            <a:ext cx="1322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Jquery 3.1.1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37776" y="5556478"/>
            <a:ext cx="1739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Jquery 3.1.1.min</a:t>
            </a:r>
            <a:endParaRPr lang="zh-CN" altLang="en-US" dirty="0"/>
          </a:p>
        </p:txBody>
      </p:sp>
      <p:sp>
        <p:nvSpPr>
          <p:cNvPr id="13" name="TextBox 10"/>
          <p:cNvSpPr txBox="1"/>
          <p:nvPr/>
        </p:nvSpPr>
        <p:spPr>
          <a:xfrm>
            <a:off x="8971948" y="5556478"/>
            <a:ext cx="1322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Jquery 2.2.4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66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Example-Malicious Variant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zh-CN" dirty="0"/>
              <a:t> </a:t>
            </a:r>
          </a:p>
          <a:p>
            <a:endParaRPr lang="zh-CN" altLang="en-US" dirty="0"/>
          </a:p>
        </p:txBody>
      </p:sp>
      <p:sp>
        <p:nvSpPr>
          <p:cNvPr id="7" name="AutoShape 2" descr="https://10.206.29.146/maljsdetect/histogram_26e6b63b81813d8ad942c90d369df2673602b81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281541" y="5435932"/>
            <a:ext cx="2266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 ransomware sample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022" y="1755292"/>
            <a:ext cx="4837731" cy="36282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673" y="1755292"/>
            <a:ext cx="4831204" cy="362340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295110" y="5435932"/>
            <a:ext cx="2970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 ransomware sample variant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061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 </a:t>
            </a:r>
            <a:r>
              <a:rPr lang="en-US" altLang="zh-CN" dirty="0" smtClean="0"/>
              <a:t>Training and </a:t>
            </a:r>
            <a:r>
              <a:rPr lang="en-US" altLang="zh-CN" dirty="0"/>
              <a:t>Find </a:t>
            </a:r>
            <a:r>
              <a:rPr lang="en-US" altLang="zh-CN" dirty="0" smtClean="0"/>
              <a:t>PROPER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</a:t>
            </a:r>
            <a:r>
              <a:rPr lang="en-US" altLang="zh-CN" dirty="0" smtClean="0"/>
              <a:t>valuation</a:t>
            </a:r>
            <a:r>
              <a:rPr lang="en-US" altLang="zh-CN" dirty="0"/>
              <a:t> </a:t>
            </a:r>
            <a:r>
              <a:rPr lang="en-US" altLang="zh-CN" dirty="0" smtClean="0"/>
              <a:t>Indicators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sz="2000" b="1" dirty="0" smtClean="0"/>
              <a:t>TP</a:t>
            </a:r>
            <a:r>
              <a:rPr lang="en-US" altLang="zh-CN" sz="2000" dirty="0" smtClean="0"/>
              <a:t>: A positive sample, system label it as positive; </a:t>
            </a:r>
            <a:r>
              <a:rPr lang="en-US" altLang="zh-CN" sz="2000" b="1" dirty="0" smtClean="0"/>
              <a:t>FP</a:t>
            </a:r>
            <a:r>
              <a:rPr lang="en-US" altLang="zh-CN" sz="2000" dirty="0"/>
              <a:t>: A </a:t>
            </a:r>
            <a:r>
              <a:rPr lang="en-US" altLang="zh-CN" sz="2000" dirty="0" smtClean="0"/>
              <a:t>negative </a:t>
            </a:r>
            <a:r>
              <a:rPr lang="en-US" altLang="zh-CN" sz="2000" dirty="0"/>
              <a:t>sample, system label it as </a:t>
            </a:r>
            <a:r>
              <a:rPr lang="en-US" altLang="zh-CN" sz="2000" dirty="0" smtClean="0"/>
              <a:t>positive;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</a:t>
            </a:r>
            <a:r>
              <a:rPr lang="en-US" altLang="zh-CN" sz="2000" b="1" dirty="0" smtClean="0"/>
              <a:t>TN</a:t>
            </a:r>
            <a:r>
              <a:rPr lang="en-US" altLang="zh-CN" sz="2000" dirty="0"/>
              <a:t>: A negative sample, system label it as </a:t>
            </a:r>
            <a:r>
              <a:rPr lang="en-US" altLang="zh-CN" sz="2000" dirty="0" smtClean="0"/>
              <a:t>negative; </a:t>
            </a:r>
            <a:r>
              <a:rPr lang="en-US" altLang="zh-CN" sz="2000" b="1" dirty="0" smtClean="0"/>
              <a:t>FN</a:t>
            </a:r>
            <a:r>
              <a:rPr lang="en-US" altLang="zh-CN" sz="2000" dirty="0" smtClean="0"/>
              <a:t>: </a:t>
            </a:r>
            <a:r>
              <a:rPr lang="en-US" altLang="zh-CN" sz="2000" dirty="0"/>
              <a:t>A positive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sample, system label it as </a:t>
            </a:r>
            <a:r>
              <a:rPr lang="en-US" altLang="zh-CN" sz="2000" dirty="0" smtClean="0"/>
              <a:t>negative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849534"/>
              </p:ext>
            </p:extLst>
          </p:nvPr>
        </p:nvGraphicFramePr>
        <p:xfrm>
          <a:off x="539261" y="2895990"/>
          <a:ext cx="11277601" cy="302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754"/>
                <a:gridCol w="3626339"/>
                <a:gridCol w="645550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Comment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Precision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TP/TP+FP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all labeled positive(s) by the system, how many of them are really positive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Accuracy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TP+TN/TP+FP+TN+FN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The</a:t>
                      </a:r>
                      <a:r>
                        <a:rPr lang="en-US" altLang="zh-CN" baseline="0" dirty="0" smtClean="0"/>
                        <a:t> system make a correct decision,</a:t>
                      </a:r>
                    </a:p>
                    <a:p>
                      <a:pPr algn="ctr"/>
                      <a:r>
                        <a:rPr lang="en-US" altLang="zh-CN" baseline="0" dirty="0" smtClean="0"/>
                        <a:t>Label positive as positive or negative as negative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Recall(TPR)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TP/TP+FN</a:t>
                      </a:r>
                      <a:endParaRPr lang="zh-CN" altLang="en-US" dirty="0" smtClean="0"/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system’s</a:t>
                      </a:r>
                      <a:r>
                        <a:rPr lang="en-US" altLang="zh-CN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ability to find real positive from positive samples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2*Recall*Precision/Recall + Precision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Harmonic mean for Recall</a:t>
                      </a:r>
                      <a:r>
                        <a:rPr lang="en-US" altLang="zh-CN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Precision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FPR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FP/TN+FP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/>
                        <a:t>System make a mistake, label negative as positive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39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 </a:t>
            </a:r>
            <a:r>
              <a:rPr lang="en-US" altLang="zh-CN" dirty="0" smtClean="0"/>
              <a:t>Training and </a:t>
            </a:r>
            <a:r>
              <a:rPr lang="en-US" altLang="zh-CN" dirty="0"/>
              <a:t>Find </a:t>
            </a:r>
            <a:r>
              <a:rPr lang="en-US" altLang="zh-CN" dirty="0" smtClean="0"/>
              <a:t>PROPER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</a:t>
            </a:r>
            <a:r>
              <a:rPr lang="en-US" altLang="zh-CN" dirty="0" smtClean="0"/>
              <a:t>valuation</a:t>
            </a:r>
            <a:r>
              <a:rPr lang="en-US" altLang="zh-CN" dirty="0"/>
              <a:t> </a:t>
            </a:r>
            <a:r>
              <a:rPr lang="en-US" altLang="zh-CN" dirty="0" smtClean="0"/>
              <a:t>Indicators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br>
              <a:rPr lang="en-US" altLang="zh-CN" dirty="0" smtClean="0"/>
            </a:br>
            <a:r>
              <a:rPr lang="en-US" altLang="zh-CN" dirty="0" smtClean="0"/>
              <a:t>   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257" y="2147643"/>
            <a:ext cx="5634159" cy="39137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15194" y="36403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09194" y="36403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TextBox 5"/>
          <p:cNvSpPr txBox="1"/>
          <p:nvPr/>
        </p:nvSpPr>
        <p:spPr>
          <a:xfrm>
            <a:off x="4315194" y="59316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" name="TextBox 5"/>
          <p:cNvSpPr txBox="1"/>
          <p:nvPr/>
        </p:nvSpPr>
        <p:spPr>
          <a:xfrm>
            <a:off x="7109194" y="59247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810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/>
              <a:t>Training and Find PROPER classifier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Classifiers </a:t>
            </a:r>
            <a:r>
              <a:rPr lang="en-US" altLang="zh-CN" dirty="0"/>
              <a:t>(using </a:t>
            </a:r>
            <a:r>
              <a:rPr lang="en-US" altLang="zh-CN" dirty="0">
                <a:hlinkClick r:id="rId2"/>
              </a:rPr>
              <a:t>scikit-learn</a:t>
            </a:r>
            <a:r>
              <a:rPr lang="en-US" altLang="zh-CN" dirty="0"/>
              <a:t>)</a:t>
            </a:r>
            <a:endParaRPr lang="en-US" altLang="zh-CN" dirty="0" smtClean="0"/>
          </a:p>
          <a:p>
            <a:r>
              <a:rPr lang="en-US" altLang="zh-CN" i="1" dirty="0" smtClean="0"/>
              <a:t>K</a:t>
            </a:r>
            <a:r>
              <a:rPr lang="en-US" altLang="zh-CN" dirty="0" smtClean="0"/>
              <a:t>-nearest </a:t>
            </a:r>
            <a:r>
              <a:rPr lang="en-US" altLang="zh-CN" dirty="0"/>
              <a:t>neighbors (KNN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Naive Bayes</a:t>
            </a:r>
          </a:p>
          <a:p>
            <a:r>
              <a:rPr lang="en-US" altLang="zh-CN" dirty="0"/>
              <a:t>L</a:t>
            </a:r>
            <a:r>
              <a:rPr lang="en-US" altLang="zh-CN" dirty="0" smtClean="0"/>
              <a:t>inear</a:t>
            </a:r>
            <a:r>
              <a:rPr lang="en-US" altLang="zh-CN" dirty="0"/>
              <a:t> </a:t>
            </a:r>
            <a:r>
              <a:rPr lang="en-US" altLang="zh-CN" dirty="0" smtClean="0"/>
              <a:t>regression &amp; Logistic </a:t>
            </a:r>
            <a:r>
              <a:rPr lang="en-US" altLang="zh-CN" dirty="0"/>
              <a:t>Regression</a:t>
            </a:r>
            <a:r>
              <a:rPr lang="en-US" altLang="zh-CN" dirty="0" smtClean="0"/>
              <a:t>  </a:t>
            </a:r>
          </a:p>
          <a:p>
            <a:r>
              <a:rPr lang="en-US" altLang="zh-CN" dirty="0" smtClean="0"/>
              <a:t>Decision Tree &amp; Random</a:t>
            </a:r>
            <a:r>
              <a:rPr lang="en-US" altLang="zh-CN" dirty="0"/>
              <a:t> Forest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8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i="1" dirty="0"/>
              <a:t>k</a:t>
            </a:r>
            <a:r>
              <a:rPr lang="en-US" altLang="zh-CN" dirty="0"/>
              <a:t>-nearest </a:t>
            </a:r>
            <a:r>
              <a:rPr lang="en-US" altLang="zh-CN" dirty="0" smtClean="0"/>
              <a:t>neighbors (KNN)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 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880" y="1675668"/>
            <a:ext cx="3990975" cy="3600450"/>
          </a:xfrm>
          <a:prstGeom prst="rect">
            <a:avLst/>
          </a:prstGeom>
        </p:spPr>
      </p:pic>
      <p:sp>
        <p:nvSpPr>
          <p:cNvPr id="5" name="TextBox 10"/>
          <p:cNvSpPr txBox="1"/>
          <p:nvPr/>
        </p:nvSpPr>
        <p:spPr>
          <a:xfrm>
            <a:off x="7354164" y="3106561"/>
            <a:ext cx="327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K &lt; √ number of training samples</a:t>
            </a:r>
            <a:endParaRPr lang="zh-CN" alt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916985" y="3195376"/>
            <a:ext cx="2555630" cy="78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85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Naive Bayes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 P(A|B) = P(AB)/</a:t>
            </a:r>
            <a:r>
              <a:rPr lang="en-US" altLang="zh-CN" dirty="0"/>
              <a:t>P(B</a:t>
            </a:r>
            <a:r>
              <a:rPr lang="en-US" altLang="zh-CN" dirty="0" smtClean="0"/>
              <a:t>), P(B|A) </a:t>
            </a:r>
            <a:r>
              <a:rPr lang="en-US" altLang="zh-CN" dirty="0"/>
              <a:t>= P(AB)/</a:t>
            </a:r>
            <a:r>
              <a:rPr lang="en-US" altLang="zh-CN" dirty="0" smtClean="0"/>
              <a:t>P(A) =&gt; </a:t>
            </a:r>
            <a:r>
              <a:rPr lang="en-US" altLang="zh-CN" dirty="0"/>
              <a:t>P(A|B) = P(B|A) P(A) / P(B)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smtClean="0"/>
              <a:t>Generalize: P(A|B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B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...</a:t>
            </a:r>
            <a:r>
              <a:rPr lang="en-US" altLang="zh-CN" dirty="0" err="1" smtClean="0"/>
              <a:t>B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) = P(B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B</a:t>
            </a:r>
            <a:r>
              <a:rPr lang="en-US" altLang="zh-CN" baseline="-25000" dirty="0" smtClean="0"/>
              <a:t>2</a:t>
            </a:r>
            <a:r>
              <a:rPr lang="en-US" altLang="zh-CN" dirty="0"/>
              <a:t>...</a:t>
            </a:r>
            <a:r>
              <a:rPr lang="en-US" altLang="zh-CN" dirty="0" err="1"/>
              <a:t>B</a:t>
            </a:r>
            <a:r>
              <a:rPr lang="en-US" altLang="zh-CN" baseline="-25000" dirty="0" err="1"/>
              <a:t>n</a:t>
            </a:r>
            <a:r>
              <a:rPr lang="en-US" altLang="zh-CN" baseline="-25000" dirty="0"/>
              <a:t> </a:t>
            </a:r>
            <a:r>
              <a:rPr lang="en-US" altLang="zh-CN" dirty="0" smtClean="0"/>
              <a:t>|A)P(A) </a:t>
            </a:r>
            <a:r>
              <a:rPr lang="en-US" altLang="zh-CN" dirty="0"/>
              <a:t>/ </a:t>
            </a:r>
            <a:r>
              <a:rPr lang="en-US" altLang="zh-CN" dirty="0" smtClean="0"/>
              <a:t>P(B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B</a:t>
            </a:r>
            <a:r>
              <a:rPr lang="en-US" altLang="zh-CN" baseline="-25000" dirty="0" smtClean="0"/>
              <a:t>2</a:t>
            </a:r>
            <a:r>
              <a:rPr lang="en-US" altLang="zh-CN" dirty="0"/>
              <a:t>...</a:t>
            </a:r>
            <a:r>
              <a:rPr lang="en-US" altLang="zh-CN" dirty="0" err="1" smtClean="0"/>
              <a:t>B</a:t>
            </a:r>
            <a:r>
              <a:rPr lang="en-US" altLang="zh-CN" baseline="-25000" dirty="0" err="1" smtClean="0"/>
              <a:t>n</a:t>
            </a:r>
            <a:r>
              <a:rPr lang="en-US" altLang="zh-CN" dirty="0"/>
              <a:t>)</a:t>
            </a:r>
            <a:endParaRPr lang="en-US" altLang="zh-CN" baseline="30000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Example: Spam </a:t>
            </a:r>
            <a:r>
              <a:rPr lang="en-US" altLang="zh-CN" dirty="0"/>
              <a:t>classification</a:t>
            </a:r>
            <a:endParaRPr lang="zh-CN" alt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229246"/>
              </p:ext>
            </p:extLst>
          </p:nvPr>
        </p:nvGraphicFramePr>
        <p:xfrm>
          <a:off x="385081" y="3056465"/>
          <a:ext cx="590842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738"/>
                <a:gridCol w="984738"/>
                <a:gridCol w="984738"/>
                <a:gridCol w="984738"/>
                <a:gridCol w="984738"/>
                <a:gridCol w="9847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Mail 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Love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Buy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Deal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Spam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Yes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Yes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?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729046" y="2423679"/>
            <a:ext cx="4712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An e-mail contains “Buy” and “Cat”, is it spam?</a:t>
            </a:r>
          </a:p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29045" y="3076910"/>
            <a:ext cx="47126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P(Spam| Buy, Cat) = P(Buy, Cat | Spam)*P(Spam)</a:t>
            </a:r>
          </a:p>
          <a:p>
            <a:r>
              <a:rPr lang="en-US" altLang="zh-CN" dirty="0" smtClean="0"/>
              <a:t>	= 1*0.5*0.4=0.2</a:t>
            </a:r>
            <a:endParaRPr lang="en-US" altLang="zh-CN" dirty="0"/>
          </a:p>
          <a:p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P(Not Spam</a:t>
            </a:r>
            <a:r>
              <a:rPr lang="en-US" altLang="zh-CN" dirty="0"/>
              <a:t>| Buy, Cat) = P(Buy, Cat | </a:t>
            </a:r>
            <a:r>
              <a:rPr lang="en-US" altLang="zh-CN" dirty="0" smtClean="0"/>
              <a:t>Not Spam</a:t>
            </a:r>
            <a:r>
              <a:rPr lang="en-US" altLang="zh-CN" dirty="0"/>
              <a:t>)*</a:t>
            </a:r>
            <a:r>
              <a:rPr lang="en-US" altLang="zh-CN" dirty="0" smtClean="0"/>
              <a:t>P(Not Spam</a:t>
            </a:r>
            <a:r>
              <a:rPr lang="en-US" altLang="zh-CN" dirty="0"/>
              <a:t>)</a:t>
            </a:r>
          </a:p>
          <a:p>
            <a:r>
              <a:rPr lang="en-US" altLang="zh-CN" dirty="0" smtClean="0"/>
              <a:t>	= 0.33*0.67*0.6 = 0.13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729046" y="5373987"/>
            <a:ext cx="4712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Conclusion: More like a spam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699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Linear regression </a:t>
            </a:r>
            <a:r>
              <a:rPr lang="en-US" altLang="zh-CN" dirty="0" smtClean="0"/>
              <a:t>AND </a:t>
            </a:r>
            <a:r>
              <a:rPr lang="en-US" altLang="zh-CN" dirty="0"/>
              <a:t>Logistic Regression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Linear</a:t>
            </a:r>
            <a:r>
              <a:rPr lang="en-US" altLang="zh-CN" dirty="0"/>
              <a:t> </a:t>
            </a:r>
            <a:r>
              <a:rPr lang="en-US" altLang="zh-CN" dirty="0" smtClean="0"/>
              <a:t>regression:</a:t>
            </a:r>
          </a:p>
          <a:p>
            <a:pPr marL="0" indent="0">
              <a:buNone/>
            </a:pPr>
            <a:r>
              <a:rPr lang="en-US" altLang="zh-CN" dirty="0" smtClean="0"/>
              <a:t>  Y = F(x) = ɵ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+ɵ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*x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+ɵ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*x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+…….+</a:t>
            </a:r>
            <a:r>
              <a:rPr lang="en-US" altLang="zh-CN" dirty="0" err="1" smtClean="0"/>
              <a:t>ɵ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 </a:t>
            </a:r>
          </a:p>
          <a:p>
            <a:pPr marL="0" indent="0">
              <a:buNone/>
            </a:pPr>
            <a:r>
              <a:rPr lang="en-US" altLang="zh-CN" dirty="0"/>
              <a:t> Logistic </a:t>
            </a:r>
            <a:r>
              <a:rPr lang="en-US" altLang="zh-CN" dirty="0" smtClean="0"/>
              <a:t>Regression: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Y = H(F(x)), H(x) = 1/(1+e</a:t>
            </a:r>
            <a:r>
              <a:rPr lang="en-US" altLang="zh-CN" baseline="30000" dirty="0" smtClean="0"/>
              <a:t>-x</a:t>
            </a:r>
            <a:r>
              <a:rPr lang="en-US" altLang="zh-CN" dirty="0" smtClean="0"/>
              <a:t>). 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18" y="3162910"/>
            <a:ext cx="3629025" cy="24860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2369" y="5764756"/>
            <a:ext cx="4712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H(x)</a:t>
            </a:r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39932" y="4002387"/>
            <a:ext cx="4712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Y&gt;= threshold                          </a:t>
            </a:r>
            <a:r>
              <a:rPr lang="en-US" altLang="zh-CN" dirty="0" smtClean="0"/>
              <a:t>Yes</a:t>
            </a:r>
          </a:p>
          <a:p>
            <a:r>
              <a:rPr lang="en-US" altLang="zh-CN" dirty="0"/>
              <a:t>Y&lt;threshold                             </a:t>
            </a:r>
            <a:r>
              <a:rPr lang="en-US" altLang="zh-CN" dirty="0" smtClean="0"/>
              <a:t>No </a:t>
            </a:r>
          </a:p>
          <a:p>
            <a:endParaRPr lang="zh-CN" alt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662246" y="4196863"/>
            <a:ext cx="1117600" cy="7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662246" y="4471868"/>
            <a:ext cx="1117600" cy="7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21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decision </a:t>
            </a:r>
            <a:r>
              <a:rPr lang="en-US" altLang="zh-CN" dirty="0" smtClean="0"/>
              <a:t>tree and Random forest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  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581" y="1942612"/>
            <a:ext cx="4627166" cy="32624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901" y="1653442"/>
            <a:ext cx="4111117" cy="3879287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5197907" y="3491523"/>
            <a:ext cx="883138" cy="211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88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</a:p>
          <a:p>
            <a:r>
              <a:rPr lang="en-US" altLang="zh-CN" dirty="0" smtClean="0"/>
              <a:t>Concept of Machine Learning</a:t>
            </a:r>
            <a:endParaRPr lang="en-US" altLang="zh-CN" dirty="0"/>
          </a:p>
          <a:p>
            <a:r>
              <a:rPr lang="en-US" altLang="zh-CN" dirty="0" smtClean="0"/>
              <a:t>Sampling and Feature Map</a:t>
            </a:r>
          </a:p>
          <a:p>
            <a:r>
              <a:rPr lang="en-US" altLang="zh-CN" dirty="0" smtClean="0"/>
              <a:t>Estimate Classifiers</a:t>
            </a:r>
            <a:endParaRPr lang="en-US" altLang="zh-CN" dirty="0"/>
          </a:p>
          <a:p>
            <a:r>
              <a:rPr lang="en-US" altLang="zh-CN" dirty="0" smtClean="0"/>
              <a:t>Vista, Q&amp;A.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20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decision tree and Random forest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  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431" y="1742856"/>
            <a:ext cx="6856046" cy="44958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97179" y="2106011"/>
            <a:ext cx="3782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Random decision forests correct for decision trees' habit of overfitting to their training set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01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 smtClean="0"/>
              <a:t>Data Flow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 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1139304" y="3084239"/>
            <a:ext cx="1969477" cy="906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Historical Samples</a:t>
            </a:r>
            <a:endParaRPr lang="zh-CN" altLang="en-US" dirty="0"/>
          </a:p>
        </p:txBody>
      </p:sp>
      <p:cxnSp>
        <p:nvCxnSpPr>
          <p:cNvPr id="10" name="Elbow Connector 9"/>
          <p:cNvCxnSpPr>
            <a:stCxn id="7" idx="3"/>
          </p:cNvCxnSpPr>
          <p:nvPr/>
        </p:nvCxnSpPr>
        <p:spPr>
          <a:xfrm>
            <a:off x="3108781" y="3537532"/>
            <a:ext cx="1251954" cy="6085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330473" y="2205843"/>
            <a:ext cx="1266092" cy="7033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Training Set</a:t>
            </a:r>
            <a:endParaRPr lang="zh-CN" altLang="en-US" dirty="0"/>
          </a:p>
        </p:txBody>
      </p:sp>
      <p:sp>
        <p:nvSpPr>
          <p:cNvPr id="17" name="Rectangle 16"/>
          <p:cNvSpPr/>
          <p:nvPr/>
        </p:nvSpPr>
        <p:spPr>
          <a:xfrm>
            <a:off x="4353369" y="3807818"/>
            <a:ext cx="1264796" cy="6174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Validation</a:t>
            </a:r>
            <a:endParaRPr lang="zh-CN" altLang="en-US" dirty="0"/>
          </a:p>
        </p:txBody>
      </p:sp>
      <p:sp>
        <p:nvSpPr>
          <p:cNvPr id="19" name="Oval 18"/>
          <p:cNvSpPr/>
          <p:nvPr/>
        </p:nvSpPr>
        <p:spPr>
          <a:xfrm>
            <a:off x="6817009" y="1205640"/>
            <a:ext cx="1367693" cy="1290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KNN</a:t>
            </a:r>
            <a:endParaRPr lang="zh-CN" altLang="en-US" dirty="0"/>
          </a:p>
        </p:txBody>
      </p:sp>
      <p:sp>
        <p:nvSpPr>
          <p:cNvPr id="23" name="Oval 22"/>
          <p:cNvSpPr/>
          <p:nvPr/>
        </p:nvSpPr>
        <p:spPr>
          <a:xfrm>
            <a:off x="8282347" y="1222909"/>
            <a:ext cx="1304967" cy="12563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Naive</a:t>
            </a:r>
          </a:p>
          <a:p>
            <a:pPr algn="ctr"/>
            <a:r>
              <a:rPr lang="en-US" altLang="zh-CN" dirty="0" smtClean="0"/>
              <a:t>Bayes</a:t>
            </a:r>
            <a:endParaRPr lang="zh-CN" altLang="en-US" dirty="0"/>
          </a:p>
        </p:txBody>
      </p:sp>
      <p:sp>
        <p:nvSpPr>
          <p:cNvPr id="24" name="Oval 23"/>
          <p:cNvSpPr/>
          <p:nvPr/>
        </p:nvSpPr>
        <p:spPr>
          <a:xfrm>
            <a:off x="6837969" y="2573121"/>
            <a:ext cx="1367692" cy="13357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Logistic Regression</a:t>
            </a:r>
            <a:endParaRPr lang="zh-CN" altLang="en-US" dirty="0"/>
          </a:p>
        </p:txBody>
      </p:sp>
      <p:sp>
        <p:nvSpPr>
          <p:cNvPr id="26" name="Oval 25"/>
          <p:cNvSpPr/>
          <p:nvPr/>
        </p:nvSpPr>
        <p:spPr>
          <a:xfrm>
            <a:off x="8295823" y="2557535"/>
            <a:ext cx="1379300" cy="1340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Random</a:t>
            </a:r>
          </a:p>
          <a:p>
            <a:pPr algn="ctr"/>
            <a:r>
              <a:rPr lang="en-US" altLang="zh-CN" dirty="0" smtClean="0"/>
              <a:t>Forest</a:t>
            </a:r>
            <a:endParaRPr lang="zh-CN" alt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9998412" y="2344600"/>
            <a:ext cx="1206713" cy="511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Classifiers</a:t>
            </a:r>
            <a:endParaRPr lang="zh-CN" altLang="en-US" dirty="0"/>
          </a:p>
        </p:txBody>
      </p:sp>
      <p:sp>
        <p:nvSpPr>
          <p:cNvPr id="30" name="Rectangle 29"/>
          <p:cNvSpPr/>
          <p:nvPr/>
        </p:nvSpPr>
        <p:spPr>
          <a:xfrm>
            <a:off x="9877890" y="4336190"/>
            <a:ext cx="1447758" cy="54842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Model</a:t>
            </a:r>
            <a:endParaRPr lang="zh-CN" altLang="en-US" dirty="0"/>
          </a:p>
        </p:txBody>
      </p:sp>
      <p:cxnSp>
        <p:nvCxnSpPr>
          <p:cNvPr id="31" name="Elbow Connector 30"/>
          <p:cNvCxnSpPr>
            <a:stCxn id="7" idx="3"/>
            <a:endCxn id="16" idx="1"/>
          </p:cNvCxnSpPr>
          <p:nvPr/>
        </p:nvCxnSpPr>
        <p:spPr>
          <a:xfrm flipV="1">
            <a:off x="3108781" y="2557535"/>
            <a:ext cx="1221692" cy="979997"/>
          </a:xfrm>
          <a:prstGeom prst="bentConnector3">
            <a:avLst>
              <a:gd name="adj1" fmla="val 512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30" idx="1"/>
          </p:cNvCxnSpPr>
          <p:nvPr/>
        </p:nvCxnSpPr>
        <p:spPr>
          <a:xfrm rot="10800000">
            <a:off x="5568882" y="4141787"/>
            <a:ext cx="4309009" cy="4686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723386" y="4217609"/>
            <a:ext cx="578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Test</a:t>
            </a:r>
            <a:endParaRPr lang="zh-CN" altLang="en-US" dirty="0"/>
          </a:p>
        </p:txBody>
      </p:sp>
      <p:sp>
        <p:nvSpPr>
          <p:cNvPr id="60" name="Diamond 59"/>
          <p:cNvSpPr/>
          <p:nvPr/>
        </p:nvSpPr>
        <p:spPr>
          <a:xfrm>
            <a:off x="4003781" y="4609899"/>
            <a:ext cx="1963971" cy="93411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Evaluate</a:t>
            </a:r>
            <a:endParaRPr lang="zh-CN" altLang="en-US" dirty="0"/>
          </a:p>
        </p:txBody>
      </p:sp>
      <p:cxnSp>
        <p:nvCxnSpPr>
          <p:cNvPr id="62" name="Straight Arrow Connector 61"/>
          <p:cNvCxnSpPr>
            <a:stCxn id="17" idx="2"/>
            <a:endCxn id="60" idx="0"/>
          </p:cNvCxnSpPr>
          <p:nvPr/>
        </p:nvCxnSpPr>
        <p:spPr>
          <a:xfrm>
            <a:off x="4985767" y="4425233"/>
            <a:ext cx="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6457253" y="4968623"/>
            <a:ext cx="1668999" cy="842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Best Model</a:t>
            </a:r>
            <a:endParaRPr lang="zh-CN" altLang="en-US" dirty="0"/>
          </a:p>
        </p:txBody>
      </p:sp>
      <p:cxnSp>
        <p:nvCxnSpPr>
          <p:cNvPr id="65" name="Straight Arrow Connector 64"/>
          <p:cNvCxnSpPr>
            <a:stCxn id="60" idx="3"/>
            <a:endCxn id="63" idx="1"/>
          </p:cNvCxnSpPr>
          <p:nvPr/>
        </p:nvCxnSpPr>
        <p:spPr>
          <a:xfrm>
            <a:off x="5967752" y="5076955"/>
            <a:ext cx="733920" cy="15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1148017" y="5394690"/>
            <a:ext cx="1969477" cy="906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New Samples</a:t>
            </a:r>
            <a:endParaRPr lang="zh-CN" altLang="en-US" dirty="0"/>
          </a:p>
        </p:txBody>
      </p:sp>
      <p:cxnSp>
        <p:nvCxnSpPr>
          <p:cNvPr id="70" name="Elbow Connector 69"/>
          <p:cNvCxnSpPr>
            <a:stCxn id="63" idx="3"/>
            <a:endCxn id="66" idx="3"/>
          </p:cNvCxnSpPr>
          <p:nvPr/>
        </p:nvCxnSpPr>
        <p:spPr>
          <a:xfrm rot="5400000">
            <a:off x="4829403" y="3975713"/>
            <a:ext cx="160361" cy="35841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469951" y="5931943"/>
            <a:ext cx="135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Predict</a:t>
            </a:r>
            <a:endParaRPr lang="zh-CN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4232104" y="3114025"/>
            <a:ext cx="1840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10000 Benign/</a:t>
            </a:r>
          </a:p>
          <a:p>
            <a:r>
              <a:rPr lang="en-US" altLang="zh-CN" dirty="0" smtClean="0"/>
              <a:t>100 Malicious</a:t>
            </a:r>
            <a:endParaRPr lang="zh-CN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371484" y="1512050"/>
            <a:ext cx="1840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 Benign/</a:t>
            </a:r>
          </a:p>
          <a:p>
            <a:r>
              <a:rPr lang="en-US" altLang="zh-CN" dirty="0" smtClean="0"/>
              <a:t>Y Malicious</a:t>
            </a:r>
            <a:endParaRPr lang="zh-CN" altLang="en-US" dirty="0"/>
          </a:p>
        </p:txBody>
      </p:sp>
      <p:sp>
        <p:nvSpPr>
          <p:cNvPr id="82" name="Snip Single Corner Rectangle 81"/>
          <p:cNvSpPr/>
          <p:nvPr/>
        </p:nvSpPr>
        <p:spPr>
          <a:xfrm>
            <a:off x="1306513" y="1189868"/>
            <a:ext cx="1652484" cy="9810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Samples Collecting</a:t>
            </a:r>
            <a:endParaRPr lang="zh-CN" altLang="en-US" dirty="0"/>
          </a:p>
        </p:txBody>
      </p:sp>
      <p:cxnSp>
        <p:nvCxnSpPr>
          <p:cNvPr id="84" name="Straight Arrow Connector 83"/>
          <p:cNvCxnSpPr>
            <a:stCxn id="82" idx="1"/>
            <a:endCxn id="7" idx="0"/>
          </p:cNvCxnSpPr>
          <p:nvPr/>
        </p:nvCxnSpPr>
        <p:spPr>
          <a:xfrm flipH="1">
            <a:off x="2124043" y="2170877"/>
            <a:ext cx="8712" cy="913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66" idx="1"/>
            <a:endCxn id="7" idx="1"/>
          </p:cNvCxnSpPr>
          <p:nvPr/>
        </p:nvCxnSpPr>
        <p:spPr>
          <a:xfrm rot="10800000">
            <a:off x="1139305" y="3537533"/>
            <a:ext cx="8713" cy="2310451"/>
          </a:xfrm>
          <a:prstGeom prst="bentConnector3">
            <a:avLst>
              <a:gd name="adj1" fmla="val 27236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981390" y="4692758"/>
            <a:ext cx="168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Confirm &amp; feed</a:t>
            </a:r>
            <a:endParaRPr lang="zh-CN" altLang="en-US" dirty="0"/>
          </a:p>
        </p:txBody>
      </p:sp>
      <p:cxnSp>
        <p:nvCxnSpPr>
          <p:cNvPr id="92" name="Elbow Connector 91"/>
          <p:cNvCxnSpPr>
            <a:stCxn id="16" idx="3"/>
            <a:endCxn id="24" idx="2"/>
          </p:cNvCxnSpPr>
          <p:nvPr/>
        </p:nvCxnSpPr>
        <p:spPr>
          <a:xfrm>
            <a:off x="5596565" y="2557535"/>
            <a:ext cx="1241404" cy="6834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17" idx="3"/>
          </p:cNvCxnSpPr>
          <p:nvPr/>
        </p:nvCxnSpPr>
        <p:spPr>
          <a:xfrm flipV="1">
            <a:off x="5618165" y="3247897"/>
            <a:ext cx="1213195" cy="8686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27" idx="2"/>
            <a:endCxn id="30" idx="0"/>
          </p:cNvCxnSpPr>
          <p:nvPr/>
        </p:nvCxnSpPr>
        <p:spPr>
          <a:xfrm>
            <a:off x="10601769" y="2855766"/>
            <a:ext cx="0" cy="1480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6639241" y="1170052"/>
            <a:ext cx="3324967" cy="286026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5827908" y="2961020"/>
            <a:ext cx="1017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Feature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987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 smtClean="0"/>
              <a:t>COMPARASION FOR DIFFERENT classifiers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 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212582"/>
              </p:ext>
            </p:extLst>
          </p:nvPr>
        </p:nvGraphicFramePr>
        <p:xfrm>
          <a:off x="1630312" y="2269065"/>
          <a:ext cx="9154918" cy="2405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8640"/>
                <a:gridCol w="1586924"/>
                <a:gridCol w="1683509"/>
                <a:gridCol w="2170447"/>
                <a:gridCol w="1815398"/>
              </a:tblGrid>
              <a:tr h="41421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Round/Classifier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KNN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Naive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Logistic Regression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Random Forest</a:t>
                      </a:r>
                    </a:p>
                  </a:txBody>
                  <a:tcPr/>
                </a:tc>
              </a:tr>
              <a:tr h="398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Round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[0.9968, 0.81]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[0.8717, 0.07]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[0.9934, 0.63]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[0.9996, 1]</a:t>
                      </a:r>
                      <a:endParaRPr lang="zh-CN" altLang="en-US" dirty="0"/>
                    </a:p>
                  </a:txBody>
                  <a:tcPr/>
                </a:tc>
              </a:tr>
              <a:tr h="3982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Round 2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[0.9963, 0.78]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[0.8875, 0.08]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[0.9923, 0.6]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[0.9997, 1]</a:t>
                      </a:r>
                      <a:endParaRPr lang="zh-CN" altLang="en-US" dirty="0"/>
                    </a:p>
                  </a:txBody>
                  <a:tcPr/>
                </a:tc>
              </a:tr>
              <a:tr h="3982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Round 3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[0.9971, 0.8]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[0.857, 0.06]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[0.9943, 0.67]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[0.9997, 0.98]</a:t>
                      </a:r>
                      <a:endParaRPr lang="zh-CN" altLang="en-US" dirty="0"/>
                    </a:p>
                  </a:txBody>
                  <a:tcPr/>
                </a:tc>
              </a:tr>
              <a:tr h="3982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Round 4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[0.9963, 0.77]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[0.8924, 0.08]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[0.993,</a:t>
                      </a:r>
                      <a:r>
                        <a:rPr lang="en-US" altLang="zh-CN" baseline="0" dirty="0" smtClean="0"/>
                        <a:t> 0.62</a:t>
                      </a:r>
                      <a:r>
                        <a:rPr lang="en-US" altLang="zh-CN" dirty="0" smtClean="0"/>
                        <a:t>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[0.9997, 0.99]</a:t>
                      </a:r>
                      <a:endParaRPr lang="zh-CN" altLang="en-US" dirty="0"/>
                    </a:p>
                  </a:txBody>
                  <a:tcPr/>
                </a:tc>
              </a:tr>
              <a:tr h="3982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Round 5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[0.997,</a:t>
                      </a:r>
                      <a:r>
                        <a:rPr lang="en-US" altLang="zh-CN" baseline="0" dirty="0" smtClean="0"/>
                        <a:t> 0.82</a:t>
                      </a:r>
                      <a:r>
                        <a:rPr lang="en-US" altLang="zh-CN" dirty="0" smtClean="0"/>
                        <a:t>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[0.8735, 0.07]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[0.9924, 0.6]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[0.9996,</a:t>
                      </a:r>
                      <a:r>
                        <a:rPr lang="en-US" altLang="zh-CN" baseline="0" dirty="0" smtClean="0"/>
                        <a:t> 0.99</a:t>
                      </a:r>
                      <a:r>
                        <a:rPr lang="en-US" altLang="zh-CN" dirty="0" smtClean="0"/>
                        <a:t>]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93929" y="4877036"/>
            <a:ext cx="5776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Performance for different </a:t>
            </a:r>
            <a:r>
              <a:rPr lang="en-US" altLang="zh-CN" dirty="0"/>
              <a:t>c</a:t>
            </a:r>
            <a:r>
              <a:rPr lang="en-US" altLang="zh-CN" dirty="0" smtClean="0"/>
              <a:t>lassifiers: </a:t>
            </a:r>
            <a:r>
              <a:rPr lang="en-US" altLang="zh-CN" dirty="0"/>
              <a:t>[</a:t>
            </a:r>
            <a:r>
              <a:rPr lang="en-US" altLang="zh-CN" dirty="0" smtClean="0"/>
              <a:t>Accuracy</a:t>
            </a:r>
            <a:r>
              <a:rPr lang="en-US" altLang="zh-CN" dirty="0"/>
              <a:t>, </a:t>
            </a:r>
            <a:r>
              <a:rPr lang="en-US" altLang="zh-CN" dirty="0" smtClean="0"/>
              <a:t>Precision] </a:t>
            </a:r>
          </a:p>
          <a:p>
            <a:r>
              <a:rPr lang="en-US" altLang="zh-CN" dirty="0" smtClean="0"/>
              <a:t>on </a:t>
            </a:r>
            <a:r>
              <a:rPr lang="en-US" altLang="zh-CN" dirty="0"/>
              <a:t>t</a:t>
            </a:r>
            <a:r>
              <a:rPr lang="en-US" altLang="zh-CN" dirty="0" smtClean="0"/>
              <a:t>est </a:t>
            </a:r>
            <a:r>
              <a:rPr lang="en-US" altLang="zh-CN" dirty="0"/>
              <a:t>d</a:t>
            </a:r>
            <a:r>
              <a:rPr lang="en-US" altLang="zh-CN" dirty="0" smtClean="0"/>
              <a:t>ataset</a:t>
            </a:r>
            <a:r>
              <a:rPr lang="en-US" altLang="zh-CN" dirty="0"/>
              <a:t>: </a:t>
            </a:r>
            <a:r>
              <a:rPr lang="en-US" altLang="zh-CN" dirty="0" smtClean="0"/>
              <a:t>Benign(10000</a:t>
            </a:r>
            <a:r>
              <a:rPr lang="en-US" altLang="zh-CN" dirty="0"/>
              <a:t>)/</a:t>
            </a:r>
            <a:r>
              <a:rPr lang="en-US" altLang="zh-CN" dirty="0" smtClean="0"/>
              <a:t>Malicious(100</a:t>
            </a:r>
            <a:r>
              <a:rPr lang="en-US" altLang="zh-CN" dirty="0"/>
              <a:t>)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228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/>
              <a:t>Training set  </a:t>
            </a:r>
            <a:r>
              <a:rPr lang="en-US" altLang="zh-CN" dirty="0" smtClean="0"/>
              <a:t>Composition for Random forest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 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649081"/>
              </p:ext>
            </p:extLst>
          </p:nvPr>
        </p:nvGraphicFramePr>
        <p:xfrm>
          <a:off x="598234" y="1400064"/>
          <a:ext cx="10942519" cy="3029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260"/>
                <a:gridCol w="1433928"/>
                <a:gridCol w="1261672"/>
                <a:gridCol w="1626599"/>
                <a:gridCol w="1360515"/>
                <a:gridCol w="1360515"/>
                <a:gridCol w="1360515"/>
                <a:gridCol w="1360515"/>
              </a:tblGrid>
              <a:tr h="41421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Malicious</a:t>
                      </a:r>
                    </a:p>
                    <a:p>
                      <a:pPr algn="ctr"/>
                      <a:r>
                        <a:rPr lang="en-US" altLang="zh-CN" dirty="0" smtClean="0"/>
                        <a:t>/Benign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15000</a:t>
                      </a:r>
                    </a:p>
                  </a:txBody>
                  <a:tcPr/>
                </a:tc>
              </a:tr>
              <a:tr h="398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[0.88, 0.34]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[0.72, 0.78]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[0.64, 1.0]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[0.62, 0.95]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[0.57,</a:t>
                      </a:r>
                      <a:r>
                        <a:rPr lang="en-US" altLang="zh-CN" baseline="0" dirty="0" smtClean="0"/>
                        <a:t> 1.0</a:t>
                      </a:r>
                      <a:r>
                        <a:rPr lang="en-US" altLang="zh-CN" dirty="0" smtClean="0"/>
                        <a:t>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[0.54, 1.0]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[0.55, 1.0]</a:t>
                      </a:r>
                      <a:endParaRPr lang="zh-CN" altLang="en-US" dirty="0"/>
                    </a:p>
                  </a:txBody>
                  <a:tcPr/>
                </a:tc>
              </a:tr>
              <a:tr h="3982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100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[0.94, 0.21]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[0.84, 0.78]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[0.84, 0.92]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[0.83, 0.98]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[0.77, 1.0]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[0.72, 1.0]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[0.68, 1.0]</a:t>
                      </a:r>
                      <a:endParaRPr lang="zh-CN" altLang="en-US" dirty="0"/>
                    </a:p>
                  </a:txBody>
                  <a:tcPr/>
                </a:tc>
              </a:tr>
              <a:tr h="3982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200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[0.97, 0.16]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[0.93, 0.72]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[0.9, 0.82]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[0.89, 0.96]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[0.86, 1.0]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[0.84,1.0]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[0.83,</a:t>
                      </a:r>
                      <a:r>
                        <a:rPr lang="en-US" altLang="zh-CN" baseline="0" dirty="0" smtClean="0"/>
                        <a:t> 1.0</a:t>
                      </a:r>
                      <a:r>
                        <a:rPr lang="en-US" altLang="zh-CN" dirty="0" smtClean="0"/>
                        <a:t>]</a:t>
                      </a:r>
                      <a:endParaRPr lang="zh-CN" altLang="en-US" dirty="0"/>
                    </a:p>
                  </a:txBody>
                  <a:tcPr/>
                </a:tc>
              </a:tr>
              <a:tr h="3982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300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[0.98, 0.15]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[0.95, 0.56]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[0.94,</a:t>
                      </a:r>
                      <a:r>
                        <a:rPr lang="en-US" altLang="zh-CN" baseline="0" dirty="0" smtClean="0"/>
                        <a:t> 0.77</a:t>
                      </a:r>
                      <a:r>
                        <a:rPr lang="en-US" altLang="zh-CN" dirty="0" smtClean="0"/>
                        <a:t>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[0.95, 0.91]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[0.94, 1.0]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[0.94,1.0]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[0.93, 1.0]</a:t>
                      </a:r>
                      <a:endParaRPr lang="zh-CN" altLang="en-US" dirty="0"/>
                    </a:p>
                  </a:txBody>
                  <a:tcPr/>
                </a:tc>
              </a:tr>
              <a:tr h="3982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400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[0.98,</a:t>
                      </a:r>
                      <a:r>
                        <a:rPr lang="en-US" altLang="zh-CN" baseline="0" dirty="0" smtClean="0"/>
                        <a:t> 0.12</a:t>
                      </a:r>
                      <a:r>
                        <a:rPr lang="en-US" altLang="zh-CN" dirty="0" smtClean="0"/>
                        <a:t>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[0.98, 0.51]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[0.96, 0.74]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[0.96,</a:t>
                      </a:r>
                      <a:r>
                        <a:rPr lang="en-US" altLang="zh-CN" baseline="0" dirty="0" smtClean="0"/>
                        <a:t> 0.87</a:t>
                      </a:r>
                      <a:r>
                        <a:rPr lang="en-US" altLang="zh-CN" dirty="0" smtClean="0"/>
                        <a:t>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[0.96,</a:t>
                      </a:r>
                      <a:r>
                        <a:rPr lang="en-US" altLang="zh-CN" baseline="0" dirty="0" smtClean="0"/>
                        <a:t> 0.96</a:t>
                      </a:r>
                      <a:r>
                        <a:rPr lang="en-US" altLang="zh-CN" dirty="0" smtClean="0"/>
                        <a:t>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[0.96,0.99]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[0.95, 1.0]</a:t>
                      </a:r>
                      <a:endParaRPr lang="zh-CN" altLang="en-US" dirty="0"/>
                    </a:p>
                  </a:txBody>
                  <a:tcPr/>
                </a:tc>
              </a:tr>
              <a:tr h="3982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500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[0.99, 0.12]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[0.99, 0.42]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[0.98,</a:t>
                      </a:r>
                      <a:r>
                        <a:rPr lang="en-US" altLang="zh-CN" baseline="0" dirty="0" smtClean="0"/>
                        <a:t> 0.59</a:t>
                      </a:r>
                      <a:r>
                        <a:rPr lang="en-US" altLang="zh-CN" dirty="0" smtClean="0"/>
                        <a:t>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[0.98, 0.76]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[0.97, 0.97]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[0.97,0.98]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[0.98, 0.99]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181135" y="4684543"/>
            <a:ext cx="7002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Performance for different sample composition : [Recall, Precision] </a:t>
            </a:r>
          </a:p>
          <a:p>
            <a:r>
              <a:rPr lang="en-US" altLang="zh-CN" dirty="0" smtClean="0"/>
              <a:t>on </a:t>
            </a:r>
            <a:r>
              <a:rPr lang="en-US" altLang="zh-CN" dirty="0"/>
              <a:t>t</a:t>
            </a:r>
            <a:r>
              <a:rPr lang="en-US" altLang="zh-CN" dirty="0" smtClean="0"/>
              <a:t>est </a:t>
            </a:r>
            <a:r>
              <a:rPr lang="en-US" altLang="zh-CN" dirty="0"/>
              <a:t>d</a:t>
            </a:r>
            <a:r>
              <a:rPr lang="en-US" altLang="zh-CN" dirty="0" smtClean="0"/>
              <a:t>ataset</a:t>
            </a:r>
            <a:r>
              <a:rPr lang="en-US" altLang="zh-CN" dirty="0"/>
              <a:t>: </a:t>
            </a:r>
            <a:r>
              <a:rPr lang="en-US" altLang="zh-CN" dirty="0" smtClean="0"/>
              <a:t>Benign(10000</a:t>
            </a:r>
            <a:r>
              <a:rPr lang="en-US" altLang="zh-CN" dirty="0"/>
              <a:t>)/</a:t>
            </a:r>
            <a:r>
              <a:rPr lang="en-US" altLang="zh-CN" dirty="0" smtClean="0"/>
              <a:t>Malicious(100</a:t>
            </a:r>
            <a:r>
              <a:rPr lang="en-US" altLang="zh-CN" dirty="0"/>
              <a:t>)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143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Restful api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47" y="1489261"/>
            <a:ext cx="5755693" cy="2652893"/>
          </a:xfrm>
        </p:spPr>
      </p:pic>
      <p:sp>
        <p:nvSpPr>
          <p:cNvPr id="7" name="TextBox 6"/>
          <p:cNvSpPr txBox="1"/>
          <p:nvPr/>
        </p:nvSpPr>
        <p:spPr>
          <a:xfrm>
            <a:off x="7432430" y="2427517"/>
            <a:ext cx="3391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RESTful API for Training Model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51247" y="5206147"/>
            <a:ext cx="3391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RESTful API for Snippets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011" y="4984620"/>
            <a:ext cx="8271925" cy="147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8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67155" y="2695886"/>
            <a:ext cx="4204677" cy="769441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/>
              <a:t>Thank You!</a:t>
            </a:r>
            <a:endParaRPr lang="zh-CN" alt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3967155" y="3452335"/>
            <a:ext cx="4204677" cy="769441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/>
              <a:t>Q&amp;A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02355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61938" y="1285394"/>
            <a:ext cx="11615322" cy="4803639"/>
          </a:xfrm>
        </p:spPr>
        <p:txBody>
          <a:bodyPr/>
          <a:lstStyle/>
          <a:p>
            <a:r>
              <a:rPr lang="en-US" altLang="zh-CN" b="1" dirty="0"/>
              <a:t>The 10th International Conference on Network and System Security </a:t>
            </a:r>
            <a:r>
              <a:rPr lang="en-US" altLang="zh-CN" b="1" dirty="0" smtClean="0"/>
              <a:t>(</a:t>
            </a:r>
            <a:r>
              <a:rPr lang="en-US" altLang="zh-CN" b="1" dirty="0" smtClean="0">
                <a:hlinkClick r:id="rId3"/>
              </a:rPr>
              <a:t>NSS 2016</a:t>
            </a:r>
            <a:r>
              <a:rPr lang="en-US" altLang="zh-CN" b="1" dirty="0" smtClean="0"/>
              <a:t>)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190" y="1750646"/>
            <a:ext cx="5783575" cy="43383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99323" y="6089033"/>
            <a:ext cx="772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Using Machine Learning to Stop Exploit Kits In-Line in </a:t>
            </a:r>
            <a:r>
              <a:rPr lang="en-US" altLang="zh-CN" dirty="0" smtClean="0"/>
              <a:t>Real-Time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8024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Malicious JavaScript spread on Internet.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More News:</a:t>
            </a:r>
            <a:endParaRPr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848" y="1840301"/>
            <a:ext cx="7118400" cy="36176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45078" y="5516766"/>
            <a:ext cx="772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hlinkClick r:id="rId4"/>
              </a:rPr>
              <a:t>https</a:t>
            </a:r>
            <a:r>
              <a:rPr lang="en-US" altLang="zh-CN" dirty="0">
                <a:hlinkClick r:id="rId4"/>
              </a:rPr>
              <a:t>://www.bleepingcomputer.com/news/security/the-week-in-ransomware-january-13th-2017-mongodb-apocalypse-spora-decryptors-and-more/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3728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Task:</a:t>
            </a:r>
            <a:r>
              <a:rPr lang="en-US" altLang="zh-CN" dirty="0"/>
              <a:t> </a:t>
            </a:r>
            <a:r>
              <a:rPr lang="en-US" altLang="zh-CN" b="1" i="1" dirty="0" smtClean="0"/>
              <a:t>T, </a:t>
            </a:r>
            <a:r>
              <a:rPr lang="en-US" altLang="zh-CN" dirty="0" smtClean="0"/>
              <a:t>Measure:</a:t>
            </a:r>
            <a:r>
              <a:rPr lang="en-US" altLang="zh-CN" dirty="0"/>
              <a:t> </a:t>
            </a:r>
            <a:r>
              <a:rPr lang="en-US" altLang="zh-CN" b="1" i="1" dirty="0"/>
              <a:t>P</a:t>
            </a:r>
            <a:r>
              <a:rPr lang="en-US" altLang="zh-CN" dirty="0"/>
              <a:t> </a:t>
            </a:r>
            <a:r>
              <a:rPr lang="en-US" altLang="zh-CN" dirty="0" smtClean="0"/>
              <a:t>, Experience </a:t>
            </a:r>
            <a:r>
              <a:rPr lang="en-US" altLang="zh-CN" b="1" i="1" dirty="0" smtClean="0"/>
              <a:t>E</a:t>
            </a:r>
          </a:p>
          <a:p>
            <a:pPr marL="0" indent="0">
              <a:buNone/>
            </a:pPr>
            <a:r>
              <a:rPr lang="en-US" altLang="zh-CN" dirty="0" smtClean="0"/>
              <a:t> Computer program can improve P in T with learning from E</a:t>
            </a:r>
          </a:p>
          <a:p>
            <a:pPr fontAlgn="base">
              <a:buFont typeface="Wingdings" panose="05000000000000000000" pitchFamily="2" charset="2"/>
              <a:buChar char="l"/>
            </a:pPr>
            <a:r>
              <a:rPr lang="en-US" altLang="zh-CN" b="1" i="1" dirty="0" smtClean="0"/>
              <a:t>Supervised Learning </a:t>
            </a:r>
            <a:r>
              <a:rPr lang="en-US" altLang="zh-CN" dirty="0"/>
              <a:t>is where you have input variables </a:t>
            </a:r>
            <a:r>
              <a:rPr lang="en-US" altLang="zh-CN" dirty="0" smtClean="0"/>
              <a:t>(A) </a:t>
            </a:r>
            <a:r>
              <a:rPr lang="en-US" altLang="zh-CN" dirty="0"/>
              <a:t>and corresponding output </a:t>
            </a:r>
            <a:r>
              <a:rPr lang="en-US" altLang="zh-CN" dirty="0" smtClean="0"/>
              <a:t>variables (B) . </a:t>
            </a:r>
            <a:r>
              <a:rPr lang="en-US" altLang="zh-CN" dirty="0"/>
              <a:t>Y</a:t>
            </a:r>
            <a:r>
              <a:rPr lang="en-US" altLang="zh-CN" dirty="0" smtClean="0"/>
              <a:t>ou </a:t>
            </a:r>
            <a:r>
              <a:rPr lang="en-US" altLang="zh-CN" dirty="0"/>
              <a:t>use an algorithm to </a:t>
            </a:r>
            <a:r>
              <a:rPr lang="en-US" altLang="zh-CN" dirty="0" smtClean="0"/>
              <a:t>find a mapping </a:t>
            </a:r>
            <a:r>
              <a:rPr lang="en-US" altLang="zh-CN" dirty="0"/>
              <a:t>function </a:t>
            </a:r>
            <a:r>
              <a:rPr lang="en-US" altLang="zh-CN" dirty="0" smtClean="0"/>
              <a:t>F </a:t>
            </a:r>
            <a:r>
              <a:rPr lang="en-US" altLang="zh-CN" dirty="0"/>
              <a:t>which </a:t>
            </a:r>
            <a:r>
              <a:rPr lang="en-US" altLang="zh-CN" dirty="0" smtClean="0"/>
              <a:t>satisfy F(A)=B</a:t>
            </a:r>
          </a:p>
          <a:p>
            <a:pPr marL="0" indent="0" fontAlgn="base">
              <a:buNone/>
            </a:pPr>
            <a:r>
              <a:rPr lang="en-US" altLang="zh-CN" dirty="0" smtClean="0"/>
              <a:t>    </a:t>
            </a:r>
          </a:p>
          <a:p>
            <a:pPr marL="0" indent="0" fontAlgn="base">
              <a:buNone/>
            </a:pPr>
            <a:endParaRPr lang="en-US" altLang="zh-CN" dirty="0"/>
          </a:p>
          <a:p>
            <a:pPr marL="0" indent="0" fontAlgn="base">
              <a:buNone/>
            </a:pPr>
            <a:endParaRPr lang="en-US" altLang="zh-CN" dirty="0" smtClean="0"/>
          </a:p>
          <a:p>
            <a:pPr marL="0" indent="0" fontAlgn="base">
              <a:buNone/>
            </a:pPr>
            <a:endParaRPr lang="en-US" altLang="zh-CN" dirty="0"/>
          </a:p>
          <a:p>
            <a:pPr fontAlgn="base">
              <a:buFont typeface="Wingdings" panose="05000000000000000000" pitchFamily="2" charset="2"/>
              <a:buChar char="l"/>
            </a:pPr>
            <a:endParaRPr lang="en-US" altLang="zh-CN" i="1" dirty="0" smtClean="0"/>
          </a:p>
          <a:p>
            <a:pPr fontAlgn="base">
              <a:buFont typeface="Wingdings" panose="05000000000000000000" pitchFamily="2" charset="2"/>
              <a:buChar char="l"/>
            </a:pPr>
            <a:endParaRPr lang="en-US" altLang="zh-CN" i="1" dirty="0" smtClean="0"/>
          </a:p>
          <a:p>
            <a:pPr fontAlgn="base">
              <a:buFont typeface="Wingdings" panose="05000000000000000000" pitchFamily="2" charset="2"/>
              <a:buChar char="l"/>
            </a:pPr>
            <a:r>
              <a:rPr lang="en-US" altLang="zh-CN" i="1" dirty="0" smtClean="0"/>
              <a:t>Unsupervised Learning </a:t>
            </a:r>
            <a:r>
              <a:rPr lang="en-US" altLang="zh-CN" dirty="0"/>
              <a:t>is where you only have input data </a:t>
            </a:r>
            <a:r>
              <a:rPr lang="en-US" altLang="zh-CN" dirty="0" smtClean="0"/>
              <a:t>(A) </a:t>
            </a:r>
            <a:r>
              <a:rPr lang="en-US" altLang="zh-CN" dirty="0"/>
              <a:t>and no corresponding </a:t>
            </a:r>
            <a:r>
              <a:rPr lang="en-US" altLang="zh-CN" dirty="0" smtClean="0"/>
              <a:t>output. You </a:t>
            </a:r>
            <a:r>
              <a:rPr lang="en-US" altLang="zh-CN" dirty="0"/>
              <a:t>use an </a:t>
            </a:r>
            <a:r>
              <a:rPr lang="en-US" altLang="zh-CN" dirty="0" smtClean="0"/>
              <a:t>algorithm to find  </a:t>
            </a:r>
            <a:r>
              <a:rPr lang="en-US" altLang="zh-CN" dirty="0"/>
              <a:t>the underlying structure or distribution </a:t>
            </a:r>
            <a:r>
              <a:rPr lang="en-US" altLang="zh-CN" dirty="0" smtClean="0"/>
              <a:t>of </a:t>
            </a:r>
            <a:r>
              <a:rPr lang="en-US" altLang="zh-CN" dirty="0"/>
              <a:t>the </a:t>
            </a:r>
            <a:r>
              <a:rPr lang="en-US" altLang="zh-CN" dirty="0" smtClean="0"/>
              <a:t>data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469926"/>
              </p:ext>
            </p:extLst>
          </p:nvPr>
        </p:nvGraphicFramePr>
        <p:xfrm>
          <a:off x="3759201" y="2900806"/>
          <a:ext cx="279790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954"/>
                <a:gridCol w="13989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Input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Output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?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094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Steps using Machine Learning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Define </a:t>
            </a:r>
            <a:r>
              <a:rPr lang="en-US" altLang="zh-CN" dirty="0" smtClean="0"/>
              <a:t>Problem </a:t>
            </a:r>
          </a:p>
          <a:p>
            <a:r>
              <a:rPr lang="en-US" altLang="zh-CN" dirty="0" smtClean="0"/>
              <a:t>Prepare </a:t>
            </a:r>
            <a:r>
              <a:rPr lang="en-US" altLang="zh-CN" dirty="0"/>
              <a:t>Data.</a:t>
            </a:r>
          </a:p>
          <a:p>
            <a:r>
              <a:rPr lang="en-US" altLang="zh-CN" dirty="0"/>
              <a:t>Evaluate Algorithms.</a:t>
            </a:r>
          </a:p>
          <a:p>
            <a:r>
              <a:rPr lang="en-US" altLang="zh-CN" dirty="0"/>
              <a:t>Improve Results.</a:t>
            </a:r>
          </a:p>
          <a:p>
            <a:r>
              <a:rPr lang="en-US" altLang="zh-CN" dirty="0"/>
              <a:t>Present Results.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228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 supervised </a:t>
            </a:r>
            <a:r>
              <a:rPr lang="en-US" altLang="zh-CN" dirty="0" smtClean="0"/>
              <a:t>learning IN </a:t>
            </a:r>
            <a:r>
              <a:rPr lang="en-US" altLang="zh-CN" dirty="0"/>
              <a:t>suspicious </a:t>
            </a:r>
            <a:r>
              <a:rPr lang="en-US" altLang="zh-CN" dirty="0" smtClean="0"/>
              <a:t>JavaScript detect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JavaScript Samples Collect using Spider </a:t>
            </a:r>
            <a:r>
              <a:rPr lang="en-US" dirty="0" smtClean="0">
                <a:hlinkClick r:id="rId2"/>
              </a:rPr>
              <a:t>Scrapy</a:t>
            </a:r>
            <a:endParaRPr lang="en-US" dirty="0" smtClean="0"/>
          </a:p>
          <a:p>
            <a:r>
              <a:rPr lang="en-US" dirty="0" smtClean="0"/>
              <a:t>Benign</a:t>
            </a:r>
            <a:r>
              <a:rPr lang="en-US" dirty="0"/>
              <a:t>: Alexa Top 500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www.alexa.com/topsites</a:t>
            </a:r>
            <a:r>
              <a:rPr lang="en-US" dirty="0" smtClean="0"/>
              <a:t> </a:t>
            </a:r>
          </a:p>
          <a:p>
            <a:r>
              <a:rPr lang="en-US" dirty="0" smtClean="0"/>
              <a:t>Malicious: </a:t>
            </a:r>
            <a:r>
              <a:rPr lang="en-US" dirty="0"/>
              <a:t>Malware.com </a:t>
            </a:r>
            <a:r>
              <a:rPr lang="en-US" dirty="0">
                <a:hlinkClick r:id="rId4"/>
              </a:rPr>
              <a:t>https://malwr.com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Datasets</a:t>
            </a:r>
          </a:p>
          <a:p>
            <a:r>
              <a:rPr lang="en-US" dirty="0"/>
              <a:t> </a:t>
            </a:r>
            <a:r>
              <a:rPr lang="en-US" dirty="0" smtClean="0"/>
              <a:t>Benign(28178)/ Malicious (657)/Unknown(161)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9671" y="2362323"/>
            <a:ext cx="4314764" cy="33976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954" y="3731724"/>
            <a:ext cx="3616053" cy="20282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01862" y="5911324"/>
            <a:ext cx="1862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Benign JavaScript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120229" y="5914217"/>
            <a:ext cx="2114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Malicious JavaScript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985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Number of Features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1324951" y="1075046"/>
            <a:ext cx="2872948" cy="12256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212" y="805886"/>
            <a:ext cx="3139343" cy="20376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178" y="2457041"/>
            <a:ext cx="3383053" cy="389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0921" y="3109297"/>
            <a:ext cx="2622062" cy="310949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275025" y="1154215"/>
            <a:ext cx="21688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4D4F52"/>
                </a:solidFill>
                <a:latin typeface="+mj-lt"/>
                <a:ea typeface="Arial" charset="0"/>
                <a:cs typeface="Arial" charset="0"/>
              </a:rPr>
              <a:t>A single feature does not result in a perfect </a:t>
            </a:r>
            <a:r>
              <a:rPr lang="en-US" altLang="zh-CN" sz="2400" dirty="0" smtClean="0">
                <a:solidFill>
                  <a:srgbClr val="4D4F52"/>
                </a:solidFill>
                <a:latin typeface="+mj-lt"/>
                <a:ea typeface="Arial" charset="0"/>
                <a:cs typeface="Arial" charset="0"/>
              </a:rPr>
              <a:t>separation</a:t>
            </a:r>
            <a:endParaRPr lang="zh-CN" altLang="en-US" sz="2400" dirty="0">
              <a:solidFill>
                <a:srgbClr val="4D4F52"/>
              </a:solidFill>
              <a:latin typeface="+mj-lt"/>
              <a:ea typeface="Arial" charset="0"/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628555" y="1273919"/>
            <a:ext cx="21688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4D4F52"/>
                </a:solidFill>
                <a:latin typeface="+mj-lt"/>
                <a:ea typeface="Arial" charset="0"/>
                <a:cs typeface="Arial" charset="0"/>
              </a:rPr>
              <a:t>A</a:t>
            </a:r>
            <a:r>
              <a:rPr lang="en-US" altLang="zh-CN" sz="2400" dirty="0" smtClean="0">
                <a:solidFill>
                  <a:srgbClr val="4D4F52"/>
                </a:solidFill>
                <a:latin typeface="+mj-lt"/>
                <a:ea typeface="Arial" charset="0"/>
                <a:cs typeface="Arial" charset="0"/>
              </a:rPr>
              <a:t> </a:t>
            </a:r>
            <a:r>
              <a:rPr lang="en-US" altLang="zh-CN" sz="2400" dirty="0">
                <a:solidFill>
                  <a:srgbClr val="4D4F52"/>
                </a:solidFill>
                <a:latin typeface="+mj-lt"/>
                <a:ea typeface="Arial" charset="0"/>
                <a:cs typeface="Arial" charset="0"/>
              </a:rPr>
              <a:t>second feature still does </a:t>
            </a:r>
            <a:r>
              <a:rPr lang="en-US" altLang="zh-CN" sz="2400" dirty="0" smtClean="0">
                <a:solidFill>
                  <a:srgbClr val="4D4F52"/>
                </a:solidFill>
                <a:latin typeface="+mj-lt"/>
                <a:ea typeface="Arial" charset="0"/>
                <a:cs typeface="Arial" charset="0"/>
              </a:rPr>
              <a:t>not work</a:t>
            </a:r>
            <a:endParaRPr lang="zh-CN" altLang="en-US" sz="2400" dirty="0">
              <a:solidFill>
                <a:srgbClr val="4D4F52"/>
              </a:solidFill>
              <a:latin typeface="+mj-lt"/>
              <a:ea typeface="Arial" charset="0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37548" y="3346417"/>
            <a:ext cx="27602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4D4F52"/>
                </a:solidFill>
                <a:latin typeface="+mj-lt"/>
                <a:ea typeface="Arial" charset="0"/>
                <a:cs typeface="Arial" charset="0"/>
              </a:rPr>
              <a:t>A</a:t>
            </a:r>
            <a:r>
              <a:rPr lang="en-US" altLang="zh-CN" sz="2400" dirty="0" smtClean="0">
                <a:solidFill>
                  <a:srgbClr val="4D4F52"/>
                </a:solidFill>
                <a:latin typeface="+mj-lt"/>
                <a:ea typeface="Arial" charset="0"/>
                <a:cs typeface="Arial" charset="0"/>
              </a:rPr>
              <a:t> </a:t>
            </a:r>
            <a:r>
              <a:rPr lang="en-US" altLang="zh-CN" sz="2400" dirty="0">
                <a:solidFill>
                  <a:srgbClr val="4D4F52"/>
                </a:solidFill>
                <a:latin typeface="+mj-lt"/>
                <a:ea typeface="Arial" charset="0"/>
                <a:cs typeface="Arial" charset="0"/>
              </a:rPr>
              <a:t>third feature </a:t>
            </a:r>
            <a:r>
              <a:rPr lang="en-US" altLang="zh-CN" sz="2400" dirty="0" smtClean="0">
                <a:solidFill>
                  <a:srgbClr val="4D4F52"/>
                </a:solidFill>
                <a:latin typeface="+mj-lt"/>
                <a:ea typeface="Arial" charset="0"/>
                <a:cs typeface="Arial" charset="0"/>
              </a:rPr>
              <a:t>result</a:t>
            </a:r>
          </a:p>
          <a:p>
            <a:r>
              <a:rPr lang="en-US" altLang="zh-CN" sz="2400" dirty="0" smtClean="0">
                <a:solidFill>
                  <a:srgbClr val="4D4F52"/>
                </a:solidFill>
                <a:latin typeface="+mj-lt"/>
                <a:ea typeface="Arial" charset="0"/>
                <a:cs typeface="Arial" charset="0"/>
              </a:rPr>
              <a:t>In a reasonable solution</a:t>
            </a:r>
            <a:endParaRPr lang="zh-CN" altLang="en-US" sz="2400" dirty="0">
              <a:solidFill>
                <a:srgbClr val="4D4F52"/>
              </a:solidFill>
              <a:latin typeface="+mj-lt"/>
              <a:ea typeface="Arial" charset="0"/>
              <a:cs typeface="Arial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6549292" y="4546746"/>
            <a:ext cx="1258277" cy="2675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29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features selected- </a:t>
            </a:r>
            <a:r>
              <a:rPr lang="en-US" altLang="zh-CN" b="1" dirty="0" smtClean="0"/>
              <a:t>Statistical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zh-CN" dirty="0"/>
              <a:t>Why </a:t>
            </a:r>
            <a:r>
              <a:rPr lang="en-US" altLang="zh-CN" dirty="0" smtClean="0"/>
              <a:t>Statistical</a:t>
            </a:r>
            <a:r>
              <a:rPr lang="en-US" altLang="zh-CN" dirty="0"/>
              <a:t>?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“</a:t>
            </a:r>
            <a:r>
              <a:rPr lang="en-US" altLang="zh-CN" dirty="0"/>
              <a:t>Happy families are alike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 Unhappy </a:t>
            </a:r>
            <a:r>
              <a:rPr lang="en-US" altLang="zh-CN" dirty="0"/>
              <a:t>family is unhappy in its own way</a:t>
            </a:r>
            <a:r>
              <a:rPr lang="en-US" altLang="zh-CN" dirty="0" smtClean="0"/>
              <a:t>”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                       -- </a:t>
            </a:r>
            <a:r>
              <a:rPr lang="en-US" altLang="zh-CN" i="1" dirty="0" smtClean="0"/>
              <a:t>Leo </a:t>
            </a:r>
            <a:r>
              <a:rPr lang="en-US" altLang="zh-CN" i="1" dirty="0"/>
              <a:t>Tolstoy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638" y="1418257"/>
            <a:ext cx="5429250" cy="4343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81920" y="5869403"/>
            <a:ext cx="363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hlinkClick r:id="rId3"/>
              </a:rPr>
              <a:t>Letter Frequency in English Language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681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nicWALL-Template-Calibri-102816" id="{917516F1-350F-470A-8BBE-706C9D023963}" vid="{F2DE3F5F-0AA0-47D4-9A4C-2DFA21BD32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SonicWALL-Template-Calibri-10-28-16</Template>
  <TotalTime>25910</TotalTime>
  <Words>1103</Words>
  <Application>Microsoft Office PowerPoint</Application>
  <PresentationFormat>Widescreen</PresentationFormat>
  <Paragraphs>340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Avenir Book</vt:lpstr>
      <vt:lpstr>Avenir Heavy</vt:lpstr>
      <vt:lpstr>Avenir Medium</vt:lpstr>
      <vt:lpstr>Avenir Roman</vt:lpstr>
      <vt:lpstr>DengXian</vt:lpstr>
      <vt:lpstr>宋体</vt:lpstr>
      <vt:lpstr>Arial</vt:lpstr>
      <vt:lpstr>Calibri</vt:lpstr>
      <vt:lpstr>Calibri Light</vt:lpstr>
      <vt:lpstr>Wingdings</vt:lpstr>
      <vt:lpstr>Office Theme</vt:lpstr>
      <vt:lpstr>suspicious JavaScript detect using machine learning</vt:lpstr>
      <vt:lpstr>Agenda</vt:lpstr>
      <vt:lpstr>Background</vt:lpstr>
      <vt:lpstr>Background</vt:lpstr>
      <vt:lpstr>Machine Learning</vt:lpstr>
      <vt:lpstr>Steps using Machine Learning</vt:lpstr>
      <vt:lpstr> supervised learning IN suspicious JavaScript detect</vt:lpstr>
      <vt:lpstr>Number of Features</vt:lpstr>
      <vt:lpstr>features selected- Statistical</vt:lpstr>
      <vt:lpstr>Token Features Extract from JavaScript</vt:lpstr>
      <vt:lpstr>Example-Benign</vt:lpstr>
      <vt:lpstr>Example-Malicious Variant</vt:lpstr>
      <vt:lpstr> Training and Find PROPER classifier</vt:lpstr>
      <vt:lpstr> Training and Find PROPER classifier</vt:lpstr>
      <vt:lpstr>Training and Find PROPER classifier</vt:lpstr>
      <vt:lpstr>k-nearest neighbors (KNN)</vt:lpstr>
      <vt:lpstr>Naive Bayes</vt:lpstr>
      <vt:lpstr>Linear regression AND Logistic Regression  </vt:lpstr>
      <vt:lpstr>decision tree and Random forest</vt:lpstr>
      <vt:lpstr>decision tree and Random forest</vt:lpstr>
      <vt:lpstr>Data Flow</vt:lpstr>
      <vt:lpstr>COMPARASION FOR DIFFERENT classifiers</vt:lpstr>
      <vt:lpstr>Training set  Composition for Random forest</vt:lpstr>
      <vt:lpstr>Restful api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Todd, Ravel</dc:creator>
  <cp:lastModifiedBy>Hiram (Hailong) Zhang</cp:lastModifiedBy>
  <cp:revision>523</cp:revision>
  <dcterms:created xsi:type="dcterms:W3CDTF">2016-10-30T20:32:00Z</dcterms:created>
  <dcterms:modified xsi:type="dcterms:W3CDTF">2017-06-27T07:27:20Z</dcterms:modified>
</cp:coreProperties>
</file>