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1" d="100"/>
          <a:sy n="171" d="100"/>
        </p:scale>
        <p:origin x="-136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34212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There are many things that can be said in favor of using the City SDK.  It has what appears to be a quickly growing ecosystem targeted towards citizen hacktivists.  There are many example applications already build as well as a query builder to assist in development.  In fact, the aliases provided for the Census API ACS tables were very helpful in deciphering the somewhat arcane Census Table names.  The great thing about the City SDK toolkit is that it was created for the specific purpose of developing apps for citizen engagement.  If County Stat were building a website from scratch, this would be a great option to seriously consider since is has the ability to leverage not only Census data, but a growing group of other datasets.  </a:t>
            </a:r>
          </a:p>
          <a:p>
            <a:pPr rtl="0">
              <a:spcBef>
                <a:spcPts val="0"/>
              </a:spcBef>
              <a:buNone/>
            </a:pPr>
            <a:endParaRPr/>
          </a:p>
          <a:p>
            <a:pPr rtl="0">
              <a:spcBef>
                <a:spcPts val="0"/>
              </a:spcBef>
              <a:buNone/>
            </a:pPr>
            <a:r>
              <a:rPr lang="en"/>
              <a:t>As it stands however, the need to develop a script to aggregate Census data and format it into a CSV is not easily met with the use of this particular tool.  The SDK is written in JavaScript which, is not easily adapted to an R scripting environment (one of the goals of the project).  In order to meet the needs of the project, there would need to be several intermediate steps taken before the final CSV could be produced.  The complexity of developing a script based on this SDK calls into question the long term sustainability of any solution upon which it is based.</a:t>
            </a:r>
          </a:p>
          <a:p>
            <a:pPr rtl="0">
              <a:spcBef>
                <a:spcPts val="0"/>
              </a:spcBef>
              <a:buNone/>
            </a:pPr>
            <a:endParaRPr/>
          </a:p>
          <a:p>
            <a:pPr>
              <a:spcBef>
                <a:spcPts val="0"/>
              </a:spcBef>
              <a:buNone/>
            </a:pPr>
            <a:r>
              <a:rPr lang="en"/>
              <a:t>Perhaps the most fatal aspect of using the City SDK is that it does not provide access to every measure sought by County Stat.  This means that any solution developed using this SDK would only be partial and not provide the complete functionality expected.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There are many ways to access the Census API to obtain ACS data as it is available via a REST API.  It is possible to formulate the correct data string and enter it into a browser address bar and obtain JSON formated data in the browser window.  Of course for the purposes of this project, that is not the desired output format.  It is possible to build these REST queries in R and pass them to the Census API using the RCurl package which, is a wrapper for libcurl (a command line to for accessing web pages).  The results are JSON formatted and can be passed to a variable which can then be converted to a dataframe.  The data frame can then be manipulated to taste and ultimately be written to a CSV file.  While there is some reliance on packages such as RCurl and JSONlite, these packages are so heavily used by the R community that it is likely that the will be consistently maintained into the future.</a:t>
            </a:r>
          </a:p>
          <a:p>
            <a:pPr rtl="0">
              <a:spcBef>
                <a:spcPts val="0"/>
              </a:spcBef>
              <a:buNone/>
            </a:pPr>
            <a:endParaRPr/>
          </a:p>
          <a:p>
            <a:pPr>
              <a:spcBef>
                <a:spcPts val="0"/>
              </a:spcBef>
              <a:buNone/>
            </a:pPr>
            <a:r>
              <a:rPr lang="en"/>
              <a:t>The main drawback to directly obtaining ACS data via API calls is that all of the queries must be hand coded.  Additionally, the names of States and Counties cannot be used in the creation of the queries but must instead be the numeric codes.  The same goes for table names.  Tables must be explicitly written out in there alphanumeric format.  All of this information must either be known in advance or it must be painstakingly search for on the Census website.  The documentation on the Census' website is also not very clear when it comes to the correct format of the query.  As all of the queries are written out, the ability to break the code up into modules is limited.  Also, there will be a steep learning curve for anyone who attempts to maintain the script(s) in the future.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ACS-R is a package written specifically to abstract the process of creating queries of the Census' API.  There are several methods available that assist in developing geographies as well as being able to find tables by searching on partial names.  Geographies can be built as concatenated arrays and then passed to the package to retrieve the relevant tables.  The data elements returned contain the: Estimate, Standard Error, and Confidence Interval for the table requested.  There are extensive examples available in the documentation as well as articles written describing different use cases.</a:t>
            </a:r>
          </a:p>
          <a:p>
            <a:pPr rtl="0">
              <a:spcBef>
                <a:spcPts val="0"/>
              </a:spcBef>
              <a:buNone/>
            </a:pPr>
            <a:endParaRPr/>
          </a:p>
          <a:p>
            <a:pPr rtl="0">
              <a:spcBef>
                <a:spcPts val="0"/>
              </a:spcBef>
              <a:buNone/>
            </a:pPr>
            <a:r>
              <a:rPr lang="en"/>
              <a:t>The results of the queries are returned as data objects which can be accessed via methods that will bring the data into data frames.  Each of the data frames may be combined to create one data frame and written to a CSV file.  Perhaps the greatest strength is the modularity afforded by using this package.  Instead of one big script that produces results, several smaller scripts could be written and called from each other.  For instance, there could be one script that builds geographies, another that finds tables, and another that combines the two to develop the query.  Finally, there could be one that simply formats the retrieved data and writes the CSV file.</a:t>
            </a:r>
          </a:p>
          <a:p>
            <a:pPr rtl="0">
              <a:spcBef>
                <a:spcPts val="0"/>
              </a:spcBef>
              <a:buNone/>
            </a:pPr>
            <a:endParaRPr/>
          </a:p>
          <a:p>
            <a:pPr>
              <a:spcBef>
                <a:spcPts val="0"/>
              </a:spcBef>
              <a:buNone/>
            </a:pPr>
            <a:r>
              <a:rPr lang="en"/>
              <a:t>The real weakness of using the ACS-R package is that is a niche 3rd party package that is not very well documented internally (not very well commented).  There are whole sections of the code that are commented out but left in which are carry overs from previous versions.  If there are changes in the Census API, there is no guarantee that the package will be updated in a timely manner.  Also, the package could be changed and not support backward compatibility.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1427275" y="748800"/>
            <a:ext cx="6413100" cy="36458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a:off x="1674650" y="992700"/>
            <a:ext cx="5956499"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3096300" y="1170475"/>
            <a:ext cx="2951399" cy="1584300"/>
          </a:xfrm>
          <a:prstGeom prst="rect">
            <a:avLst/>
          </a:prstGeom>
        </p:spPr>
        <p:txBody>
          <a:bodyPr lIns="91425" tIns="91425" rIns="91425" bIns="91425" anchor="ctr" anchorCtr="0"/>
          <a:lstStyle>
            <a:lvl1pPr algn="ctr">
              <a:spcBef>
                <a:spcPts val="0"/>
              </a:spcBef>
              <a:buClr>
                <a:schemeClr val="lt1"/>
              </a:buClr>
              <a:buFont typeface="Lato"/>
              <a:defRPr>
                <a:solidFill>
                  <a:schemeClr val="lt1"/>
                </a:solidFill>
                <a:latin typeface="Lato"/>
                <a:ea typeface="Lato"/>
                <a:cs typeface="Lato"/>
                <a:sym typeface="Lato"/>
              </a:defRPr>
            </a:lvl1pPr>
            <a:lvl2pPr algn="ctr">
              <a:spcBef>
                <a:spcPts val="0"/>
              </a:spcBef>
              <a:buClr>
                <a:schemeClr val="lt1"/>
              </a:buClr>
              <a:buFont typeface="Lato"/>
              <a:defRPr>
                <a:solidFill>
                  <a:schemeClr val="lt1"/>
                </a:solidFill>
                <a:latin typeface="Lato"/>
                <a:ea typeface="Lato"/>
                <a:cs typeface="Lato"/>
                <a:sym typeface="Lato"/>
              </a:defRPr>
            </a:lvl2pPr>
            <a:lvl3pPr algn="ctr">
              <a:spcBef>
                <a:spcPts val="0"/>
              </a:spcBef>
              <a:buClr>
                <a:schemeClr val="lt1"/>
              </a:buClr>
              <a:buFont typeface="Lato"/>
              <a:defRPr>
                <a:solidFill>
                  <a:schemeClr val="lt1"/>
                </a:solidFill>
                <a:latin typeface="Lato"/>
                <a:ea typeface="Lato"/>
                <a:cs typeface="Lato"/>
                <a:sym typeface="Lato"/>
              </a:defRPr>
            </a:lvl3pPr>
            <a:lvl4pPr algn="ctr">
              <a:spcBef>
                <a:spcPts val="0"/>
              </a:spcBef>
              <a:buClr>
                <a:schemeClr val="lt1"/>
              </a:buClr>
              <a:buFont typeface="Lato"/>
              <a:defRPr>
                <a:solidFill>
                  <a:schemeClr val="lt1"/>
                </a:solidFill>
                <a:latin typeface="Lato"/>
                <a:ea typeface="Lato"/>
                <a:cs typeface="Lato"/>
                <a:sym typeface="Lato"/>
              </a:defRPr>
            </a:lvl4pPr>
            <a:lvl5pPr algn="ctr">
              <a:spcBef>
                <a:spcPts val="0"/>
              </a:spcBef>
              <a:buClr>
                <a:schemeClr val="lt1"/>
              </a:buClr>
              <a:buFont typeface="Lato"/>
              <a:defRPr>
                <a:solidFill>
                  <a:schemeClr val="lt1"/>
                </a:solidFill>
                <a:latin typeface="Lato"/>
                <a:ea typeface="Lato"/>
                <a:cs typeface="Lato"/>
                <a:sym typeface="Lato"/>
              </a:defRPr>
            </a:lvl5pPr>
            <a:lvl6pPr algn="ctr">
              <a:spcBef>
                <a:spcPts val="0"/>
              </a:spcBef>
              <a:buClr>
                <a:schemeClr val="lt1"/>
              </a:buClr>
              <a:buFont typeface="Lato"/>
              <a:defRPr>
                <a:solidFill>
                  <a:schemeClr val="lt1"/>
                </a:solidFill>
                <a:latin typeface="Lato"/>
                <a:ea typeface="Lato"/>
                <a:cs typeface="Lato"/>
                <a:sym typeface="Lato"/>
              </a:defRPr>
            </a:lvl6pPr>
            <a:lvl7pPr algn="ctr">
              <a:spcBef>
                <a:spcPts val="0"/>
              </a:spcBef>
              <a:buClr>
                <a:schemeClr val="lt1"/>
              </a:buClr>
              <a:buFont typeface="Lato"/>
              <a:defRPr>
                <a:solidFill>
                  <a:schemeClr val="lt1"/>
                </a:solidFill>
                <a:latin typeface="Lato"/>
                <a:ea typeface="Lato"/>
                <a:cs typeface="Lato"/>
                <a:sym typeface="Lato"/>
              </a:defRPr>
            </a:lvl7pPr>
            <a:lvl8pPr algn="ctr">
              <a:spcBef>
                <a:spcPts val="0"/>
              </a:spcBef>
              <a:buClr>
                <a:schemeClr val="lt1"/>
              </a:buClr>
              <a:buFont typeface="Lato"/>
              <a:defRPr>
                <a:solidFill>
                  <a:schemeClr val="lt1"/>
                </a:solidFill>
                <a:latin typeface="Lato"/>
                <a:ea typeface="Lato"/>
                <a:cs typeface="Lato"/>
                <a:sym typeface="Lato"/>
              </a:defRPr>
            </a:lvl8pPr>
            <a:lvl9pPr algn="ctr">
              <a:spcBef>
                <a:spcPts val="0"/>
              </a:spcBef>
              <a:buClr>
                <a:schemeClr val="lt1"/>
              </a:buClr>
              <a:buFont typeface="Lato"/>
              <a:defRPr>
                <a:solidFill>
                  <a:schemeClr val="lt1"/>
                </a:solidFill>
                <a:latin typeface="Lato"/>
                <a:ea typeface="Lato"/>
                <a:cs typeface="Lato"/>
                <a:sym typeface="Lato"/>
              </a:defRPr>
            </a:lvl9pPr>
          </a:lstStyle>
          <a:p>
            <a:endParaRPr/>
          </a:p>
        </p:txBody>
      </p:sp>
      <p:sp>
        <p:nvSpPr>
          <p:cNvPr id="12" name="Shape 12"/>
          <p:cNvSpPr txBox="1">
            <a:spLocks noGrp="1"/>
          </p:cNvSpPr>
          <p:nvPr>
            <p:ph type="subTitle" idx="1"/>
          </p:nvPr>
        </p:nvSpPr>
        <p:spPr>
          <a:xfrm>
            <a:off x="3096300" y="2754780"/>
            <a:ext cx="2951399" cy="701399"/>
          </a:xfrm>
          <a:prstGeom prst="rect">
            <a:avLst/>
          </a:prstGeom>
        </p:spPr>
        <p:txBody>
          <a:bodyPr lIns="91425" tIns="91425" rIns="91425" bIns="91425" anchor="b" anchorCtr="0"/>
          <a:lstStyle>
            <a:lvl1pPr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2pPr>
            <a:lvl3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3pPr>
            <a:lvl4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4pPr>
            <a:lvl5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5pPr>
            <a:lvl6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6pPr>
            <a:lvl7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7pPr>
            <a:lvl8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8pPr>
            <a:lvl9pPr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3" name="Shape 13"/>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
        <p:nvSpPr>
          <p:cNvPr id="14" name="Shape 14"/>
          <p:cNvSpPr txBox="1">
            <a:spLocks noGrp="1"/>
          </p:cNvSpPr>
          <p:nvPr>
            <p:ph type="subTitle" idx="2"/>
          </p:nvPr>
        </p:nvSpPr>
        <p:spPr>
          <a:xfrm>
            <a:off x="3096300" y="3736575"/>
            <a:ext cx="2951399" cy="351899"/>
          </a:xfrm>
          <a:prstGeom prst="rect">
            <a:avLst/>
          </a:prstGeom>
        </p:spPr>
        <p:txBody>
          <a:bodyPr lIns="91425" tIns="91425" rIns="91425" bIns="91425" anchor="t" anchorCtr="0"/>
          <a:lstStyle>
            <a:lvl1pPr algn="ctr" rtl="0">
              <a:spcBef>
                <a:spcPts val="0"/>
              </a:spcBef>
              <a:buNone/>
              <a:defRPr sz="1100">
                <a:solidFill>
                  <a:srgbClr val="F3F3F3"/>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51" name="Shape 51"/>
          <p:cNvSpPr txBox="1">
            <a:spLocks noGrp="1"/>
          </p:cNvSpPr>
          <p:nvPr>
            <p:ph type="title"/>
          </p:nvPr>
        </p:nvSpPr>
        <p:spPr>
          <a:xfrm>
            <a:off x="311700" y="1233100"/>
            <a:ext cx="8520599" cy="1610100"/>
          </a:xfrm>
          <a:prstGeom prst="rect">
            <a:avLst/>
          </a:prstGeom>
        </p:spPr>
        <p:txBody>
          <a:bodyPr lIns="91425" tIns="91425" rIns="91425" bIns="91425" anchor="b" anchorCtr="0"/>
          <a:lstStyle>
            <a:lvl1pPr algn="ctr">
              <a:spcBef>
                <a:spcPts val="0"/>
              </a:spcBef>
              <a:buSzPct val="100000"/>
              <a:buFont typeface="Lato"/>
              <a:defRPr sz="10000">
                <a:latin typeface="Lato"/>
                <a:ea typeface="Lato"/>
                <a:cs typeface="Lato"/>
                <a:sym typeface="Lato"/>
              </a:defRPr>
            </a:lvl1pPr>
            <a:lvl2pPr algn="ctr">
              <a:spcBef>
                <a:spcPts val="0"/>
              </a:spcBef>
              <a:buSzPct val="100000"/>
              <a:buFont typeface="Lato"/>
              <a:defRPr sz="10000">
                <a:latin typeface="Lato"/>
                <a:ea typeface="Lato"/>
                <a:cs typeface="Lato"/>
                <a:sym typeface="Lato"/>
              </a:defRPr>
            </a:lvl2pPr>
            <a:lvl3pPr algn="ctr">
              <a:spcBef>
                <a:spcPts val="0"/>
              </a:spcBef>
              <a:buSzPct val="100000"/>
              <a:buFont typeface="Lato"/>
              <a:defRPr sz="10000">
                <a:latin typeface="Lato"/>
                <a:ea typeface="Lato"/>
                <a:cs typeface="Lato"/>
                <a:sym typeface="Lato"/>
              </a:defRPr>
            </a:lvl3pPr>
            <a:lvl4pPr algn="ctr">
              <a:spcBef>
                <a:spcPts val="0"/>
              </a:spcBef>
              <a:buSzPct val="100000"/>
              <a:buFont typeface="Lato"/>
              <a:defRPr sz="10000">
                <a:latin typeface="Lato"/>
                <a:ea typeface="Lato"/>
                <a:cs typeface="Lato"/>
                <a:sym typeface="Lato"/>
              </a:defRPr>
            </a:lvl4pPr>
            <a:lvl5pPr algn="ctr">
              <a:spcBef>
                <a:spcPts val="0"/>
              </a:spcBef>
              <a:buSzPct val="100000"/>
              <a:buFont typeface="Lato"/>
              <a:defRPr sz="10000">
                <a:latin typeface="Lato"/>
                <a:ea typeface="Lato"/>
                <a:cs typeface="Lato"/>
                <a:sym typeface="Lato"/>
              </a:defRPr>
            </a:lvl5pPr>
            <a:lvl6pPr algn="ctr">
              <a:spcBef>
                <a:spcPts val="0"/>
              </a:spcBef>
              <a:buSzPct val="100000"/>
              <a:buFont typeface="Lato"/>
              <a:defRPr sz="10000">
                <a:latin typeface="Lato"/>
                <a:ea typeface="Lato"/>
                <a:cs typeface="Lato"/>
                <a:sym typeface="Lato"/>
              </a:defRPr>
            </a:lvl6pPr>
            <a:lvl7pPr algn="ctr">
              <a:spcBef>
                <a:spcPts val="0"/>
              </a:spcBef>
              <a:buSzPct val="100000"/>
              <a:buFont typeface="Lato"/>
              <a:defRPr sz="10000">
                <a:latin typeface="Lato"/>
                <a:ea typeface="Lato"/>
                <a:cs typeface="Lato"/>
                <a:sym typeface="Lato"/>
              </a:defRPr>
            </a:lvl7pPr>
            <a:lvl8pPr algn="ctr">
              <a:spcBef>
                <a:spcPts val="0"/>
              </a:spcBef>
              <a:buSzPct val="100000"/>
              <a:buFont typeface="Lato"/>
              <a:defRPr sz="10000">
                <a:latin typeface="Lato"/>
                <a:ea typeface="Lato"/>
                <a:cs typeface="Lato"/>
                <a:sym typeface="Lato"/>
              </a:defRPr>
            </a:lvl8pPr>
            <a:lvl9pPr algn="ctr">
              <a:spcBef>
                <a:spcPts val="0"/>
              </a:spcBef>
              <a:buSzPct val="100000"/>
              <a:buFont typeface="Lato"/>
              <a:defRPr sz="10000">
                <a:latin typeface="Lato"/>
                <a:ea typeface="Lato"/>
                <a:cs typeface="Lato"/>
                <a:sym typeface="Lato"/>
              </a:defRPr>
            </a:lvl9pPr>
          </a:lstStyle>
          <a:p>
            <a:endParaRPr/>
          </a:p>
        </p:txBody>
      </p:sp>
      <p:sp>
        <p:nvSpPr>
          <p:cNvPr id="52" name="Shape 52"/>
          <p:cNvSpPr txBox="1">
            <a:spLocks noGrp="1"/>
          </p:cNvSpPr>
          <p:nvPr>
            <p:ph type="body" idx="1"/>
          </p:nvPr>
        </p:nvSpPr>
        <p:spPr>
          <a:xfrm>
            <a:off x="311700" y="2919450"/>
            <a:ext cx="8520599" cy="1071599"/>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3" name="Shape 53"/>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199"/>
          </a:xfrm>
          <a:prstGeom prst="rect">
            <a:avLst/>
          </a:prstGeom>
        </p:spPr>
        <p:txBody>
          <a:bodyPr lIns="91425" tIns="91425" rIns="91425" bIns="91425" anchor="ctr" anchorCtr="0"/>
          <a:lstStyle>
            <a:lvl1pPr algn="ctr">
              <a:spcBef>
                <a:spcPts val="0"/>
              </a:spcBef>
              <a:buClr>
                <a:schemeClr val="lt1"/>
              </a:buClr>
              <a:buSzPct val="100000"/>
              <a:buFont typeface="Lato"/>
              <a:defRPr sz="4800" b="0">
                <a:solidFill>
                  <a:schemeClr val="lt1"/>
                </a:solidFill>
                <a:latin typeface="Lato"/>
                <a:ea typeface="Lato"/>
                <a:cs typeface="Lato"/>
                <a:sym typeface="Lato"/>
              </a:defRPr>
            </a:lvl1pPr>
            <a:lvl2pPr algn="ctr">
              <a:spcBef>
                <a:spcPts val="0"/>
              </a:spcBef>
              <a:buClr>
                <a:schemeClr val="lt1"/>
              </a:buClr>
              <a:buSzPct val="100000"/>
              <a:buFont typeface="Lato"/>
              <a:defRPr sz="4800" b="0">
                <a:solidFill>
                  <a:schemeClr val="lt1"/>
                </a:solidFill>
                <a:latin typeface="Lato"/>
                <a:ea typeface="Lato"/>
                <a:cs typeface="Lato"/>
                <a:sym typeface="Lato"/>
              </a:defRPr>
            </a:lvl2pPr>
            <a:lvl3pPr algn="ctr">
              <a:spcBef>
                <a:spcPts val="0"/>
              </a:spcBef>
              <a:buClr>
                <a:schemeClr val="lt1"/>
              </a:buClr>
              <a:buSzPct val="100000"/>
              <a:buFont typeface="Lato"/>
              <a:defRPr sz="4800" b="0">
                <a:solidFill>
                  <a:schemeClr val="lt1"/>
                </a:solidFill>
                <a:latin typeface="Lato"/>
                <a:ea typeface="Lato"/>
                <a:cs typeface="Lato"/>
                <a:sym typeface="Lato"/>
              </a:defRPr>
            </a:lvl3pPr>
            <a:lvl4pPr algn="ctr">
              <a:spcBef>
                <a:spcPts val="0"/>
              </a:spcBef>
              <a:buClr>
                <a:schemeClr val="lt1"/>
              </a:buClr>
              <a:buSzPct val="100000"/>
              <a:buFont typeface="Lato"/>
              <a:defRPr sz="4800" b="0">
                <a:solidFill>
                  <a:schemeClr val="lt1"/>
                </a:solidFill>
                <a:latin typeface="Lato"/>
                <a:ea typeface="Lato"/>
                <a:cs typeface="Lato"/>
                <a:sym typeface="Lato"/>
              </a:defRPr>
            </a:lvl4pPr>
            <a:lvl5pPr algn="ctr">
              <a:spcBef>
                <a:spcPts val="0"/>
              </a:spcBef>
              <a:buClr>
                <a:schemeClr val="lt1"/>
              </a:buClr>
              <a:buSzPct val="100000"/>
              <a:buFont typeface="Lato"/>
              <a:defRPr sz="4800" b="0">
                <a:solidFill>
                  <a:schemeClr val="lt1"/>
                </a:solidFill>
                <a:latin typeface="Lato"/>
                <a:ea typeface="Lato"/>
                <a:cs typeface="Lato"/>
                <a:sym typeface="Lato"/>
              </a:defRPr>
            </a:lvl5pPr>
            <a:lvl6pPr algn="ctr">
              <a:spcBef>
                <a:spcPts val="0"/>
              </a:spcBef>
              <a:buClr>
                <a:schemeClr val="lt1"/>
              </a:buClr>
              <a:buSzPct val="100000"/>
              <a:buFont typeface="Lato"/>
              <a:defRPr sz="4800" b="0">
                <a:solidFill>
                  <a:schemeClr val="lt1"/>
                </a:solidFill>
                <a:latin typeface="Lato"/>
                <a:ea typeface="Lato"/>
                <a:cs typeface="Lato"/>
                <a:sym typeface="Lato"/>
              </a:defRPr>
            </a:lvl6pPr>
            <a:lvl7pPr algn="ctr">
              <a:spcBef>
                <a:spcPts val="0"/>
              </a:spcBef>
              <a:buClr>
                <a:schemeClr val="lt1"/>
              </a:buClr>
              <a:buSzPct val="100000"/>
              <a:buFont typeface="Lato"/>
              <a:defRPr sz="4800" b="0">
                <a:solidFill>
                  <a:schemeClr val="lt1"/>
                </a:solidFill>
                <a:latin typeface="Lato"/>
                <a:ea typeface="Lato"/>
                <a:cs typeface="Lato"/>
                <a:sym typeface="Lato"/>
              </a:defRPr>
            </a:lvl7pPr>
            <a:lvl8pPr algn="ctr">
              <a:spcBef>
                <a:spcPts val="0"/>
              </a:spcBef>
              <a:buClr>
                <a:schemeClr val="lt1"/>
              </a:buClr>
              <a:buSzPct val="100000"/>
              <a:buFont typeface="Lato"/>
              <a:defRPr sz="4800" b="0">
                <a:solidFill>
                  <a:schemeClr val="lt1"/>
                </a:solidFill>
                <a:latin typeface="Lato"/>
                <a:ea typeface="Lato"/>
                <a:cs typeface="Lato"/>
                <a:sym typeface="Lato"/>
              </a:defRPr>
            </a:lvl8pPr>
            <a:lvl9pPr algn="ctr">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311700" y="391350"/>
            <a:ext cx="8520599" cy="6261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599" cy="6261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7" name="Shape 2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
        <p:nvSpPr>
          <p:cNvPr id="28" name="Shape 28"/>
          <p:cNvSpPr/>
          <p:nvPr/>
        </p:nvSpPr>
        <p:spPr>
          <a:xfrm>
            <a:off x="9525" y="5059175"/>
            <a:ext cx="9144000" cy="84300"/>
          </a:xfrm>
          <a:prstGeom prst="rect">
            <a:avLst/>
          </a:prstGeom>
          <a:solidFill>
            <a:srgbClr val="CC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391350"/>
            <a:ext cx="8520599" cy="6261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4" name="Shape 34"/>
          <p:cNvSpPr txBox="1">
            <a:spLocks noGrp="1"/>
          </p:cNvSpPr>
          <p:nvPr>
            <p:ph type="body" idx="1"/>
          </p:nvPr>
        </p:nvSpPr>
        <p:spPr>
          <a:xfrm>
            <a:off x="311700" y="1391377"/>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5" name="Shape 3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18700" cy="4090800"/>
          </a:xfrm>
          <a:prstGeom prst="rect">
            <a:avLst/>
          </a:prstGeom>
        </p:spPr>
        <p:txBody>
          <a:bodyPr lIns="91425" tIns="91425" rIns="91425" bIns="91425" anchor="ctr" anchorCtr="0"/>
          <a:lstStyle>
            <a:lvl1pPr>
              <a:spcBef>
                <a:spcPts val="0"/>
              </a:spcBef>
              <a:buClr>
                <a:schemeClr val="lt1"/>
              </a:buClr>
              <a:buSzPct val="100000"/>
              <a:buFont typeface="Lato"/>
              <a:defRPr sz="4800" b="0">
                <a:solidFill>
                  <a:schemeClr val="lt1"/>
                </a:solidFill>
                <a:latin typeface="Lato"/>
                <a:ea typeface="Lato"/>
                <a:cs typeface="Lato"/>
                <a:sym typeface="Lato"/>
              </a:defRPr>
            </a:lvl1pPr>
            <a:lvl2pPr>
              <a:spcBef>
                <a:spcPts val="0"/>
              </a:spcBef>
              <a:buClr>
                <a:schemeClr val="lt1"/>
              </a:buClr>
              <a:buSzPct val="100000"/>
              <a:buFont typeface="Lato"/>
              <a:defRPr sz="4800" b="0">
                <a:solidFill>
                  <a:schemeClr val="lt1"/>
                </a:solidFill>
                <a:latin typeface="Lato"/>
                <a:ea typeface="Lato"/>
                <a:cs typeface="Lato"/>
                <a:sym typeface="Lato"/>
              </a:defRPr>
            </a:lvl2pPr>
            <a:lvl3pPr>
              <a:spcBef>
                <a:spcPts val="0"/>
              </a:spcBef>
              <a:buClr>
                <a:schemeClr val="lt1"/>
              </a:buClr>
              <a:buSzPct val="100000"/>
              <a:buFont typeface="Lato"/>
              <a:defRPr sz="4800" b="0">
                <a:solidFill>
                  <a:schemeClr val="lt1"/>
                </a:solidFill>
                <a:latin typeface="Lato"/>
                <a:ea typeface="Lato"/>
                <a:cs typeface="Lato"/>
                <a:sym typeface="Lato"/>
              </a:defRPr>
            </a:lvl3pPr>
            <a:lvl4pPr>
              <a:spcBef>
                <a:spcPts val="0"/>
              </a:spcBef>
              <a:buClr>
                <a:schemeClr val="lt1"/>
              </a:buClr>
              <a:buSzPct val="100000"/>
              <a:buFont typeface="Lato"/>
              <a:defRPr sz="4800" b="0">
                <a:solidFill>
                  <a:schemeClr val="lt1"/>
                </a:solidFill>
                <a:latin typeface="Lato"/>
                <a:ea typeface="Lato"/>
                <a:cs typeface="Lato"/>
                <a:sym typeface="Lato"/>
              </a:defRPr>
            </a:lvl4pPr>
            <a:lvl5pPr>
              <a:spcBef>
                <a:spcPts val="0"/>
              </a:spcBef>
              <a:buClr>
                <a:schemeClr val="lt1"/>
              </a:buClr>
              <a:buSzPct val="100000"/>
              <a:buFont typeface="Lato"/>
              <a:defRPr sz="4800" b="0">
                <a:solidFill>
                  <a:schemeClr val="lt1"/>
                </a:solidFill>
                <a:latin typeface="Lato"/>
                <a:ea typeface="Lato"/>
                <a:cs typeface="Lato"/>
                <a:sym typeface="Lato"/>
              </a:defRPr>
            </a:lvl5pPr>
            <a:lvl6pPr>
              <a:spcBef>
                <a:spcPts val="0"/>
              </a:spcBef>
              <a:buClr>
                <a:schemeClr val="lt1"/>
              </a:buClr>
              <a:buSzPct val="100000"/>
              <a:buFont typeface="Lato"/>
              <a:defRPr sz="4800" b="0">
                <a:solidFill>
                  <a:schemeClr val="lt1"/>
                </a:solidFill>
                <a:latin typeface="Lato"/>
                <a:ea typeface="Lato"/>
                <a:cs typeface="Lato"/>
                <a:sym typeface="Lato"/>
              </a:defRPr>
            </a:lvl6pPr>
            <a:lvl7pPr>
              <a:spcBef>
                <a:spcPts val="0"/>
              </a:spcBef>
              <a:buClr>
                <a:schemeClr val="lt1"/>
              </a:buClr>
              <a:buSzPct val="100000"/>
              <a:buFont typeface="Lato"/>
              <a:defRPr sz="4800" b="0">
                <a:solidFill>
                  <a:schemeClr val="lt1"/>
                </a:solidFill>
                <a:latin typeface="Lato"/>
                <a:ea typeface="Lato"/>
                <a:cs typeface="Lato"/>
                <a:sym typeface="Lato"/>
              </a:defRPr>
            </a:lvl7pPr>
            <a:lvl8pPr>
              <a:spcBef>
                <a:spcPts val="0"/>
              </a:spcBef>
              <a:buClr>
                <a:schemeClr val="lt1"/>
              </a:buClr>
              <a:buSzPct val="100000"/>
              <a:buFont typeface="Lato"/>
              <a:defRPr sz="4800" b="0">
                <a:solidFill>
                  <a:schemeClr val="lt1"/>
                </a:solidFill>
                <a:latin typeface="Lato"/>
                <a:ea typeface="Lato"/>
                <a:cs typeface="Lato"/>
                <a:sym typeface="Lato"/>
              </a:defRPr>
            </a:lvl8pPr>
            <a:lvl9pPr>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8" name="Shape 3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107950"/>
            <a:ext cx="4045199" cy="16836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199" cy="13455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lstStyle>
            <a:lvl1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1pPr>
            <a:lvl2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7" name="Shape 7"/>
          <p:cNvSpPr txBox="1">
            <a:spLocks noGrp="1"/>
          </p:cNvSpPr>
          <p:nvPr>
            <p:ph type="sldNum" idx="12"/>
          </p:nvPr>
        </p:nvSpPr>
        <p:spPr>
          <a:xfrm>
            <a:off x="8490250" y="4681009"/>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2434850" y="1170475"/>
            <a:ext cx="4586099" cy="1584300"/>
          </a:xfrm>
          <a:prstGeom prst="rect">
            <a:avLst/>
          </a:prstGeom>
        </p:spPr>
        <p:txBody>
          <a:bodyPr lIns="91425" tIns="91425" rIns="91425" bIns="91425" anchor="ctr" anchorCtr="0">
            <a:noAutofit/>
          </a:bodyPr>
          <a:lstStyle/>
          <a:p>
            <a:pPr>
              <a:spcBef>
                <a:spcPts val="0"/>
              </a:spcBef>
              <a:buNone/>
            </a:pPr>
            <a:r>
              <a:rPr lang="en"/>
              <a:t>US Census Data Acquisition and Use</a:t>
            </a:r>
          </a:p>
        </p:txBody>
      </p:sp>
      <p:sp>
        <p:nvSpPr>
          <p:cNvPr id="58" name="Shape 58"/>
          <p:cNvSpPr txBox="1">
            <a:spLocks noGrp="1"/>
          </p:cNvSpPr>
          <p:nvPr>
            <p:ph type="subTitle" idx="1"/>
          </p:nvPr>
        </p:nvSpPr>
        <p:spPr>
          <a:xfrm>
            <a:off x="3096300" y="2754780"/>
            <a:ext cx="2951399" cy="701399"/>
          </a:xfrm>
          <a:prstGeom prst="rect">
            <a:avLst/>
          </a:prstGeom>
        </p:spPr>
        <p:txBody>
          <a:bodyPr lIns="91425" tIns="91425" rIns="91425" bIns="91425" anchor="b" anchorCtr="0">
            <a:noAutofit/>
          </a:bodyPr>
          <a:lstStyle/>
          <a:p>
            <a:pPr>
              <a:spcBef>
                <a:spcPts val="0"/>
              </a:spcBef>
              <a:buNone/>
            </a:pPr>
            <a:r>
              <a:rPr lang="en"/>
              <a:t>A comparison of Different Methods</a:t>
            </a:r>
          </a:p>
        </p:txBody>
      </p:sp>
      <p:sp>
        <p:nvSpPr>
          <p:cNvPr id="59" name="Shape 59"/>
          <p:cNvSpPr txBox="1">
            <a:spLocks noGrp="1"/>
          </p:cNvSpPr>
          <p:nvPr>
            <p:ph type="subTitle" idx="2"/>
          </p:nvPr>
        </p:nvSpPr>
        <p:spPr>
          <a:xfrm>
            <a:off x="3096300" y="3736575"/>
            <a:ext cx="2951399" cy="351899"/>
          </a:xfrm>
          <a:prstGeom prst="rect">
            <a:avLst/>
          </a:prstGeom>
        </p:spPr>
        <p:txBody>
          <a:bodyPr lIns="91425" tIns="91425" rIns="91425" bIns="91425" anchor="t" anchorCtr="0">
            <a:noAutofit/>
          </a:bodyPr>
          <a:lstStyle/>
          <a:p>
            <a:pPr>
              <a:spcBef>
                <a:spcPts val="0"/>
              </a:spcBef>
              <a:buNone/>
            </a:pPr>
            <a:r>
              <a:rPr lang="en"/>
              <a:t>Robert Pickering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algn="ctr">
              <a:spcBef>
                <a:spcPts val="0"/>
              </a:spcBef>
              <a:buNone/>
            </a:pPr>
            <a:r>
              <a:rPr lang="en"/>
              <a:t>City SDK </a:t>
            </a:r>
          </a:p>
        </p:txBody>
      </p:sp>
      <p:sp>
        <p:nvSpPr>
          <p:cNvPr id="65" name="Shape 65"/>
          <p:cNvSpPr txBox="1">
            <a:spLocks noGrp="1"/>
          </p:cNvSpPr>
          <p:nvPr>
            <p:ph type="body" idx="1"/>
          </p:nvPr>
        </p:nvSpPr>
        <p:spPr>
          <a:xfrm>
            <a:off x="311700" y="1152475"/>
            <a:ext cx="3999899" cy="34164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lnSpc>
                <a:spcPct val="100000"/>
              </a:lnSpc>
              <a:spcBef>
                <a:spcPts val="0"/>
              </a:spcBef>
              <a:spcAft>
                <a:spcPts val="0"/>
              </a:spcAft>
              <a:buNone/>
            </a:pPr>
            <a:r>
              <a:rPr lang="en" sz="1800" b="1" dirty="0">
                <a:solidFill>
                  <a:srgbClr val="000000"/>
                </a:solidFill>
                <a:latin typeface="Arial"/>
                <a:ea typeface="Arial"/>
                <a:cs typeface="Arial"/>
                <a:sym typeface="Arial"/>
              </a:rPr>
              <a:t>Strengths</a:t>
            </a:r>
          </a:p>
          <a:p>
            <a:pPr lvl="0" rtl="0">
              <a:spcBef>
                <a:spcPts val="0"/>
              </a:spcBef>
              <a:buNone/>
            </a:pPr>
            <a:endParaRPr dirty="0"/>
          </a:p>
          <a:p>
            <a:pPr marL="514350" lvl="0" indent="-285750" rtl="0">
              <a:spcBef>
                <a:spcPts val="0"/>
              </a:spcBef>
              <a:spcAft>
                <a:spcPts val="100"/>
              </a:spcAft>
              <a:buFont typeface="Arial"/>
              <a:buChar char="•"/>
            </a:pPr>
            <a:r>
              <a:rPr lang="en" dirty="0"/>
              <a:t>Built in Query Builder</a:t>
            </a:r>
          </a:p>
          <a:p>
            <a:pPr marL="514350" lvl="0" indent="-285750" rtl="0">
              <a:spcBef>
                <a:spcPts val="0"/>
              </a:spcBef>
              <a:spcAft>
                <a:spcPts val="100"/>
              </a:spcAft>
              <a:buFont typeface="Arial"/>
              <a:buChar char="•"/>
            </a:pPr>
            <a:r>
              <a:rPr lang="en" dirty="0"/>
              <a:t>Many Examples</a:t>
            </a:r>
          </a:p>
          <a:p>
            <a:pPr marL="514350" lvl="0" indent="-285750" rtl="0">
              <a:spcBef>
                <a:spcPts val="0"/>
              </a:spcBef>
              <a:spcAft>
                <a:spcPts val="100"/>
              </a:spcAft>
              <a:buFont typeface="Arial"/>
              <a:buChar char="•"/>
            </a:pPr>
            <a:r>
              <a:rPr lang="en" dirty="0"/>
              <a:t>List of aliases to assist in building queries</a:t>
            </a:r>
          </a:p>
          <a:p>
            <a:pPr marL="514350" lvl="0" indent="-285750" rtl="0">
              <a:spcBef>
                <a:spcPts val="0"/>
              </a:spcBef>
              <a:spcAft>
                <a:spcPts val="100"/>
              </a:spcAft>
              <a:buFont typeface="Arial"/>
              <a:buChar char="•"/>
            </a:pPr>
            <a:r>
              <a:rPr lang="en" dirty="0"/>
              <a:t>Growing Eco-System</a:t>
            </a:r>
          </a:p>
          <a:p>
            <a:pPr marL="514350" lvl="0" indent="-285750">
              <a:spcBef>
                <a:spcPts val="0"/>
              </a:spcBef>
              <a:spcAft>
                <a:spcPts val="100"/>
              </a:spcAft>
              <a:buFont typeface="Arial"/>
              <a:buChar char="•"/>
            </a:pPr>
            <a:r>
              <a:rPr lang="en" dirty="0"/>
              <a:t>Potential to access other modules in addition to Census Module</a:t>
            </a:r>
          </a:p>
        </p:txBody>
      </p:sp>
      <p:sp>
        <p:nvSpPr>
          <p:cNvPr id="66" name="Shape 66"/>
          <p:cNvSpPr txBox="1">
            <a:spLocks noGrp="1"/>
          </p:cNvSpPr>
          <p:nvPr>
            <p:ph type="body" idx="2"/>
          </p:nvPr>
        </p:nvSpPr>
        <p:spPr>
          <a:xfrm>
            <a:off x="4832400" y="1152475"/>
            <a:ext cx="3999899"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rtl="0">
              <a:lnSpc>
                <a:spcPct val="100000"/>
              </a:lnSpc>
              <a:spcBef>
                <a:spcPts val="0"/>
              </a:spcBef>
              <a:spcAft>
                <a:spcPts val="0"/>
              </a:spcAft>
              <a:buNone/>
            </a:pPr>
            <a:r>
              <a:rPr lang="en" sz="1800" b="1" dirty="0">
                <a:solidFill>
                  <a:srgbClr val="000000"/>
                </a:solidFill>
                <a:latin typeface="Arial"/>
                <a:ea typeface="Arial"/>
                <a:cs typeface="Arial"/>
                <a:sym typeface="Arial"/>
              </a:rPr>
              <a:t>Weaknesses</a:t>
            </a:r>
          </a:p>
          <a:p>
            <a:pPr lvl="0" rtl="0">
              <a:spcBef>
                <a:spcPts val="0"/>
              </a:spcBef>
              <a:buNone/>
            </a:pPr>
            <a:endParaRPr dirty="0"/>
          </a:p>
          <a:p>
            <a:pPr marL="514350" lvl="0" indent="-285750" rtl="0">
              <a:spcBef>
                <a:spcPts val="0"/>
              </a:spcBef>
              <a:spcAft>
                <a:spcPts val="100"/>
              </a:spcAft>
              <a:buSzPct val="100000"/>
              <a:buFont typeface="Arial"/>
              <a:buChar char="•"/>
            </a:pPr>
            <a:r>
              <a:rPr lang="en" dirty="0"/>
              <a:t>Not all measures sought by County Stat are available</a:t>
            </a:r>
          </a:p>
          <a:p>
            <a:pPr marL="514350" lvl="0" indent="-285750" rtl="0">
              <a:spcBef>
                <a:spcPts val="0"/>
              </a:spcBef>
              <a:spcAft>
                <a:spcPts val="100"/>
              </a:spcAft>
              <a:buSzPct val="100000"/>
              <a:buFont typeface="Arial"/>
              <a:buChar char="•"/>
            </a:pPr>
            <a:r>
              <a:rPr lang="en" dirty="0"/>
              <a:t>Language is JavaScript instead of R</a:t>
            </a:r>
          </a:p>
          <a:p>
            <a:pPr marL="514350" lvl="0" indent="-285750" rtl="0">
              <a:spcBef>
                <a:spcPts val="0"/>
              </a:spcBef>
              <a:spcAft>
                <a:spcPts val="100"/>
              </a:spcAft>
              <a:buSzPct val="100000"/>
              <a:buFont typeface="Arial"/>
              <a:buChar char="•"/>
            </a:pPr>
            <a:r>
              <a:rPr lang="en" dirty="0"/>
              <a:t>Where the web page containing the Javascript would reside is not clear</a:t>
            </a:r>
          </a:p>
          <a:p>
            <a:pPr marL="514350" lvl="0" indent="-285750" rtl="0">
              <a:spcBef>
                <a:spcPts val="0"/>
              </a:spcBef>
              <a:spcAft>
                <a:spcPts val="100"/>
              </a:spcAft>
              <a:buSzPct val="100000"/>
              <a:buFont typeface="Arial"/>
              <a:buChar char="•"/>
            </a:pPr>
            <a:r>
              <a:rPr lang="en" dirty="0"/>
              <a:t>Output is in JSON format which must be parsed</a:t>
            </a:r>
          </a:p>
          <a:p>
            <a:pPr>
              <a:lnSpc>
                <a:spcPct val="100000"/>
              </a:lnSpc>
              <a:spcBef>
                <a:spcPts val="0"/>
              </a:spcBef>
              <a:spcAft>
                <a:spcPts val="0"/>
              </a:spcAft>
              <a:buNone/>
            </a:pPr>
            <a:endParaRPr b="1" dirty="0">
              <a:solidFill>
                <a:schemeClr val="dk1"/>
              </a:solidFill>
              <a:latin typeface="Playfair Display"/>
              <a:ea typeface="Playfair Display"/>
              <a:cs typeface="Playfair Display"/>
              <a:sym typeface="Playfair Display"/>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algn="ctr">
              <a:spcBef>
                <a:spcPts val="0"/>
              </a:spcBef>
              <a:buNone/>
            </a:pPr>
            <a:r>
              <a:rPr lang="en"/>
              <a:t>City SDK Query Builder</a:t>
            </a:r>
          </a:p>
        </p:txBody>
      </p:sp>
      <p:pic>
        <p:nvPicPr>
          <p:cNvPr id="72" name="Shape 72"/>
          <p:cNvPicPr preferRelativeResize="0"/>
          <p:nvPr/>
        </p:nvPicPr>
        <p:blipFill>
          <a:blip r:embed="rId3">
            <a:alphaModFix/>
          </a:blip>
          <a:stretch>
            <a:fillRect/>
          </a:stretch>
        </p:blipFill>
        <p:spPr>
          <a:xfrm>
            <a:off x="2530500" y="1152475"/>
            <a:ext cx="4165526" cy="37167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algn="ctr">
              <a:spcBef>
                <a:spcPts val="0"/>
              </a:spcBef>
              <a:buNone/>
            </a:pPr>
            <a:r>
              <a:rPr lang="en"/>
              <a:t>Census API</a:t>
            </a:r>
          </a:p>
        </p:txBody>
      </p:sp>
      <p:sp>
        <p:nvSpPr>
          <p:cNvPr id="78" name="Shape 78"/>
          <p:cNvSpPr txBox="1">
            <a:spLocks noGrp="1"/>
          </p:cNvSpPr>
          <p:nvPr>
            <p:ph type="body" idx="1"/>
          </p:nvPr>
        </p:nvSpPr>
        <p:spPr>
          <a:xfrm>
            <a:off x="311700" y="1152475"/>
            <a:ext cx="3999899"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rtl="0">
              <a:lnSpc>
                <a:spcPct val="100000"/>
              </a:lnSpc>
              <a:spcBef>
                <a:spcPts val="0"/>
              </a:spcBef>
              <a:spcAft>
                <a:spcPts val="100"/>
              </a:spcAft>
              <a:buNone/>
            </a:pPr>
            <a:r>
              <a:rPr lang="en" sz="1800" b="1" dirty="0">
                <a:solidFill>
                  <a:srgbClr val="000000"/>
                </a:solidFill>
                <a:latin typeface="Arial"/>
                <a:ea typeface="Arial"/>
                <a:cs typeface="Arial"/>
                <a:sym typeface="Arial"/>
              </a:rPr>
              <a:t>Strengths</a:t>
            </a:r>
          </a:p>
          <a:p>
            <a:pPr lvl="0" algn="ctr" rtl="0">
              <a:lnSpc>
                <a:spcPct val="100000"/>
              </a:lnSpc>
              <a:spcBef>
                <a:spcPts val="0"/>
              </a:spcBef>
              <a:spcAft>
                <a:spcPts val="100"/>
              </a:spcAft>
              <a:buNone/>
            </a:pPr>
            <a:endParaRPr sz="1800" b="1" dirty="0">
              <a:solidFill>
                <a:srgbClr val="000000"/>
              </a:solidFill>
              <a:latin typeface="Arial"/>
              <a:ea typeface="Arial"/>
              <a:cs typeface="Arial"/>
              <a:sym typeface="Arial"/>
            </a:endParaRPr>
          </a:p>
          <a:p>
            <a:pPr marL="514350" lvl="0" indent="-285750" rtl="0">
              <a:spcBef>
                <a:spcPts val="0"/>
              </a:spcBef>
              <a:spcAft>
                <a:spcPts val="100"/>
              </a:spcAft>
              <a:buFont typeface="Arial"/>
              <a:buChar char="•"/>
            </a:pPr>
            <a:r>
              <a:rPr lang="en" dirty="0"/>
              <a:t>Limited reliance on 3rd party packages</a:t>
            </a:r>
          </a:p>
          <a:p>
            <a:pPr marL="514350" lvl="0" indent="-285750" rtl="0">
              <a:spcBef>
                <a:spcPts val="0"/>
              </a:spcBef>
              <a:spcAft>
                <a:spcPts val="100"/>
              </a:spcAft>
              <a:buFont typeface="Arial"/>
              <a:buChar char="•"/>
            </a:pPr>
            <a:r>
              <a:rPr lang="en" dirty="0"/>
              <a:t>Method for developing script has no constraints based on other packages</a:t>
            </a:r>
          </a:p>
          <a:p>
            <a:pPr marL="514350" lvl="0" indent="-285750" rtl="0">
              <a:spcBef>
                <a:spcPts val="0"/>
              </a:spcBef>
              <a:spcAft>
                <a:spcPts val="100"/>
              </a:spcAft>
              <a:buFont typeface="Arial"/>
              <a:buChar char="•"/>
            </a:pPr>
            <a:r>
              <a:rPr lang="en" dirty="0"/>
              <a:t>Scripting can be written completely in R</a:t>
            </a:r>
          </a:p>
        </p:txBody>
      </p:sp>
      <p:sp>
        <p:nvSpPr>
          <p:cNvPr id="79" name="Shape 79"/>
          <p:cNvSpPr txBox="1">
            <a:spLocks noGrp="1"/>
          </p:cNvSpPr>
          <p:nvPr>
            <p:ph type="body" idx="2"/>
          </p:nvPr>
        </p:nvSpPr>
        <p:spPr>
          <a:xfrm>
            <a:off x="4832400" y="1152475"/>
            <a:ext cx="3999899"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rtl="0">
              <a:lnSpc>
                <a:spcPct val="100000"/>
              </a:lnSpc>
              <a:spcBef>
                <a:spcPts val="0"/>
              </a:spcBef>
              <a:spcAft>
                <a:spcPts val="100"/>
              </a:spcAft>
              <a:buNone/>
            </a:pPr>
            <a:r>
              <a:rPr lang="en" sz="1800" b="1" dirty="0">
                <a:solidFill>
                  <a:srgbClr val="000000"/>
                </a:solidFill>
                <a:latin typeface="Arial"/>
                <a:ea typeface="Arial"/>
                <a:cs typeface="Arial"/>
                <a:sym typeface="Arial"/>
              </a:rPr>
              <a:t>Weaknesses</a:t>
            </a:r>
          </a:p>
          <a:p>
            <a:pPr algn="ctr" rtl="0">
              <a:lnSpc>
                <a:spcPct val="100000"/>
              </a:lnSpc>
              <a:spcBef>
                <a:spcPts val="0"/>
              </a:spcBef>
              <a:spcAft>
                <a:spcPts val="100"/>
              </a:spcAft>
              <a:buNone/>
            </a:pPr>
            <a:endParaRPr sz="1800" b="1" dirty="0">
              <a:solidFill>
                <a:srgbClr val="000000"/>
              </a:solidFill>
              <a:latin typeface="Arial"/>
              <a:ea typeface="Arial"/>
              <a:cs typeface="Arial"/>
              <a:sym typeface="Arial"/>
            </a:endParaRPr>
          </a:p>
          <a:p>
            <a:pPr marL="514350" lvl="0" indent="-285750" rtl="0">
              <a:spcBef>
                <a:spcPts val="0"/>
              </a:spcBef>
              <a:spcAft>
                <a:spcPts val="100"/>
              </a:spcAft>
              <a:buFont typeface="Arial"/>
              <a:buChar char="•"/>
            </a:pPr>
            <a:r>
              <a:rPr lang="en" dirty="0"/>
              <a:t>API calls must all be created by hand</a:t>
            </a:r>
          </a:p>
          <a:p>
            <a:pPr marL="514350" lvl="0" indent="-285750" rtl="0">
              <a:spcBef>
                <a:spcPts val="0"/>
              </a:spcBef>
              <a:spcAft>
                <a:spcPts val="100"/>
              </a:spcAft>
              <a:buFont typeface="Arial"/>
              <a:buChar char="•"/>
            </a:pPr>
            <a:r>
              <a:rPr lang="en" dirty="0"/>
              <a:t>May be difficult to implement command line arguments.</a:t>
            </a:r>
          </a:p>
          <a:p>
            <a:pPr marL="514350" lvl="0" indent="-285750" rtl="0">
              <a:spcBef>
                <a:spcPts val="0"/>
              </a:spcBef>
              <a:spcAft>
                <a:spcPts val="100"/>
              </a:spcAft>
              <a:buFont typeface="Arial"/>
              <a:buChar char="•"/>
            </a:pPr>
            <a:r>
              <a:rPr lang="en" dirty="0"/>
              <a:t>Output is JSON and must be parsed</a:t>
            </a:r>
          </a:p>
          <a:p>
            <a:pPr marL="514350" lvl="0" indent="-285750" rtl="0">
              <a:spcBef>
                <a:spcPts val="0"/>
              </a:spcBef>
              <a:spcAft>
                <a:spcPts val="100"/>
              </a:spcAft>
              <a:buFont typeface="Arial"/>
              <a:buChar char="•"/>
            </a:pPr>
            <a:r>
              <a:rPr lang="en" dirty="0"/>
              <a:t>Table codes and Geographic codes must be known in advance</a:t>
            </a:r>
          </a:p>
          <a:p>
            <a:pPr marL="914400" lvl="1" indent="-228600" rtl="0">
              <a:spcBef>
                <a:spcPts val="0"/>
              </a:spcBef>
              <a:spcAft>
                <a:spcPts val="100"/>
              </a:spcAft>
              <a:buFont typeface="Arial"/>
              <a:buChar char="•"/>
            </a:pPr>
            <a:r>
              <a:rPr lang="en" dirty="0"/>
              <a:t>Queries are not human readable</a:t>
            </a:r>
          </a:p>
          <a:p>
            <a:pPr marL="514350" lvl="0" indent="-285750" rtl="0">
              <a:spcBef>
                <a:spcPts val="0"/>
              </a:spcBef>
              <a:spcAft>
                <a:spcPts val="100"/>
              </a:spcAft>
              <a:buFont typeface="Arial"/>
              <a:buChar char="•"/>
            </a:pPr>
            <a:r>
              <a:rPr lang="en" dirty="0"/>
              <a:t>Documentation on the government website is unclear</a:t>
            </a:r>
          </a:p>
          <a:p>
            <a:pPr algn="ctr">
              <a:lnSpc>
                <a:spcPct val="100000"/>
              </a:lnSpc>
              <a:spcBef>
                <a:spcPts val="0"/>
              </a:spcBef>
              <a:spcAft>
                <a:spcPts val="100"/>
              </a:spcAft>
              <a:buNone/>
            </a:pPr>
            <a:endParaRPr sz="1800" b="1" dirty="0">
              <a:solidFill>
                <a:srgbClr val="000000"/>
              </a:solidFill>
              <a:latin typeface="Arial"/>
              <a:ea typeface="Arial"/>
              <a:cs typeface="Arial"/>
              <a:sym typeface="Aria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algn="ctr">
              <a:spcBef>
                <a:spcPts val="0"/>
              </a:spcBef>
              <a:buNone/>
            </a:pPr>
            <a:r>
              <a:rPr lang="en"/>
              <a:t>Census API Example</a:t>
            </a:r>
          </a:p>
        </p:txBody>
      </p:sp>
      <p:sp>
        <p:nvSpPr>
          <p:cNvPr id="85" name="Shape 85"/>
          <p:cNvSpPr txBox="1">
            <a:spLocks noGrp="1"/>
          </p:cNvSpPr>
          <p:nvPr>
            <p:ph type="body" idx="1"/>
          </p:nvPr>
        </p:nvSpPr>
        <p:spPr>
          <a:xfrm>
            <a:off x="311700" y="1152475"/>
            <a:ext cx="3999899"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lnSpc>
                <a:spcPct val="100000"/>
              </a:lnSpc>
              <a:spcBef>
                <a:spcPts val="0"/>
              </a:spcBef>
              <a:spcAft>
                <a:spcPts val="100"/>
              </a:spcAft>
              <a:buNone/>
            </a:pPr>
            <a:r>
              <a:rPr lang="en" sz="600"/>
              <a:t>("jsonlite", repos="http://cran.r-project.org")</a:t>
            </a:r>
          </a:p>
          <a:p>
            <a:pPr rtl="0">
              <a:lnSpc>
                <a:spcPct val="100000"/>
              </a:lnSpc>
              <a:spcBef>
                <a:spcPts val="0"/>
              </a:spcBef>
              <a:spcAft>
                <a:spcPts val="100"/>
              </a:spcAft>
              <a:buNone/>
            </a:pPr>
            <a:r>
              <a:rPr lang="en" sz="600"/>
              <a:t>library(jsonlite)</a:t>
            </a:r>
          </a:p>
          <a:p>
            <a:pPr rtl="0">
              <a:lnSpc>
                <a:spcPct val="100000"/>
              </a:lnSpc>
              <a:spcBef>
                <a:spcPts val="0"/>
              </a:spcBef>
              <a:spcAft>
                <a:spcPts val="100"/>
              </a:spcAft>
              <a:buNone/>
            </a:pPr>
            <a:r>
              <a:rPr lang="en" sz="600"/>
              <a:t>install.packages("RCurl", repos="http://cran.r-project.org")</a:t>
            </a:r>
          </a:p>
          <a:p>
            <a:pPr rtl="0">
              <a:lnSpc>
                <a:spcPct val="100000"/>
              </a:lnSpc>
              <a:spcBef>
                <a:spcPts val="0"/>
              </a:spcBef>
              <a:spcAft>
                <a:spcPts val="100"/>
              </a:spcAft>
              <a:buNone/>
            </a:pPr>
            <a:r>
              <a:rPr lang="en" sz="600"/>
              <a:t>library(RCurl)</a:t>
            </a:r>
          </a:p>
          <a:p>
            <a:pPr rtl="0">
              <a:lnSpc>
                <a:spcPct val="100000"/>
              </a:lnSpc>
              <a:spcBef>
                <a:spcPts val="0"/>
              </a:spcBef>
              <a:spcAft>
                <a:spcPts val="100"/>
              </a:spcAft>
              <a:buNone/>
            </a:pPr>
            <a:r>
              <a:rPr lang="en" sz="600"/>
              <a:t>key &lt;- "f1390e1535e269e72084cae2bfc5253851a5a0c7"</a:t>
            </a:r>
          </a:p>
          <a:p>
            <a:pPr rtl="0">
              <a:lnSpc>
                <a:spcPct val="100000"/>
              </a:lnSpc>
              <a:spcBef>
                <a:spcPts val="0"/>
              </a:spcBef>
              <a:spcAft>
                <a:spcPts val="100"/>
              </a:spcAft>
              <a:buNone/>
            </a:pPr>
            <a:r>
              <a:rPr lang="en" sz="600"/>
              <a:t>acsmeasures &lt;- c("B25003_001E",</a:t>
            </a:r>
          </a:p>
          <a:p>
            <a:pPr rtl="0">
              <a:lnSpc>
                <a:spcPct val="100000"/>
              </a:lnSpc>
              <a:spcBef>
                <a:spcPts val="0"/>
              </a:spcBef>
              <a:spcAft>
                <a:spcPts val="100"/>
              </a:spcAft>
              <a:buNone/>
            </a:pPr>
            <a:r>
              <a:rPr lang="en" sz="600"/>
              <a:t>             	"B25101_006E",</a:t>
            </a:r>
          </a:p>
          <a:p>
            <a:pPr rtl="0">
              <a:lnSpc>
                <a:spcPct val="100000"/>
              </a:lnSpc>
              <a:spcBef>
                <a:spcPts val="0"/>
              </a:spcBef>
              <a:spcAft>
                <a:spcPts val="100"/>
              </a:spcAft>
              <a:buNone/>
            </a:pPr>
            <a:r>
              <a:rPr lang="en" sz="600"/>
              <a:t>             	"B25106_028E",</a:t>
            </a:r>
          </a:p>
          <a:p>
            <a:pPr rtl="0">
              <a:lnSpc>
                <a:spcPct val="100000"/>
              </a:lnSpc>
              <a:spcBef>
                <a:spcPts val="0"/>
              </a:spcBef>
              <a:spcAft>
                <a:spcPts val="100"/>
              </a:spcAft>
              <a:buNone/>
            </a:pPr>
            <a:r>
              <a:rPr lang="en" sz="600"/>
              <a:t>             	"B25077_001E",</a:t>
            </a:r>
          </a:p>
          <a:p>
            <a:pPr rtl="0">
              <a:lnSpc>
                <a:spcPct val="100000"/>
              </a:lnSpc>
              <a:spcBef>
                <a:spcPts val="0"/>
              </a:spcBef>
              <a:spcAft>
                <a:spcPts val="100"/>
              </a:spcAft>
              <a:buNone/>
            </a:pPr>
            <a:r>
              <a:rPr lang="en" sz="600"/>
              <a:t>             	"B25111_001E",</a:t>
            </a:r>
          </a:p>
          <a:p>
            <a:pPr rtl="0">
              <a:lnSpc>
                <a:spcPct val="100000"/>
              </a:lnSpc>
              <a:spcBef>
                <a:spcPts val="0"/>
              </a:spcBef>
              <a:spcAft>
                <a:spcPts val="100"/>
              </a:spcAft>
              <a:buNone/>
            </a:pPr>
            <a:r>
              <a:rPr lang="en" sz="600"/>
              <a:t>             	"B08136_001E",</a:t>
            </a:r>
          </a:p>
          <a:p>
            <a:pPr rtl="0">
              <a:lnSpc>
                <a:spcPct val="100000"/>
              </a:lnSpc>
              <a:spcBef>
                <a:spcPts val="0"/>
              </a:spcBef>
              <a:spcAft>
                <a:spcPts val="100"/>
              </a:spcAft>
              <a:buNone/>
            </a:pPr>
            <a:r>
              <a:rPr lang="en" sz="600"/>
              <a:t>             	"B08136_007E",</a:t>
            </a:r>
          </a:p>
          <a:p>
            <a:pPr rtl="0">
              <a:lnSpc>
                <a:spcPct val="100000"/>
              </a:lnSpc>
              <a:spcBef>
                <a:spcPts val="0"/>
              </a:spcBef>
              <a:spcAft>
                <a:spcPts val="100"/>
              </a:spcAft>
              <a:buNone/>
            </a:pPr>
            <a:r>
              <a:rPr lang="en" sz="600"/>
              <a:t>             	"B17001_002E",</a:t>
            </a:r>
          </a:p>
          <a:p>
            <a:pPr rtl="0">
              <a:lnSpc>
                <a:spcPct val="100000"/>
              </a:lnSpc>
              <a:spcBef>
                <a:spcPts val="0"/>
              </a:spcBef>
              <a:spcAft>
                <a:spcPts val="100"/>
              </a:spcAft>
              <a:buNone/>
            </a:pPr>
            <a:r>
              <a:rPr lang="en" sz="600"/>
              <a:t>             	"B19013_001E",</a:t>
            </a:r>
          </a:p>
          <a:p>
            <a:pPr rtl="0">
              <a:lnSpc>
                <a:spcPct val="100000"/>
              </a:lnSpc>
              <a:spcBef>
                <a:spcPts val="0"/>
              </a:spcBef>
              <a:spcAft>
                <a:spcPts val="100"/>
              </a:spcAft>
              <a:buNone/>
            </a:pPr>
            <a:r>
              <a:rPr lang="en" sz="600"/>
              <a:t>             	"B23025_002E",</a:t>
            </a:r>
          </a:p>
          <a:p>
            <a:pPr rtl="0">
              <a:lnSpc>
                <a:spcPct val="100000"/>
              </a:lnSpc>
              <a:spcBef>
                <a:spcPts val="0"/>
              </a:spcBef>
              <a:spcAft>
                <a:spcPts val="100"/>
              </a:spcAft>
              <a:buNone/>
            </a:pPr>
            <a:r>
              <a:rPr lang="en" sz="600"/>
              <a:t>             	"B15003_023E")</a:t>
            </a:r>
          </a:p>
          <a:p>
            <a:pPr rtl="0">
              <a:lnSpc>
                <a:spcPct val="100000"/>
              </a:lnSpc>
              <a:spcBef>
                <a:spcPts val="0"/>
              </a:spcBef>
              <a:spcAft>
                <a:spcPts val="100"/>
              </a:spcAft>
              <a:buNone/>
            </a:pPr>
            <a:r>
              <a:rPr lang="en" sz="600"/>
              <a:t>urlbase &lt;- ("http://api.census.gov/data")</a:t>
            </a:r>
          </a:p>
          <a:p>
            <a:pPr rtl="0">
              <a:lnSpc>
                <a:spcPct val="100000"/>
              </a:lnSpc>
              <a:spcBef>
                <a:spcPts val="0"/>
              </a:spcBef>
              <a:spcAft>
                <a:spcPts val="100"/>
              </a:spcAft>
              <a:buNone/>
            </a:pPr>
            <a:r>
              <a:rPr lang="en" sz="600"/>
              <a:t>acsyears &lt;-2005:2014</a:t>
            </a:r>
          </a:p>
          <a:p>
            <a:pPr rtl="0">
              <a:lnSpc>
                <a:spcPct val="100000"/>
              </a:lnSpc>
              <a:spcBef>
                <a:spcPts val="0"/>
              </a:spcBef>
              <a:spcAft>
                <a:spcPts val="100"/>
              </a:spcAft>
              <a:buNone/>
            </a:pPr>
            <a:r>
              <a:rPr lang="en" sz="600"/>
              <a:t>oneyear &lt;- c(1,1,1,1,1,1,1,1,1,1)</a:t>
            </a:r>
          </a:p>
          <a:p>
            <a:pPr rtl="0">
              <a:lnSpc>
                <a:spcPct val="100000"/>
              </a:lnSpc>
              <a:spcBef>
                <a:spcPts val="0"/>
              </a:spcBef>
              <a:spcAft>
                <a:spcPts val="100"/>
              </a:spcAft>
              <a:buNone/>
            </a:pPr>
            <a:r>
              <a:rPr lang="en" sz="600"/>
              <a:t>threeyear &lt;- c(0,0,1,1,1,1,1,1,1,0)</a:t>
            </a:r>
          </a:p>
          <a:p>
            <a:pPr rtl="0">
              <a:lnSpc>
                <a:spcPct val="100000"/>
              </a:lnSpc>
              <a:spcBef>
                <a:spcPts val="0"/>
              </a:spcBef>
              <a:spcAft>
                <a:spcPts val="100"/>
              </a:spcAft>
              <a:buNone/>
            </a:pPr>
            <a:r>
              <a:rPr lang="en" sz="600"/>
              <a:t>fiveyear &lt;- c(0,0,0,0,1,1,1,1,1,0)</a:t>
            </a:r>
          </a:p>
          <a:p>
            <a:pPr rtl="0">
              <a:lnSpc>
                <a:spcPct val="100000"/>
              </a:lnSpc>
              <a:spcBef>
                <a:spcPts val="0"/>
              </a:spcBef>
              <a:spcAft>
                <a:spcPts val="100"/>
              </a:spcAft>
              <a:buNone/>
            </a:pPr>
            <a:r>
              <a:rPr lang="en" sz="600"/>
              <a:t>acsdata &lt;- data.frame(oneyear,</a:t>
            </a:r>
          </a:p>
          <a:p>
            <a:pPr rtl="0">
              <a:lnSpc>
                <a:spcPct val="100000"/>
              </a:lnSpc>
              <a:spcBef>
                <a:spcPts val="0"/>
              </a:spcBef>
              <a:spcAft>
                <a:spcPts val="100"/>
              </a:spcAft>
              <a:buNone/>
            </a:pPr>
            <a:r>
              <a:rPr lang="en" sz="600"/>
              <a:t>                  	threeyear,</a:t>
            </a:r>
          </a:p>
          <a:p>
            <a:pPr rtl="0">
              <a:lnSpc>
                <a:spcPct val="100000"/>
              </a:lnSpc>
              <a:spcBef>
                <a:spcPts val="0"/>
              </a:spcBef>
              <a:spcAft>
                <a:spcPts val="100"/>
              </a:spcAft>
              <a:buNone/>
            </a:pPr>
            <a:r>
              <a:rPr lang="en" sz="600"/>
              <a:t>                  	fiveyear,</a:t>
            </a:r>
          </a:p>
          <a:p>
            <a:pPr rtl="0">
              <a:lnSpc>
                <a:spcPct val="100000"/>
              </a:lnSpc>
              <a:spcBef>
                <a:spcPts val="0"/>
              </a:spcBef>
              <a:spcAft>
                <a:spcPts val="100"/>
              </a:spcAft>
              <a:buNone/>
            </a:pPr>
            <a:r>
              <a:rPr lang="en" sz="600"/>
              <a:t>                  	row.names = acsyears)</a:t>
            </a:r>
          </a:p>
          <a:p>
            <a:pPr rtl="0">
              <a:lnSpc>
                <a:spcPct val="100000"/>
              </a:lnSpc>
              <a:spcBef>
                <a:spcPts val="0"/>
              </a:spcBef>
              <a:spcAft>
                <a:spcPts val="100"/>
              </a:spcAft>
              <a:buNone/>
            </a:pPr>
            <a:r>
              <a:rPr lang="en" sz="600"/>
              <a:t>urlquery &lt;- paste0(urlbase,"/",acsyears[7],</a:t>
            </a:r>
          </a:p>
          <a:p>
            <a:pPr rtl="0">
              <a:lnSpc>
                <a:spcPct val="100000"/>
              </a:lnSpc>
              <a:spcBef>
                <a:spcPts val="0"/>
              </a:spcBef>
              <a:spcAft>
                <a:spcPts val="100"/>
              </a:spcAft>
              <a:buNone/>
            </a:pPr>
            <a:r>
              <a:rPr lang="en" sz="600"/>
              <a:t>               	"/acs5?get=NAME,"</a:t>
            </a:r>
          </a:p>
          <a:p>
            <a:pPr rtl="0">
              <a:lnSpc>
                <a:spcPct val="100000"/>
              </a:lnSpc>
              <a:spcBef>
                <a:spcPts val="0"/>
              </a:spcBef>
              <a:spcAft>
                <a:spcPts val="100"/>
              </a:spcAft>
              <a:buNone/>
            </a:pPr>
            <a:r>
              <a:rPr lang="en" sz="600"/>
              <a:t>               	,acsmeasures[1],</a:t>
            </a:r>
          </a:p>
          <a:p>
            <a:pPr rtl="0">
              <a:lnSpc>
                <a:spcPct val="100000"/>
              </a:lnSpc>
              <a:spcBef>
                <a:spcPts val="0"/>
              </a:spcBef>
              <a:spcAft>
                <a:spcPts val="100"/>
              </a:spcAft>
              <a:buNone/>
            </a:pPr>
            <a:r>
              <a:rPr lang="en" sz="600"/>
              <a:t>               	"&amp;for=state:22&amp;key="</a:t>
            </a:r>
          </a:p>
          <a:p>
            <a:pPr rtl="0">
              <a:lnSpc>
                <a:spcPct val="100000"/>
              </a:lnSpc>
              <a:spcBef>
                <a:spcPts val="0"/>
              </a:spcBef>
              <a:spcAft>
                <a:spcPts val="100"/>
              </a:spcAft>
              <a:buNone/>
            </a:pPr>
            <a:r>
              <a:rPr lang="en" sz="600"/>
              <a:t>               	,key, collapse =" ")</a:t>
            </a:r>
          </a:p>
          <a:p>
            <a:pPr rtl="0">
              <a:lnSpc>
                <a:spcPct val="100000"/>
              </a:lnSpc>
              <a:spcBef>
                <a:spcPts val="0"/>
              </a:spcBef>
              <a:spcAft>
                <a:spcPts val="100"/>
              </a:spcAft>
              <a:buNone/>
            </a:pPr>
            <a:r>
              <a:rPr lang="en" sz="600"/>
              <a:t>output &lt;- getURLContent(urlquery)</a:t>
            </a:r>
          </a:p>
          <a:p>
            <a:pPr>
              <a:lnSpc>
                <a:spcPct val="100000"/>
              </a:lnSpc>
              <a:spcBef>
                <a:spcPts val="0"/>
              </a:spcBef>
              <a:spcAft>
                <a:spcPts val="100"/>
              </a:spcAft>
              <a:buNone/>
            </a:pPr>
            <a:r>
              <a:rPr lang="en" sz="600"/>
              <a:t>formatted &lt;- fromJSON(output)</a:t>
            </a:r>
          </a:p>
        </p:txBody>
      </p:sp>
      <p:sp>
        <p:nvSpPr>
          <p:cNvPr id="86" name="Shape 86"/>
          <p:cNvSpPr txBox="1">
            <a:spLocks noGrp="1"/>
          </p:cNvSpPr>
          <p:nvPr>
            <p:ph type="body" idx="2"/>
          </p:nvPr>
        </p:nvSpPr>
        <p:spPr>
          <a:xfrm>
            <a:off x="4832400" y="1152475"/>
            <a:ext cx="3999899"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lnSpc>
                <a:spcPct val="100000"/>
              </a:lnSpc>
              <a:spcBef>
                <a:spcPts val="0"/>
              </a:spcBef>
              <a:spcAft>
                <a:spcPts val="100"/>
              </a:spcAft>
              <a:buNone/>
            </a:pPr>
            <a:r>
              <a:rPr lang="en" sz="600"/>
              <a:t>&gt; formatted</a:t>
            </a:r>
          </a:p>
          <a:p>
            <a:pPr rtl="0">
              <a:lnSpc>
                <a:spcPct val="100000"/>
              </a:lnSpc>
              <a:spcBef>
                <a:spcPts val="0"/>
              </a:spcBef>
              <a:spcAft>
                <a:spcPts val="100"/>
              </a:spcAft>
              <a:buNone/>
            </a:pPr>
            <a:r>
              <a:rPr lang="en" sz="600"/>
              <a:t> 	[,1]    	[,2]      	[,3]   </a:t>
            </a:r>
          </a:p>
          <a:p>
            <a:pPr rtl="0">
              <a:lnSpc>
                <a:spcPct val="100000"/>
              </a:lnSpc>
              <a:spcBef>
                <a:spcPts val="0"/>
              </a:spcBef>
              <a:spcAft>
                <a:spcPts val="100"/>
              </a:spcAft>
              <a:buNone/>
            </a:pPr>
            <a:r>
              <a:rPr lang="en" sz="600"/>
              <a:t>[1,] "NAME"  	"B25003_001E" "state"</a:t>
            </a:r>
          </a:p>
          <a:p>
            <a:pPr rtl="0">
              <a:lnSpc>
                <a:spcPct val="100000"/>
              </a:lnSpc>
              <a:spcBef>
                <a:spcPts val="0"/>
              </a:spcBef>
              <a:spcAft>
                <a:spcPts val="100"/>
              </a:spcAft>
              <a:buNone/>
            </a:pPr>
            <a:r>
              <a:rPr lang="en" sz="600"/>
              <a:t>[2,] "Louisiana" "1675097" 	"22"  </a:t>
            </a:r>
          </a:p>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algn="ctr">
              <a:spcBef>
                <a:spcPts val="0"/>
              </a:spcBef>
              <a:buNone/>
            </a:pPr>
            <a:r>
              <a:rPr lang="en"/>
              <a:t>ACS-R</a:t>
            </a:r>
          </a:p>
        </p:txBody>
      </p:sp>
      <p:sp>
        <p:nvSpPr>
          <p:cNvPr id="92" name="Shape 92"/>
          <p:cNvSpPr txBox="1">
            <a:spLocks noGrp="1"/>
          </p:cNvSpPr>
          <p:nvPr>
            <p:ph type="body" idx="1"/>
          </p:nvPr>
        </p:nvSpPr>
        <p:spPr>
          <a:xfrm>
            <a:off x="311700" y="1152475"/>
            <a:ext cx="3999899"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rtl="0">
              <a:lnSpc>
                <a:spcPct val="100000"/>
              </a:lnSpc>
              <a:spcBef>
                <a:spcPts val="0"/>
              </a:spcBef>
              <a:spcAft>
                <a:spcPts val="100"/>
              </a:spcAft>
              <a:buNone/>
            </a:pPr>
            <a:r>
              <a:rPr lang="en" sz="1800" b="1" dirty="0">
                <a:solidFill>
                  <a:srgbClr val="000000"/>
                </a:solidFill>
                <a:latin typeface="Arial"/>
                <a:ea typeface="Arial"/>
                <a:cs typeface="Arial"/>
                <a:sym typeface="Arial"/>
              </a:rPr>
              <a:t>Strengths</a:t>
            </a:r>
          </a:p>
          <a:p>
            <a:pPr lvl="0" algn="ctr" rtl="0">
              <a:lnSpc>
                <a:spcPct val="100000"/>
              </a:lnSpc>
              <a:spcBef>
                <a:spcPts val="0"/>
              </a:spcBef>
              <a:spcAft>
                <a:spcPts val="100"/>
              </a:spcAft>
              <a:buNone/>
            </a:pPr>
            <a:endParaRPr sz="1800" b="1" dirty="0">
              <a:solidFill>
                <a:srgbClr val="000000"/>
              </a:solidFill>
              <a:latin typeface="Arial"/>
              <a:ea typeface="Arial"/>
              <a:cs typeface="Arial"/>
              <a:sym typeface="Arial"/>
            </a:endParaRPr>
          </a:p>
          <a:p>
            <a:pPr marL="457200" lvl="0" indent="-228600" rtl="0">
              <a:spcBef>
                <a:spcPts val="0"/>
              </a:spcBef>
              <a:spcAft>
                <a:spcPts val="100"/>
              </a:spcAft>
              <a:buFont typeface="Arial"/>
              <a:buChar char="•"/>
            </a:pPr>
            <a:r>
              <a:rPr lang="en" sz="1200" dirty="0"/>
              <a:t>Simplified method for creating geographies</a:t>
            </a:r>
          </a:p>
          <a:p>
            <a:pPr marL="914400" lvl="1" indent="-228600" rtl="0">
              <a:spcBef>
                <a:spcPts val="0"/>
              </a:spcBef>
              <a:spcAft>
                <a:spcPts val="100"/>
              </a:spcAft>
              <a:buFont typeface="Arial"/>
              <a:buChar char="•"/>
            </a:pPr>
            <a:r>
              <a:rPr lang="en" dirty="0"/>
              <a:t>This allows geo sets to be fed into queries allowing for a more modular approach to data collection</a:t>
            </a:r>
          </a:p>
          <a:p>
            <a:pPr marL="457200" lvl="0" indent="-228600" rtl="0">
              <a:spcBef>
                <a:spcPts val="0"/>
              </a:spcBef>
              <a:spcAft>
                <a:spcPts val="100"/>
              </a:spcAft>
              <a:buFont typeface="Arial"/>
              <a:buChar char="•"/>
            </a:pPr>
            <a:r>
              <a:rPr lang="en" sz="1200" dirty="0"/>
              <a:t>Produces data objects that contain:</a:t>
            </a:r>
          </a:p>
          <a:p>
            <a:pPr marL="914400" lvl="1" indent="-228600" rtl="0">
              <a:spcBef>
                <a:spcPts val="0"/>
              </a:spcBef>
              <a:spcAft>
                <a:spcPts val="100"/>
              </a:spcAft>
              <a:buFont typeface="Arial"/>
              <a:buChar char="•"/>
            </a:pPr>
            <a:r>
              <a:rPr lang="en" dirty="0"/>
              <a:t>Estimate</a:t>
            </a:r>
          </a:p>
          <a:p>
            <a:pPr marL="914400" lvl="1" indent="-228600" rtl="0">
              <a:spcBef>
                <a:spcPts val="0"/>
              </a:spcBef>
              <a:spcAft>
                <a:spcPts val="100"/>
              </a:spcAft>
              <a:buFont typeface="Arial"/>
              <a:buChar char="•"/>
            </a:pPr>
            <a:r>
              <a:rPr lang="en" dirty="0"/>
              <a:t>Standard Error</a:t>
            </a:r>
          </a:p>
          <a:p>
            <a:pPr marL="914400" lvl="1" indent="-228600" rtl="0">
              <a:spcBef>
                <a:spcPts val="0"/>
              </a:spcBef>
              <a:spcAft>
                <a:spcPts val="100"/>
              </a:spcAft>
              <a:buFont typeface="Arial"/>
              <a:buChar char="•"/>
            </a:pPr>
            <a:r>
              <a:rPr lang="en" dirty="0"/>
              <a:t>Confidence Interval</a:t>
            </a:r>
          </a:p>
          <a:p>
            <a:pPr marL="457200" lvl="0" indent="-228600" rtl="0">
              <a:spcBef>
                <a:spcPts val="0"/>
              </a:spcBef>
              <a:spcAft>
                <a:spcPts val="100"/>
              </a:spcAft>
              <a:buFont typeface="Arial"/>
              <a:buChar char="•"/>
            </a:pPr>
            <a:r>
              <a:rPr lang="en" sz="1200" dirty="0"/>
              <a:t>Uses the same API call as the Census API</a:t>
            </a:r>
          </a:p>
          <a:p>
            <a:pPr marL="457200" lvl="0" indent="-228600" rtl="0">
              <a:spcBef>
                <a:spcPts val="0"/>
              </a:spcBef>
              <a:spcAft>
                <a:spcPts val="100"/>
              </a:spcAft>
              <a:buFont typeface="Arial"/>
              <a:buChar char="•"/>
            </a:pPr>
            <a:r>
              <a:rPr lang="en" sz="1200" dirty="0"/>
              <a:t>Scripting can be totally in R</a:t>
            </a:r>
          </a:p>
          <a:p>
            <a:pPr marL="457200" lvl="0" indent="-228600" rtl="0">
              <a:spcBef>
                <a:spcPts val="0"/>
              </a:spcBef>
              <a:spcAft>
                <a:spcPts val="100"/>
              </a:spcAft>
              <a:buFont typeface="Arial"/>
              <a:buChar char="•"/>
            </a:pPr>
            <a:r>
              <a:rPr lang="en" sz="1200" dirty="0"/>
              <a:t>Has a mailing list to ask questions</a:t>
            </a:r>
          </a:p>
          <a:p>
            <a:pPr marL="457200" lvl="0" indent="-228600">
              <a:spcBef>
                <a:spcPts val="0"/>
              </a:spcBef>
              <a:spcAft>
                <a:spcPts val="100"/>
              </a:spcAft>
              <a:buFont typeface="Arial"/>
              <a:buChar char="•"/>
            </a:pPr>
            <a:r>
              <a:rPr lang="en" sz="1200" dirty="0"/>
              <a:t>Extensive Documentation with examples</a:t>
            </a:r>
          </a:p>
        </p:txBody>
      </p:sp>
      <p:sp>
        <p:nvSpPr>
          <p:cNvPr id="93" name="Shape 93"/>
          <p:cNvSpPr txBox="1">
            <a:spLocks noGrp="1"/>
          </p:cNvSpPr>
          <p:nvPr>
            <p:ph type="body" idx="2"/>
          </p:nvPr>
        </p:nvSpPr>
        <p:spPr>
          <a:xfrm>
            <a:off x="4832400" y="1152475"/>
            <a:ext cx="3999899"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rtl="0">
              <a:lnSpc>
                <a:spcPct val="100000"/>
              </a:lnSpc>
              <a:spcBef>
                <a:spcPts val="0"/>
              </a:spcBef>
              <a:spcAft>
                <a:spcPts val="100"/>
              </a:spcAft>
              <a:buNone/>
            </a:pPr>
            <a:r>
              <a:rPr lang="en" sz="1800" b="1" dirty="0">
                <a:solidFill>
                  <a:srgbClr val="000000"/>
                </a:solidFill>
                <a:latin typeface="Arial"/>
                <a:ea typeface="Arial"/>
                <a:cs typeface="Arial"/>
                <a:sym typeface="Arial"/>
              </a:rPr>
              <a:t>Weaknesses</a:t>
            </a:r>
          </a:p>
          <a:p>
            <a:pPr algn="ctr" rtl="0">
              <a:lnSpc>
                <a:spcPct val="100000"/>
              </a:lnSpc>
              <a:spcBef>
                <a:spcPts val="0"/>
              </a:spcBef>
              <a:spcAft>
                <a:spcPts val="100"/>
              </a:spcAft>
              <a:buNone/>
            </a:pPr>
            <a:endParaRPr sz="1800" b="1" dirty="0">
              <a:solidFill>
                <a:srgbClr val="000000"/>
              </a:solidFill>
              <a:latin typeface="Arial"/>
              <a:ea typeface="Arial"/>
              <a:cs typeface="Arial"/>
              <a:sym typeface="Arial"/>
            </a:endParaRPr>
          </a:p>
          <a:p>
            <a:pPr marL="457200" lvl="0" indent="-228600" rtl="0">
              <a:spcBef>
                <a:spcPts val="0"/>
              </a:spcBef>
              <a:spcAft>
                <a:spcPts val="100"/>
              </a:spcAft>
              <a:buSzPct val="100000"/>
              <a:buFont typeface="Arial"/>
              <a:buChar char="•"/>
            </a:pPr>
            <a:r>
              <a:rPr lang="en" sz="1200" dirty="0"/>
              <a:t>Completely dependent on a third party package</a:t>
            </a:r>
          </a:p>
          <a:p>
            <a:pPr marL="914400" lvl="1" indent="-228600" rtl="0">
              <a:spcBef>
                <a:spcPts val="0"/>
              </a:spcBef>
              <a:spcAft>
                <a:spcPts val="100"/>
              </a:spcAft>
              <a:buSzPct val="100000"/>
              <a:buFont typeface="Arial"/>
              <a:buChar char="•"/>
            </a:pPr>
            <a:r>
              <a:rPr lang="en" dirty="0"/>
              <a:t>Code developed against current version could break as changes are made</a:t>
            </a:r>
          </a:p>
          <a:p>
            <a:pPr marL="457200" lvl="0" indent="-228600" rtl="0">
              <a:spcBef>
                <a:spcPts val="0"/>
              </a:spcBef>
              <a:spcAft>
                <a:spcPts val="100"/>
              </a:spcAft>
              <a:buSzPct val="100000"/>
              <a:buFont typeface="Arial"/>
              <a:buChar char="•"/>
            </a:pPr>
            <a:r>
              <a:rPr lang="en" sz="1200" dirty="0"/>
              <a:t>Code of the ACS-R package is not clean or well documented</a:t>
            </a:r>
          </a:p>
          <a:p>
            <a:pPr rtl="0">
              <a:spcBef>
                <a:spcPts val="0"/>
              </a:spcBef>
              <a:spcAft>
                <a:spcPts val="100"/>
              </a:spcAft>
              <a:buNone/>
            </a:pPr>
            <a:endParaRPr dirty="0"/>
          </a:p>
          <a:p>
            <a:pPr algn="ctr">
              <a:lnSpc>
                <a:spcPct val="100000"/>
              </a:lnSpc>
              <a:spcBef>
                <a:spcPts val="0"/>
              </a:spcBef>
              <a:spcAft>
                <a:spcPts val="100"/>
              </a:spcAft>
              <a:buNone/>
            </a:pPr>
            <a:endParaRPr sz="1800" b="1" dirty="0">
              <a:solidFill>
                <a:srgbClr val="000000"/>
              </a:solidFill>
              <a:latin typeface="Arial"/>
              <a:ea typeface="Arial"/>
              <a:cs typeface="Arial"/>
              <a:sym typeface="Aria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algn="ctr">
              <a:spcBef>
                <a:spcPts val="0"/>
              </a:spcBef>
              <a:buNone/>
            </a:pPr>
            <a:r>
              <a:rPr lang="en"/>
              <a:t>ACS-R Example</a:t>
            </a:r>
          </a:p>
        </p:txBody>
      </p:sp>
      <p:sp>
        <p:nvSpPr>
          <p:cNvPr id="99" name="Shape 99"/>
          <p:cNvSpPr txBox="1">
            <a:spLocks noGrp="1"/>
          </p:cNvSpPr>
          <p:nvPr>
            <p:ph type="body" idx="1"/>
          </p:nvPr>
        </p:nvSpPr>
        <p:spPr>
          <a:xfrm>
            <a:off x="311702" y="1152475"/>
            <a:ext cx="3676382"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lnSpc>
                <a:spcPct val="100000"/>
              </a:lnSpc>
              <a:spcBef>
                <a:spcPts val="0"/>
              </a:spcBef>
              <a:spcAft>
                <a:spcPts val="100"/>
              </a:spcAft>
              <a:buNone/>
            </a:pPr>
            <a:r>
              <a:rPr lang="en" sz="600" b="1" dirty="0"/>
              <a:t>#Make a list of Geo Locations</a:t>
            </a:r>
          </a:p>
          <a:p>
            <a:pPr rtl="0">
              <a:lnSpc>
                <a:spcPct val="100000"/>
              </a:lnSpc>
              <a:spcBef>
                <a:spcPts val="0"/>
              </a:spcBef>
              <a:spcAft>
                <a:spcPts val="100"/>
              </a:spcAft>
              <a:buNone/>
            </a:pPr>
            <a:r>
              <a:rPr lang="en" sz="600" dirty="0"/>
              <a:t>California = geo.make(state = "CA", county = c("Contra Costa", "Marin", "San Mateo", "Ventura", "Santa Clara"))</a:t>
            </a:r>
          </a:p>
          <a:p>
            <a:pPr rtl="0">
              <a:lnSpc>
                <a:spcPct val="100000"/>
              </a:lnSpc>
              <a:spcBef>
                <a:spcPts val="0"/>
              </a:spcBef>
              <a:spcAft>
                <a:spcPts val="100"/>
              </a:spcAft>
              <a:buNone/>
            </a:pPr>
            <a:r>
              <a:rPr lang="en" sz="600" dirty="0"/>
              <a:t>Colorado = geo.make(state = "CO", county = "Douglas")</a:t>
            </a:r>
          </a:p>
          <a:p>
            <a:pPr rtl="0">
              <a:lnSpc>
                <a:spcPct val="100000"/>
              </a:lnSpc>
              <a:spcBef>
                <a:spcPts val="0"/>
              </a:spcBef>
              <a:spcAft>
                <a:spcPts val="100"/>
              </a:spcAft>
              <a:buNone/>
            </a:pPr>
            <a:r>
              <a:rPr lang="en" sz="600" dirty="0"/>
              <a:t>DC = geo.make(state = "DC")</a:t>
            </a:r>
          </a:p>
          <a:p>
            <a:pPr rtl="0">
              <a:lnSpc>
                <a:spcPct val="100000"/>
              </a:lnSpc>
              <a:spcBef>
                <a:spcPts val="0"/>
              </a:spcBef>
              <a:spcAft>
                <a:spcPts val="100"/>
              </a:spcAft>
              <a:buNone/>
            </a:pPr>
            <a:r>
              <a:rPr lang="en" sz="600" dirty="0"/>
              <a:t>Illinois = geo.make(state = "IL", county = c("DuPage", "Lake"))</a:t>
            </a:r>
          </a:p>
          <a:p>
            <a:pPr rtl="0">
              <a:lnSpc>
                <a:spcPct val="100000"/>
              </a:lnSpc>
              <a:spcBef>
                <a:spcPts val="0"/>
              </a:spcBef>
              <a:spcAft>
                <a:spcPts val="100"/>
              </a:spcAft>
              <a:buNone/>
            </a:pPr>
            <a:r>
              <a:rPr lang="en" sz="600" dirty="0"/>
              <a:t>Indiana = geo.make(state = "IN", county = "Hamilton")</a:t>
            </a:r>
          </a:p>
          <a:p>
            <a:pPr rtl="0">
              <a:lnSpc>
                <a:spcPct val="100000"/>
              </a:lnSpc>
              <a:spcBef>
                <a:spcPts val="0"/>
              </a:spcBef>
              <a:spcAft>
                <a:spcPts val="100"/>
              </a:spcAft>
              <a:buNone/>
            </a:pPr>
            <a:r>
              <a:rPr lang="en" sz="600" dirty="0"/>
              <a:t>Kansas = geo.make(state = "KS", county = "Johnson")</a:t>
            </a:r>
          </a:p>
          <a:p>
            <a:pPr rtl="0">
              <a:lnSpc>
                <a:spcPct val="100000"/>
              </a:lnSpc>
              <a:spcBef>
                <a:spcPts val="0"/>
              </a:spcBef>
              <a:spcAft>
                <a:spcPts val="100"/>
              </a:spcAft>
              <a:buNone/>
            </a:pPr>
            <a:r>
              <a:rPr lang="en" sz="600" dirty="0"/>
              <a:t>Maryland = geo.make(state = "MD", county = c("Anne Arundel", "Baltimore County", "Frederick", "Howard", "Montgomery", "Prince George's County"))</a:t>
            </a:r>
          </a:p>
          <a:p>
            <a:pPr rtl="0">
              <a:lnSpc>
                <a:spcPct val="100000"/>
              </a:lnSpc>
              <a:spcBef>
                <a:spcPts val="0"/>
              </a:spcBef>
              <a:spcAft>
                <a:spcPts val="100"/>
              </a:spcAft>
              <a:buNone/>
            </a:pPr>
            <a:endParaRPr sz="600" dirty="0"/>
          </a:p>
          <a:p>
            <a:pPr rtl="0">
              <a:lnSpc>
                <a:spcPct val="100000"/>
              </a:lnSpc>
              <a:spcBef>
                <a:spcPts val="0"/>
              </a:spcBef>
              <a:spcAft>
                <a:spcPts val="100"/>
              </a:spcAft>
              <a:buNone/>
            </a:pPr>
            <a:r>
              <a:rPr lang="en" sz="600" b="1" dirty="0"/>
              <a:t>#Combine all together to make one geo.set</a:t>
            </a:r>
          </a:p>
          <a:p>
            <a:pPr rtl="0">
              <a:lnSpc>
                <a:spcPct val="100000"/>
              </a:lnSpc>
              <a:spcBef>
                <a:spcPts val="0"/>
              </a:spcBef>
              <a:spcAft>
                <a:spcPts val="100"/>
              </a:spcAft>
              <a:buNone/>
            </a:pPr>
            <a:r>
              <a:rPr lang="en" sz="600" dirty="0"/>
              <a:t>allStateCounties = California + Colorado + DC + Illinois + Indiana + Kansas + Maryland</a:t>
            </a:r>
          </a:p>
          <a:p>
            <a:pPr rtl="0">
              <a:lnSpc>
                <a:spcPct val="100000"/>
              </a:lnSpc>
              <a:spcBef>
                <a:spcPts val="0"/>
              </a:spcBef>
              <a:spcAft>
                <a:spcPts val="100"/>
              </a:spcAft>
              <a:buNone/>
            </a:pPr>
            <a:endParaRPr sz="600" dirty="0"/>
          </a:p>
          <a:p>
            <a:pPr rtl="0">
              <a:lnSpc>
                <a:spcPct val="100000"/>
              </a:lnSpc>
              <a:spcBef>
                <a:spcPts val="0"/>
              </a:spcBef>
              <a:spcAft>
                <a:spcPts val="100"/>
              </a:spcAft>
              <a:buNone/>
            </a:pPr>
            <a:r>
              <a:rPr lang="en" sz="600" b="1" dirty="0"/>
              <a:t>#2011 TENURE – Universe: Occupied housing units</a:t>
            </a:r>
          </a:p>
          <a:p>
            <a:pPr rtl="0">
              <a:lnSpc>
                <a:spcPct val="100000"/>
              </a:lnSpc>
              <a:spcBef>
                <a:spcPts val="0"/>
              </a:spcBef>
              <a:spcAft>
                <a:spcPts val="100"/>
              </a:spcAft>
              <a:buNone/>
            </a:pPr>
            <a:r>
              <a:rPr lang="en" sz="600" dirty="0"/>
              <a:t>tenure2011 =acs.fetch(endyear = "2011", span = "5",</a:t>
            </a:r>
          </a:p>
          <a:p>
            <a:pPr rtl="0">
              <a:lnSpc>
                <a:spcPct val="100000"/>
              </a:lnSpc>
              <a:spcBef>
                <a:spcPts val="0"/>
              </a:spcBef>
              <a:spcAft>
                <a:spcPts val="100"/>
              </a:spcAft>
              <a:buNone/>
            </a:pPr>
            <a:r>
              <a:rPr lang="en" sz="600" dirty="0"/>
              <a:t>                  	geography = allStateCounties,</a:t>
            </a:r>
          </a:p>
          <a:p>
            <a:pPr rtl="0">
              <a:lnSpc>
                <a:spcPct val="100000"/>
              </a:lnSpc>
              <a:spcBef>
                <a:spcPts val="0"/>
              </a:spcBef>
              <a:spcAft>
                <a:spcPts val="100"/>
              </a:spcAft>
              <a:buNone/>
            </a:pPr>
            <a:r>
              <a:rPr lang="en" sz="600" dirty="0"/>
              <a:t>                  	table.number = "B25003")</a:t>
            </a:r>
          </a:p>
          <a:p>
            <a:pPr>
              <a:lnSpc>
                <a:spcPct val="100000"/>
              </a:lnSpc>
              <a:spcBef>
                <a:spcPts val="0"/>
              </a:spcBef>
              <a:spcAft>
                <a:spcPts val="100"/>
              </a:spcAft>
              <a:buNone/>
            </a:pPr>
            <a:endParaRPr sz="600" dirty="0"/>
          </a:p>
        </p:txBody>
      </p:sp>
      <p:sp>
        <p:nvSpPr>
          <p:cNvPr id="100" name="Shape 100"/>
          <p:cNvSpPr txBox="1">
            <a:spLocks noGrp="1"/>
          </p:cNvSpPr>
          <p:nvPr>
            <p:ph type="body" idx="2"/>
          </p:nvPr>
        </p:nvSpPr>
        <p:spPr>
          <a:xfrm>
            <a:off x="4196029" y="1153697"/>
            <a:ext cx="4777160" cy="34164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lnSpc>
                <a:spcPct val="100000"/>
              </a:lnSpc>
              <a:spcBef>
                <a:spcPts val="0"/>
              </a:spcBef>
              <a:spcAft>
                <a:spcPts val="100"/>
              </a:spcAft>
              <a:buNone/>
            </a:pPr>
            <a:r>
              <a:rPr lang="en" sz="600" dirty="0"/>
              <a:t>&gt; tenure2011</a:t>
            </a:r>
          </a:p>
          <a:p>
            <a:pPr rtl="0">
              <a:lnSpc>
                <a:spcPct val="100000"/>
              </a:lnSpc>
              <a:spcBef>
                <a:spcPts val="0"/>
              </a:spcBef>
              <a:spcAft>
                <a:spcPts val="100"/>
              </a:spcAft>
              <a:buNone/>
            </a:pPr>
            <a:r>
              <a:rPr lang="en" sz="600" dirty="0"/>
              <a:t>ACS DATA:</a:t>
            </a:r>
          </a:p>
          <a:p>
            <a:pPr rtl="0">
              <a:lnSpc>
                <a:spcPct val="100000"/>
              </a:lnSpc>
              <a:spcBef>
                <a:spcPts val="0"/>
              </a:spcBef>
              <a:spcAft>
                <a:spcPts val="100"/>
              </a:spcAft>
              <a:buNone/>
            </a:pPr>
            <a:r>
              <a:rPr lang="en" sz="600" dirty="0"/>
              <a:t> 2007 -- 2011 ;</a:t>
            </a:r>
          </a:p>
          <a:p>
            <a:pPr rtl="0">
              <a:lnSpc>
                <a:spcPct val="100000"/>
              </a:lnSpc>
              <a:spcBef>
                <a:spcPts val="0"/>
              </a:spcBef>
              <a:spcAft>
                <a:spcPts val="100"/>
              </a:spcAft>
              <a:buNone/>
            </a:pPr>
            <a:r>
              <a:rPr lang="en" sz="600" dirty="0"/>
              <a:t>  Estimates w/90% confidence intervals;</a:t>
            </a:r>
          </a:p>
          <a:p>
            <a:pPr rtl="0">
              <a:lnSpc>
                <a:spcPct val="100000"/>
              </a:lnSpc>
              <a:spcBef>
                <a:spcPts val="0"/>
              </a:spcBef>
              <a:spcAft>
                <a:spcPts val="100"/>
              </a:spcAft>
              <a:buNone/>
            </a:pPr>
            <a:r>
              <a:rPr lang="en" sz="600" dirty="0"/>
              <a:t>  for different intervals, see confint()</a:t>
            </a:r>
          </a:p>
          <a:p>
            <a:pPr rtl="0">
              <a:lnSpc>
                <a:spcPct val="100000"/>
              </a:lnSpc>
              <a:spcBef>
                <a:spcPts val="0"/>
              </a:spcBef>
              <a:spcAft>
                <a:spcPts val="100"/>
              </a:spcAft>
              <a:buNone/>
            </a:pPr>
            <a:r>
              <a:rPr lang="en" sz="600" dirty="0"/>
              <a:t>                             			</a:t>
            </a:r>
            <a:r>
              <a:rPr lang="en-US" sz="600" dirty="0" smtClean="0"/>
              <a:t>				</a:t>
            </a:r>
            <a:r>
              <a:rPr lang="en" sz="600" dirty="0" smtClean="0"/>
              <a:t>B25003_001  </a:t>
            </a:r>
            <a:r>
              <a:rPr lang="en" sz="600" dirty="0"/>
              <a:t>	</a:t>
            </a:r>
            <a:r>
              <a:rPr lang="en" sz="600" dirty="0" smtClean="0"/>
              <a:t>B25003_002  </a:t>
            </a:r>
            <a:r>
              <a:rPr lang="en" sz="600" dirty="0"/>
              <a:t>	</a:t>
            </a:r>
            <a:r>
              <a:rPr lang="en" sz="600" dirty="0" smtClean="0"/>
              <a:t>B25003_003</a:t>
            </a:r>
            <a:r>
              <a:rPr lang="en" sz="600" dirty="0"/>
              <a:t>	 </a:t>
            </a:r>
          </a:p>
          <a:p>
            <a:pPr rtl="0">
              <a:lnSpc>
                <a:spcPct val="100000"/>
              </a:lnSpc>
              <a:spcBef>
                <a:spcPts val="0"/>
              </a:spcBef>
              <a:spcAft>
                <a:spcPts val="100"/>
              </a:spcAft>
              <a:buNone/>
            </a:pPr>
            <a:r>
              <a:rPr lang="en" sz="600" dirty="0"/>
              <a:t>Contra Costa County, California  	370925 +/- 1248 	253163 +/- 2245 	117762 +/- 1939</a:t>
            </a:r>
          </a:p>
          <a:p>
            <a:pPr rtl="0">
              <a:lnSpc>
                <a:spcPct val="100000"/>
              </a:lnSpc>
              <a:spcBef>
                <a:spcPts val="0"/>
              </a:spcBef>
              <a:spcAft>
                <a:spcPts val="100"/>
              </a:spcAft>
              <a:buNone/>
            </a:pPr>
            <a:r>
              <a:rPr lang="en" sz="600" dirty="0"/>
              <a:t>Marin County, California     	</a:t>
            </a:r>
            <a:r>
              <a:rPr lang="en" sz="600" dirty="0" smtClean="0"/>
              <a:t>102832 </a:t>
            </a:r>
            <a:r>
              <a:rPr lang="en" sz="600" dirty="0"/>
              <a:t>+/- 942  	64786 +/- 980   	38046 +/- 1080</a:t>
            </a:r>
          </a:p>
          <a:p>
            <a:pPr rtl="0">
              <a:lnSpc>
                <a:spcPct val="100000"/>
              </a:lnSpc>
              <a:spcBef>
                <a:spcPts val="0"/>
              </a:spcBef>
              <a:spcAft>
                <a:spcPts val="100"/>
              </a:spcAft>
              <a:buNone/>
            </a:pPr>
            <a:r>
              <a:rPr lang="en" sz="600" dirty="0"/>
              <a:t>San Mateo County, California 	256423 +/- 1000 1	54127 +/- 1519	102296 +/- 1353</a:t>
            </a:r>
          </a:p>
          <a:p>
            <a:pPr rtl="0">
              <a:lnSpc>
                <a:spcPct val="100000"/>
              </a:lnSpc>
              <a:spcBef>
                <a:spcPts val="0"/>
              </a:spcBef>
              <a:spcAft>
                <a:spcPts val="100"/>
              </a:spcAft>
              <a:buNone/>
            </a:pPr>
            <a:r>
              <a:rPr lang="en" sz="600" dirty="0"/>
              <a:t>Ventura County, California   	264982 +/- 1014 	174310 +/- 1632 	90672 +/- 1556</a:t>
            </a:r>
          </a:p>
          <a:p>
            <a:pPr rtl="0">
              <a:lnSpc>
                <a:spcPct val="100000"/>
              </a:lnSpc>
              <a:spcBef>
                <a:spcPts val="0"/>
              </a:spcBef>
              <a:spcAft>
                <a:spcPts val="100"/>
              </a:spcAft>
              <a:buNone/>
            </a:pPr>
            <a:r>
              <a:rPr lang="en" sz="600" dirty="0"/>
              <a:t>Santa Clara County, California   	599652 +/- 1905 	351897 +/- 3114 	247755 +/- 2642</a:t>
            </a:r>
          </a:p>
          <a:p>
            <a:pPr rtl="0">
              <a:lnSpc>
                <a:spcPct val="100000"/>
              </a:lnSpc>
              <a:spcBef>
                <a:spcPts val="0"/>
              </a:spcBef>
              <a:spcAft>
                <a:spcPts val="100"/>
              </a:spcAft>
              <a:buNone/>
            </a:pPr>
            <a:r>
              <a:rPr lang="en" sz="600" dirty="0"/>
              <a:t>Douglas County, Colorado     	100795 +/- 553  	82110 +/- 791   	18685 +/- 698  </a:t>
            </a:r>
          </a:p>
          <a:p>
            <a:pPr rtl="0">
              <a:lnSpc>
                <a:spcPct val="100000"/>
              </a:lnSpc>
              <a:spcBef>
                <a:spcPts val="0"/>
              </a:spcBef>
              <a:spcAft>
                <a:spcPts val="100"/>
              </a:spcAft>
              <a:buNone/>
            </a:pPr>
            <a:r>
              <a:rPr lang="en" sz="600" dirty="0"/>
              <a:t>District of Columbia         		260136 +/- 1572 	111381 +/- 1525 	148755 +/- 1895</a:t>
            </a:r>
          </a:p>
          <a:p>
            <a:pPr rtl="0">
              <a:lnSpc>
                <a:spcPct val="100000"/>
              </a:lnSpc>
              <a:spcBef>
                <a:spcPts val="0"/>
              </a:spcBef>
              <a:spcAft>
                <a:spcPts val="100"/>
              </a:spcAft>
              <a:buNone/>
            </a:pPr>
            <a:r>
              <a:rPr lang="en" sz="600" dirty="0"/>
              <a:t>DuPage County, Illinois      	</a:t>
            </a:r>
            <a:r>
              <a:rPr lang="en" sz="600" dirty="0" smtClean="0"/>
              <a:t>335651 </a:t>
            </a:r>
            <a:r>
              <a:rPr lang="en" sz="600" dirty="0"/>
              <a:t>+/- 1181 	254592 +/- 1921 	81059 +/- 1555</a:t>
            </a:r>
          </a:p>
          <a:p>
            <a:pPr rtl="0">
              <a:lnSpc>
                <a:spcPct val="100000"/>
              </a:lnSpc>
              <a:spcBef>
                <a:spcPts val="0"/>
              </a:spcBef>
              <a:spcAft>
                <a:spcPts val="100"/>
              </a:spcAft>
              <a:buNone/>
            </a:pPr>
            <a:r>
              <a:rPr lang="en" sz="600" dirty="0"/>
              <a:t>Lake County, Illinois        		239947 +/- 1276 	186237 +/- 1301 	53710 +/- 1210</a:t>
            </a:r>
          </a:p>
          <a:p>
            <a:pPr rtl="0">
              <a:lnSpc>
                <a:spcPct val="100000"/>
              </a:lnSpc>
              <a:spcBef>
                <a:spcPts val="0"/>
              </a:spcBef>
              <a:spcAft>
                <a:spcPts val="100"/>
              </a:spcAft>
              <a:buNone/>
            </a:pPr>
            <a:r>
              <a:rPr lang="en" sz="600" dirty="0"/>
              <a:t>Hamilton County, Indiana     	98959 +/- 720   	78993 +/- 972   	19966 +/- 932  </a:t>
            </a:r>
          </a:p>
          <a:p>
            <a:pPr rtl="0">
              <a:lnSpc>
                <a:spcPct val="100000"/>
              </a:lnSpc>
              <a:spcBef>
                <a:spcPts val="0"/>
              </a:spcBef>
              <a:spcAft>
                <a:spcPts val="100"/>
              </a:spcAft>
              <a:buNone/>
            </a:pPr>
            <a:r>
              <a:rPr lang="en" sz="600" dirty="0"/>
              <a:t>Johnson County, Kansas       	</a:t>
            </a:r>
            <a:r>
              <a:rPr lang="en" sz="600" dirty="0" smtClean="0"/>
              <a:t>212587 </a:t>
            </a:r>
            <a:r>
              <a:rPr lang="en" sz="600" dirty="0"/>
              <a:t>+/- 900  	152175 +/- 1182 	60412 +/- 1137</a:t>
            </a:r>
          </a:p>
          <a:p>
            <a:pPr rtl="0">
              <a:lnSpc>
                <a:spcPct val="100000"/>
              </a:lnSpc>
              <a:spcBef>
                <a:spcPts val="0"/>
              </a:spcBef>
              <a:spcAft>
                <a:spcPts val="100"/>
              </a:spcAft>
              <a:buNone/>
            </a:pPr>
            <a:r>
              <a:rPr lang="en" sz="600" dirty="0"/>
              <a:t>Anne Arundel County, Maryland	197348 +/- 984  	147837 +/- 1618 	49511 +/- 1430</a:t>
            </a:r>
          </a:p>
          <a:p>
            <a:pPr rtl="0">
              <a:lnSpc>
                <a:spcPct val="100000"/>
              </a:lnSpc>
              <a:spcBef>
                <a:spcPts val="0"/>
              </a:spcBef>
              <a:spcAft>
                <a:spcPts val="100"/>
              </a:spcAft>
              <a:buNone/>
            </a:pPr>
            <a:r>
              <a:rPr lang="en" sz="600" dirty="0"/>
              <a:t>Baltimore County, Maryland   	315127 +/- 1393 	210981 +/- 1888 	104146 +/- 1597</a:t>
            </a:r>
          </a:p>
          <a:p>
            <a:pPr rtl="0">
              <a:lnSpc>
                <a:spcPct val="100000"/>
              </a:lnSpc>
              <a:spcBef>
                <a:spcPts val="0"/>
              </a:spcBef>
              <a:spcAft>
                <a:spcPts val="100"/>
              </a:spcAft>
              <a:buNone/>
            </a:pPr>
            <a:r>
              <a:rPr lang="en" sz="600" dirty="0"/>
              <a:t>Frederick County, Maryland   	85048 +/- 602   	64588 +/- 930   	20460 +/- 895  </a:t>
            </a:r>
          </a:p>
          <a:p>
            <a:pPr rtl="0">
              <a:lnSpc>
                <a:spcPct val="100000"/>
              </a:lnSpc>
              <a:spcBef>
                <a:spcPts val="0"/>
              </a:spcBef>
              <a:spcAft>
                <a:spcPts val="100"/>
              </a:spcAft>
              <a:buNone/>
            </a:pPr>
            <a:r>
              <a:rPr lang="en" sz="600" dirty="0"/>
              <a:t>Howard County, Maryland      	103547 +/- 636  	76862 +/- 991   	26685 +/- 873  </a:t>
            </a:r>
          </a:p>
          <a:p>
            <a:pPr rtl="0">
              <a:lnSpc>
                <a:spcPct val="100000"/>
              </a:lnSpc>
              <a:spcBef>
                <a:spcPts val="0"/>
              </a:spcBef>
              <a:spcAft>
                <a:spcPts val="100"/>
              </a:spcAft>
              <a:buNone/>
            </a:pPr>
            <a:r>
              <a:rPr lang="en" sz="600" dirty="0"/>
              <a:t>Montgomery County, Maryland  	355434 +/- 1383 	244497 +/- 1668 	110937 +/- 1391</a:t>
            </a:r>
          </a:p>
          <a:p>
            <a:pPr>
              <a:lnSpc>
                <a:spcPct val="100000"/>
              </a:lnSpc>
              <a:spcBef>
                <a:spcPts val="0"/>
              </a:spcBef>
              <a:spcAft>
                <a:spcPts val="100"/>
              </a:spcAft>
              <a:buNone/>
            </a:pPr>
            <a:r>
              <a:rPr lang="en" sz="600" dirty="0"/>
              <a:t>Prince George's County, Maryland 	302091 +/- 1438 	193551 +/- 1808 	108540 +/- 1726</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algn="ctr">
              <a:spcBef>
                <a:spcPts val="0"/>
              </a:spcBef>
              <a:buNone/>
            </a:pPr>
            <a:r>
              <a:rPr lang="en"/>
              <a:t>Recommendation</a:t>
            </a:r>
          </a:p>
        </p:txBody>
      </p:sp>
      <p:sp>
        <p:nvSpPr>
          <p:cNvPr id="106" name="Shape 10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r>
              <a:rPr lang="en"/>
              <a:t>For the purposes of this project, it seems that the solution with the greatest capability would be one built on the ACS- R package.</a:t>
            </a:r>
          </a:p>
          <a:p>
            <a:pPr>
              <a:spcBef>
                <a:spcPts val="0"/>
              </a:spcBef>
              <a:buNone/>
            </a:pPr>
            <a:r>
              <a:rPr lang="en"/>
              <a:t>While there are potentially serious sustainability issues associated with choosing this solution, it is anticipated that in the near term, it will deliver the capability required by County Stat.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1488</Words>
  <Application>Microsoft Macintosh PowerPoint</Application>
  <PresentationFormat>On-screen Show (16:9)</PresentationFormat>
  <Paragraphs>143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coral</vt:lpstr>
      <vt:lpstr>US Census Data Acquisition and Use</vt:lpstr>
      <vt:lpstr>City SDK </vt:lpstr>
      <vt:lpstr>City SDK Query Builder</vt:lpstr>
      <vt:lpstr>Census API</vt:lpstr>
      <vt:lpstr>Census API Example</vt:lpstr>
      <vt:lpstr>ACS-R</vt:lpstr>
      <vt:lpstr>ACS-R Example</vt:lpstr>
      <vt:lpstr>Recommendation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Census Data Acquisition and Use</dc:title>
  <cp:lastModifiedBy>Robert Pickering</cp:lastModifiedBy>
  <cp:revision>1</cp:revision>
  <dcterms:modified xsi:type="dcterms:W3CDTF">2015-11-02T13:00:33Z</dcterms:modified>
</cp:coreProperties>
</file>