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0" r:id="rId18"/>
    <p:sldId id="28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8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65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13C1D-0F0B-492B-9CFF-90CF46245A6C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7945D-3F92-4C3B-A963-52656D24D2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92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7945D-3F92-4C3B-A963-52656D24D2D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369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9228240" y="4891680"/>
            <a:ext cx="851760" cy="683640"/>
          </a:xfrm>
          <a:prstGeom prst="rect">
            <a:avLst/>
          </a:prstGeom>
          <a:blipFill rotWithShape="0">
            <a:blip r:embed="rId1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64;p1"/>
          <p:cNvPicPr/>
          <p:nvPr/>
        </p:nvPicPr>
        <p:blipFill>
          <a:blip r:embed="rId2"/>
          <a:stretch/>
        </p:blipFill>
        <p:spPr>
          <a:xfrm>
            <a:off x="4158000" y="1305000"/>
            <a:ext cx="2206440" cy="1718640"/>
          </a:xfrm>
          <a:prstGeom prst="rect">
            <a:avLst/>
          </a:prstGeom>
          <a:ln>
            <a:noFill/>
          </a:ln>
        </p:spPr>
      </p:pic>
      <p:pic>
        <p:nvPicPr>
          <p:cNvPr id="40" name="Google Shape;65;p1"/>
          <p:cNvPicPr/>
          <p:nvPr/>
        </p:nvPicPr>
        <p:blipFill>
          <a:blip r:embed="rId3"/>
          <a:stretch/>
        </p:blipFill>
        <p:spPr>
          <a:xfrm>
            <a:off x="2857680" y="185400"/>
            <a:ext cx="4221000" cy="1119240"/>
          </a:xfrm>
          <a:prstGeom prst="rect">
            <a:avLst/>
          </a:prstGeom>
          <a:ln>
            <a:noFill/>
          </a:ln>
        </p:spPr>
      </p:pic>
      <p:sp>
        <p:nvSpPr>
          <p:cNvPr id="41" name="CustomShape 1"/>
          <p:cNvSpPr/>
          <p:nvPr/>
        </p:nvSpPr>
        <p:spPr>
          <a:xfrm>
            <a:off x="2271240" y="3653640"/>
            <a:ext cx="5583240" cy="91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IN" sz="5400" b="1" strike="noStrike" spc="-1">
                <a:solidFill>
                  <a:srgbClr val="262626"/>
                </a:solidFill>
                <a:latin typeface="Arial"/>
                <a:ea typeface="Arial"/>
              </a:rPr>
              <a:t>DATA ANALYSIS</a:t>
            </a:r>
            <a:endParaRPr lang="en-IN" sz="5400" b="0" strike="noStrike" spc="-1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3817800" y="3284280"/>
            <a:ext cx="270468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Arial"/>
              </a:rPr>
              <a:t>Micro-course in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2122140" y="4680114"/>
            <a:ext cx="609600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IN" sz="1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Session </a:t>
            </a:r>
            <a:r>
              <a:rPr lang="en-IN" sz="18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– 2</a:t>
            </a: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IN" b="1" spc="-1" dirty="0" smtClean="0">
                <a:solidFill>
                  <a:srgbClr val="000000"/>
                </a:solidFill>
                <a:latin typeface="Arial"/>
              </a:rPr>
              <a:t>Introduction to Python 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322200"/>
            <a:ext cx="8928000" cy="5149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IN" sz="2400" b="1" strike="noStrike" spc="-1" dirty="0">
                <a:solidFill>
                  <a:srgbClr val="FF0000"/>
                </a:solidFill>
                <a:latin typeface="Arial"/>
              </a:rPr>
              <a:t>List</a:t>
            </a:r>
            <a:endParaRPr lang="en-IN" sz="2400" b="0" strike="noStrike" spc="-1" dirty="0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 dirty="0">
                <a:latin typeface="Arial"/>
              </a:rPr>
              <a:t>Used to store a group of elements or objects</a:t>
            </a:r>
            <a:endParaRPr lang="en-IN" sz="2000" b="0" strike="noStrike" spc="-1" dirty="0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 dirty="0">
                <a:latin typeface="Arial"/>
              </a:rPr>
              <a:t>Heterogeneous</a:t>
            </a:r>
            <a:endParaRPr lang="en-IN" sz="2000" b="0" strike="noStrike" spc="-1" dirty="0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 dirty="0">
                <a:latin typeface="Arial"/>
              </a:rPr>
              <a:t>Dynamic</a:t>
            </a:r>
            <a:endParaRPr lang="en-IN" sz="2000" b="0" strike="noStrike" spc="-1" dirty="0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 dirty="0">
                <a:latin typeface="Arial"/>
              </a:rPr>
              <a:t>Can store duplicate elements</a:t>
            </a:r>
            <a:endParaRPr lang="en-IN" sz="2000" b="0" strike="noStrike" spc="-1" dirty="0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 dirty="0">
                <a:latin typeface="Arial"/>
              </a:rPr>
              <a:t>Mutable</a:t>
            </a:r>
            <a:endParaRPr lang="en-IN" sz="2000" b="0" strike="noStrike" spc="-1" dirty="0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2000" b="0" strike="noStrike" spc="-1" dirty="0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IN" sz="1800" b="0" strike="noStrike" spc="-1" dirty="0">
                <a:solidFill>
                  <a:srgbClr val="800080"/>
                </a:solidFill>
                <a:latin typeface="Arial"/>
                <a:ea typeface="Noto Sans CJK SC"/>
              </a:rPr>
              <a:t>Indexing &amp; Negative Indexing</a:t>
            </a:r>
            <a:endParaRPr lang="en-IN" sz="1800" b="0" strike="noStrike" spc="-1" dirty="0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IN" sz="1800" b="0" strike="noStrike" spc="-1" dirty="0">
                <a:solidFill>
                  <a:srgbClr val="800080"/>
                </a:solidFill>
                <a:latin typeface="Arial"/>
                <a:ea typeface="Noto Sans CJK SC"/>
              </a:rPr>
              <a:t>Slicing</a:t>
            </a:r>
            <a:endParaRPr lang="en-IN" sz="1800" b="0" strike="noStrike" spc="-1" dirty="0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IN" sz="1800" b="0" strike="noStrike" spc="-1" dirty="0" err="1">
                <a:solidFill>
                  <a:srgbClr val="800080"/>
                </a:solidFill>
                <a:latin typeface="Arial"/>
                <a:ea typeface="Noto Sans CJK SC"/>
              </a:rPr>
              <a:t>len</a:t>
            </a:r>
            <a:r>
              <a:rPr lang="en-IN" sz="1800" b="0" strike="noStrike" spc="-1" dirty="0">
                <a:solidFill>
                  <a:srgbClr val="800080"/>
                </a:solidFill>
                <a:latin typeface="Arial"/>
                <a:ea typeface="Noto Sans CJK SC"/>
              </a:rPr>
              <a:t> &amp; count</a:t>
            </a:r>
            <a:endParaRPr lang="en-IN" sz="1800" b="0" strike="noStrike" spc="-1" dirty="0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IN" sz="1800" b="0" strike="noStrike" spc="-1" dirty="0">
                <a:solidFill>
                  <a:srgbClr val="800080"/>
                </a:solidFill>
                <a:latin typeface="Arial"/>
                <a:ea typeface="Noto Sans CJK SC"/>
              </a:rPr>
              <a:t>Replace</a:t>
            </a:r>
            <a:endParaRPr lang="en-IN" sz="1800" b="0" strike="noStrike" spc="-1" dirty="0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IN" sz="1800" b="0" strike="noStrike" spc="-1" dirty="0">
                <a:solidFill>
                  <a:srgbClr val="800080"/>
                </a:solidFill>
                <a:latin typeface="Arial"/>
              </a:rPr>
              <a:t>Append &amp; insert</a:t>
            </a:r>
            <a:endParaRPr lang="en-IN" sz="1800" b="0" strike="noStrike" spc="-1" dirty="0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IN" sz="1800" b="0" strike="noStrike" spc="-1" dirty="0">
                <a:solidFill>
                  <a:srgbClr val="800080"/>
                </a:solidFill>
                <a:latin typeface="Arial"/>
              </a:rPr>
              <a:t>Remove and pop</a:t>
            </a:r>
            <a:endParaRPr lang="en-IN" sz="1800" b="0" strike="noStrike" spc="-1" dirty="0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IN" sz="1800" b="0" strike="noStrike" spc="-1" dirty="0">
                <a:solidFill>
                  <a:srgbClr val="800080"/>
                </a:solidFill>
                <a:latin typeface="Arial"/>
              </a:rPr>
              <a:t>Extend a list with another</a:t>
            </a:r>
            <a:endParaRPr lang="en-IN" sz="1800" b="0" strike="noStrike" spc="-1" dirty="0">
              <a:latin typeface="Arial"/>
              <a:ea typeface="Noto Sans CJK SC"/>
            </a:endParaRPr>
          </a:p>
          <a:p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432000"/>
            <a:ext cx="9000000" cy="1652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FF0000"/>
                </a:solidFill>
                <a:latin typeface="Arial"/>
                <a:ea typeface="Noto Sans CJK SC"/>
              </a:rPr>
              <a:t>Tuple</a:t>
            </a:r>
            <a:endParaRPr lang="en-IN" sz="2400" b="0" strike="noStrike" spc="-1">
              <a:latin typeface="Arial"/>
              <a:ea typeface="Noto Sans CJK SC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  <a:ea typeface="Noto Sans CJK SC"/>
              </a:rPr>
              <a:t>Same as list, but </a:t>
            </a:r>
            <a:r>
              <a:rPr lang="en-IN" sz="2000" b="0" strike="noStrike" spc="-1">
                <a:highlight>
                  <a:srgbClr val="FFFF00"/>
                </a:highlight>
                <a:latin typeface="Arial"/>
                <a:ea typeface="Noto Sans CJK SC"/>
              </a:rPr>
              <a:t>immutable</a:t>
            </a:r>
            <a:endParaRPr lang="en-IN" sz="2000" b="0" strike="noStrike" spc="-1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  <a:ea typeface="Noto Sans CJK SC"/>
              </a:rPr>
              <a:t>Sequence of immutable python objects</a:t>
            </a:r>
          </a:p>
          <a:p>
            <a:pPr>
              <a:lnSpc>
                <a:spcPct val="100000"/>
              </a:lnSpc>
            </a:pPr>
            <a:endParaRPr lang="en-IN" sz="2000" b="0" strike="noStrike" spc="-1"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76000" y="2160000"/>
            <a:ext cx="8856000" cy="2917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en-IN" sz="2400" b="1" strike="noStrike" spc="-1">
                <a:solidFill>
                  <a:srgbClr val="FF0000"/>
                </a:solidFill>
                <a:latin typeface="Arial"/>
              </a:rPr>
              <a:t>Dictionary</a:t>
            </a:r>
            <a:endParaRPr lang="en-IN" sz="2400" b="1" strike="noStrike" spc="-1">
              <a:solidFill>
                <a:srgbClr val="FF0000"/>
              </a:solidFill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Represents a group of objects as key-value pair</a:t>
            </a:r>
            <a:endParaRPr lang="en-IN" sz="2000" b="1" strike="noStrike" spc="-1">
              <a:solidFill>
                <a:srgbClr val="FF0000"/>
              </a:solidFill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Dictionaries are enclosed in curly braces { }</a:t>
            </a:r>
            <a:endParaRPr lang="en-IN" sz="2000" b="1" strike="noStrike" spc="-1">
              <a:solidFill>
                <a:srgbClr val="FF0000"/>
              </a:solidFill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Key and Values are separated by colon :</a:t>
            </a:r>
            <a:endParaRPr lang="en-IN" sz="2000" b="1" strike="noStrike" spc="-1">
              <a:solidFill>
                <a:srgbClr val="FF0000"/>
              </a:solidFill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Different key-value pairs are separated by commas</a:t>
            </a:r>
            <a:endParaRPr lang="en-IN" sz="2000" b="1" strike="noStrike" spc="-1">
              <a:solidFill>
                <a:srgbClr val="FF0000"/>
              </a:solidFill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Mutable</a:t>
            </a:r>
            <a:endParaRPr lang="en-IN" sz="2000" b="1" strike="noStrike" spc="-1">
              <a:solidFill>
                <a:srgbClr val="FF0000"/>
              </a:solidFill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Duplicate keys are not allowed, but duplicate values are allowed</a:t>
            </a:r>
            <a:endParaRPr lang="en-IN" sz="2000" b="1" strike="noStrike" spc="-1">
              <a:solidFill>
                <a:srgbClr val="FF0000"/>
              </a:solidFill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Can’t use indexing and slicing concept</a:t>
            </a:r>
            <a:endParaRPr lang="en-IN" sz="2000" b="1" strike="noStrike" spc="-1">
              <a:solidFill>
                <a:srgbClr val="FF0000"/>
              </a:solidFill>
              <a:latin typeface="Arial"/>
              <a:ea typeface="Noto Sans CJK S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720000" y="720000"/>
            <a:ext cx="8424000" cy="3983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en-IN" sz="2400" b="1" strike="noStrike" spc="-1">
                <a:solidFill>
                  <a:srgbClr val="FF0000"/>
                </a:solidFill>
                <a:latin typeface="Arial"/>
              </a:rPr>
              <a:t>Operators</a:t>
            </a:r>
            <a:endParaRPr lang="en-IN" sz="2400" b="1" strike="noStrike" spc="-1">
              <a:solidFill>
                <a:srgbClr val="FF0000"/>
              </a:solidFill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en-IN" sz="2000" b="0" strike="noStrike" spc="-1">
                <a:latin typeface="Arial"/>
              </a:rPr>
              <a:t>Used to perform different operations on variables and values</a:t>
            </a:r>
            <a:endParaRPr lang="en-IN" sz="2000" b="1" strike="noStrike" spc="-1">
              <a:solidFill>
                <a:srgbClr val="FF0000"/>
              </a:solidFill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lang="en-IN" sz="2000" b="1" strike="noStrike" spc="-1">
              <a:solidFill>
                <a:srgbClr val="FF0000"/>
              </a:solidFill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en-IN" sz="2000" b="0" strike="noStrike" spc="-1">
                <a:latin typeface="Arial"/>
              </a:rPr>
              <a:t>Python divides operators into following groups:</a:t>
            </a:r>
            <a:endParaRPr lang="en-IN" sz="2000" b="1" strike="noStrike" spc="-1">
              <a:solidFill>
                <a:srgbClr val="FF0000"/>
              </a:solidFill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en-IN" sz="2000" b="0" strike="noStrike" spc="-1">
                <a:latin typeface="Arial"/>
              </a:rPr>
              <a:t>Arithmetic</a:t>
            </a:r>
            <a:endParaRPr lang="en-IN" sz="2000" b="1" strike="noStrike" spc="-1">
              <a:solidFill>
                <a:srgbClr val="FF0000"/>
              </a:solidFill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en-IN" sz="2000" b="0" strike="noStrike" spc="-1">
                <a:latin typeface="Arial"/>
              </a:rPr>
              <a:t>Relational</a:t>
            </a:r>
            <a:endParaRPr lang="en-IN" sz="2000" b="1" strike="noStrike" spc="-1">
              <a:solidFill>
                <a:srgbClr val="FF0000"/>
              </a:solidFill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en-IN" sz="2000" b="0" strike="noStrike" spc="-1">
                <a:latin typeface="Arial"/>
              </a:rPr>
              <a:t>Logical</a:t>
            </a:r>
            <a:endParaRPr lang="en-IN" sz="2000" b="1" strike="noStrike" spc="-1">
              <a:solidFill>
                <a:srgbClr val="FF0000"/>
              </a:solidFill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en-IN" sz="2000" b="0" strike="noStrike" spc="-1">
                <a:latin typeface="Arial"/>
              </a:rPr>
              <a:t>Membership</a:t>
            </a:r>
            <a:endParaRPr lang="en-IN" sz="2000" b="1" strike="noStrike" spc="-1">
              <a:solidFill>
                <a:srgbClr val="FF0000"/>
              </a:solidFill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en-IN" sz="2000" b="0" strike="noStrike" spc="-1">
                <a:latin typeface="Arial"/>
              </a:rPr>
              <a:t>Assignment</a:t>
            </a:r>
            <a:endParaRPr lang="en-IN" sz="2000" b="1" strike="noStrike" spc="-1">
              <a:solidFill>
                <a:srgbClr val="FF0000"/>
              </a:solidFill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en-IN" sz="2000" b="0" strike="noStrike" spc="-1">
                <a:latin typeface="Arial"/>
              </a:rPr>
              <a:t>Identity</a:t>
            </a:r>
            <a:endParaRPr lang="en-IN" sz="2000" b="1" strike="noStrike" spc="-1">
              <a:solidFill>
                <a:srgbClr val="FF0000"/>
              </a:solidFill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en-IN" sz="2000" b="0" strike="noStrike" spc="-1">
                <a:latin typeface="Arial"/>
              </a:rPr>
              <a:t>Bitwise</a:t>
            </a:r>
            <a:endParaRPr lang="en-IN" sz="2000" b="1" strike="noStrike" spc="-1">
              <a:solidFill>
                <a:srgbClr val="FF0000"/>
              </a:solidFill>
              <a:latin typeface="Arial"/>
              <a:ea typeface="Noto Sans CJK S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864000" y="864000"/>
            <a:ext cx="8496000" cy="3632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2400" b="1" strike="noStrike" spc="-1">
                <a:solidFill>
                  <a:srgbClr val="FF0000"/>
                </a:solidFill>
                <a:latin typeface="Arial"/>
              </a:rPr>
              <a:t>Arithmetic Operators</a:t>
            </a:r>
          </a:p>
          <a:p>
            <a:endParaRPr lang="en-IN" sz="2400" b="1" strike="noStrike" spc="-1">
              <a:solidFill>
                <a:srgbClr val="FF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en-IN" sz="2000" b="0" strike="noStrike" spc="-1">
                <a:latin typeface="Arial"/>
              </a:rPr>
              <a:t> Addition ( + )</a:t>
            </a:r>
            <a:endParaRPr lang="en-IN" sz="2000" b="1" strike="noStrike" spc="-1">
              <a:solidFill>
                <a:srgbClr val="FF0000"/>
              </a:solidFill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en-IN" sz="2000" b="0" strike="noStrike" spc="-1">
                <a:latin typeface="Arial"/>
              </a:rPr>
              <a:t> Subtraction ( - )</a:t>
            </a:r>
            <a:endParaRPr lang="en-IN" sz="2000" b="1" strike="noStrike" spc="-1">
              <a:solidFill>
                <a:srgbClr val="FF0000"/>
              </a:solidFill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en-IN" sz="2000" b="0" strike="noStrike" spc="-1">
                <a:latin typeface="Arial"/>
              </a:rPr>
              <a:t> Multiplication ( * )</a:t>
            </a:r>
            <a:endParaRPr lang="en-IN" sz="2000" b="1" strike="noStrike" spc="-1">
              <a:solidFill>
                <a:srgbClr val="FF0000"/>
              </a:solidFill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en-IN" sz="2000" b="0" strike="noStrike" spc="-1">
                <a:latin typeface="Arial"/>
              </a:rPr>
              <a:t>Division ( / )</a:t>
            </a:r>
            <a:endParaRPr lang="en-IN" sz="2000" b="1" strike="noStrike" spc="-1">
              <a:solidFill>
                <a:srgbClr val="FF0000"/>
              </a:solidFill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en-IN" sz="2000" b="0" strike="noStrike" spc="-1">
                <a:latin typeface="Arial"/>
              </a:rPr>
              <a:t>Modulus ( % )</a:t>
            </a:r>
            <a:endParaRPr lang="en-IN" sz="2000" b="1" strike="noStrike" spc="-1">
              <a:solidFill>
                <a:srgbClr val="FF0000"/>
              </a:solidFill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en-IN" sz="2000" b="0" strike="noStrike" spc="-1">
                <a:latin typeface="Arial"/>
              </a:rPr>
              <a:t>Exponent ( ** )</a:t>
            </a:r>
            <a:endParaRPr lang="en-IN" sz="2000" b="1" strike="noStrike" spc="-1">
              <a:solidFill>
                <a:srgbClr val="FF0000"/>
              </a:solidFill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en-IN" sz="2000" b="0" strike="noStrike" spc="-1">
                <a:latin typeface="Arial"/>
              </a:rPr>
              <a:t>Floor division ( // )</a:t>
            </a:r>
            <a:endParaRPr lang="en-IN" sz="2000" b="1" strike="noStrike" spc="-1">
              <a:solidFill>
                <a:srgbClr val="FF0000"/>
              </a:solidFill>
              <a:latin typeface="Arial"/>
              <a:ea typeface="Noto Sans CJK S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864000" y="504000"/>
            <a:ext cx="8496000" cy="46699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2400" b="1" strike="noStrike" spc="-1" dirty="0">
                <a:solidFill>
                  <a:srgbClr val="FF0000"/>
                </a:solidFill>
                <a:latin typeface="Arial"/>
              </a:rPr>
              <a:t>Relational Operators</a:t>
            </a:r>
          </a:p>
          <a:p>
            <a:endParaRPr lang="en-IN" sz="2400" b="1" strike="noStrike" spc="-1" dirty="0">
              <a:solidFill>
                <a:srgbClr val="FF0000"/>
              </a:solidFill>
              <a:latin typeface="Arial"/>
            </a:endParaRPr>
          </a:p>
          <a:p>
            <a:r>
              <a:rPr lang="en-IN" sz="2000" b="0" strike="noStrike" spc="-1" dirty="0">
                <a:latin typeface="Arial"/>
              </a:rPr>
              <a:t>Here we are comparing operands to get a value</a:t>
            </a:r>
            <a:endParaRPr lang="en-IN" sz="2000" b="1" strike="noStrike" spc="-1" dirty="0">
              <a:solidFill>
                <a:srgbClr val="FF0000"/>
              </a:solidFill>
              <a:latin typeface="Arial"/>
            </a:endParaRPr>
          </a:p>
          <a:p>
            <a:endParaRPr lang="en-IN" sz="2000" b="1" strike="noStrike" spc="-1" dirty="0">
              <a:solidFill>
                <a:srgbClr val="FF0000"/>
              </a:solidFill>
              <a:latin typeface="Arial"/>
            </a:endParaRPr>
          </a:p>
          <a:p>
            <a:pPr indent="-216000"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en-IN" sz="2000" b="0" strike="noStrike" spc="-1" dirty="0">
                <a:latin typeface="Arial"/>
              </a:rPr>
              <a:t> Greater than ( &gt; )</a:t>
            </a:r>
            <a:endParaRPr lang="en-IN" sz="2000" b="1" strike="noStrike" spc="-1" dirty="0">
              <a:solidFill>
                <a:srgbClr val="FF0000"/>
              </a:solidFill>
              <a:latin typeface="Arial"/>
              <a:ea typeface="Noto Sans CJK SC"/>
            </a:endParaRPr>
          </a:p>
          <a:p>
            <a:pPr indent="-216000"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en-IN" sz="2000" b="0" strike="noStrike" spc="-1" dirty="0">
                <a:latin typeface="Arial"/>
              </a:rPr>
              <a:t> Less than ( &lt; )</a:t>
            </a:r>
            <a:endParaRPr lang="en-IN" sz="2000" b="1" strike="noStrike" spc="-1" dirty="0">
              <a:solidFill>
                <a:srgbClr val="FF0000"/>
              </a:solidFill>
              <a:latin typeface="Arial"/>
              <a:ea typeface="Noto Sans CJK SC"/>
            </a:endParaRPr>
          </a:p>
          <a:p>
            <a:pPr indent="-216000"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en-IN" sz="2000" b="0" strike="noStrike" spc="-1" dirty="0">
                <a:latin typeface="Arial"/>
              </a:rPr>
              <a:t> Equal to ( == )</a:t>
            </a:r>
            <a:endParaRPr lang="en-IN" sz="2000" b="1" strike="noStrike" spc="-1" dirty="0">
              <a:solidFill>
                <a:srgbClr val="FF0000"/>
              </a:solidFill>
              <a:latin typeface="Arial"/>
              <a:ea typeface="Noto Sans CJK SC"/>
            </a:endParaRPr>
          </a:p>
          <a:p>
            <a:pPr indent="-216000"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en-IN" sz="2000" b="0" strike="noStrike" spc="-1" dirty="0">
                <a:latin typeface="Arial"/>
              </a:rPr>
              <a:t> Not equal to ( != )</a:t>
            </a:r>
            <a:endParaRPr lang="en-IN" sz="2000" b="1" strike="noStrike" spc="-1" dirty="0">
              <a:solidFill>
                <a:srgbClr val="FF0000"/>
              </a:solidFill>
              <a:latin typeface="Arial"/>
              <a:ea typeface="Noto Sans CJK SC"/>
            </a:endParaRPr>
          </a:p>
          <a:p>
            <a:pPr indent="-216000"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en-IN" sz="2000" b="0" strike="noStrike" spc="-1" dirty="0">
                <a:latin typeface="Arial"/>
              </a:rPr>
              <a:t> Greater than or equal to ( &gt;= )</a:t>
            </a:r>
            <a:endParaRPr lang="en-IN" sz="2000" b="1" strike="noStrike" spc="-1" dirty="0">
              <a:solidFill>
                <a:srgbClr val="FF0000"/>
              </a:solidFill>
              <a:latin typeface="Arial"/>
              <a:ea typeface="Noto Sans CJK SC"/>
            </a:endParaRPr>
          </a:p>
          <a:p>
            <a:pPr indent="-216000"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en-IN" sz="2000" b="0" strike="noStrike" spc="-1" dirty="0">
                <a:latin typeface="Arial"/>
              </a:rPr>
              <a:t> Less than or equal to ( &lt;= </a:t>
            </a:r>
            <a:r>
              <a:rPr lang="en-IN" sz="2000" b="0" strike="noStrike" spc="-1" dirty="0" smtClean="0">
                <a:latin typeface="Arial"/>
              </a:rPr>
              <a:t>)</a:t>
            </a:r>
            <a:endParaRPr lang="en-IN" sz="2000" b="1" spc="-1" dirty="0">
              <a:solidFill>
                <a:srgbClr val="FF0000"/>
              </a:solidFill>
              <a:latin typeface="Arial"/>
            </a:endParaRPr>
          </a:p>
          <a:p>
            <a:pPr>
              <a:spcAft>
                <a:spcPts val="567"/>
              </a:spcAft>
              <a:buClr>
                <a:srgbClr val="000000"/>
              </a:buClr>
            </a:pPr>
            <a:endParaRPr lang="en-IN" sz="2000" b="1" strike="noStrike" spc="-1" dirty="0">
              <a:solidFill>
                <a:srgbClr val="FF0000"/>
              </a:solidFill>
              <a:latin typeface="Arial"/>
              <a:ea typeface="Noto Sans CJK SC"/>
            </a:endParaRPr>
          </a:p>
          <a:p>
            <a:pPr>
              <a:spcAft>
                <a:spcPts val="567"/>
              </a:spcAft>
            </a:pPr>
            <a:r>
              <a:rPr lang="en-IN" sz="2000" b="0" strike="noStrike" spc="-1" dirty="0">
                <a:latin typeface="Arial"/>
              </a:rPr>
              <a:t>Normally return a Boolean value</a:t>
            </a:r>
            <a:endParaRPr lang="en-IN" sz="2000" b="1" strike="noStrike" spc="-1" dirty="0">
              <a:solidFill>
                <a:srgbClr val="FF0000"/>
              </a:solidFill>
              <a:latin typeface="Arial"/>
              <a:ea typeface="Noto Sans CJK S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936000" y="936000"/>
            <a:ext cx="8496000" cy="4248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2400" b="1" strike="noStrike" spc="-1" dirty="0">
                <a:solidFill>
                  <a:srgbClr val="FF0000"/>
                </a:solidFill>
                <a:latin typeface="Arial"/>
              </a:rPr>
              <a:t>Logical Operators</a:t>
            </a:r>
          </a:p>
          <a:p>
            <a:endParaRPr lang="en-IN" sz="2400" b="1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en-IN" sz="2000" b="0" strike="noStrike" spc="-1" dirty="0">
                <a:latin typeface="Arial"/>
              </a:rPr>
              <a:t>Used to construct compound condition.</a:t>
            </a:r>
            <a:endParaRPr lang="en-IN" sz="2000" b="1" strike="noStrike" spc="-1" dirty="0">
              <a:solidFill>
                <a:srgbClr val="FF0000"/>
              </a:solidFill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en-IN" sz="2000" b="0" strike="noStrike" spc="-1" dirty="0">
                <a:latin typeface="Arial"/>
              </a:rPr>
              <a:t>Each single condition gives a Boolean value which is evaluated to return final Boolean value.</a:t>
            </a:r>
            <a:endParaRPr lang="en-IN" sz="2000" b="1" strike="noStrike" spc="-1" dirty="0">
              <a:solidFill>
                <a:srgbClr val="FF0000"/>
              </a:solidFill>
              <a:latin typeface="Arial"/>
              <a:ea typeface="Noto Sans CJK SC"/>
            </a:endParaRPr>
          </a:p>
          <a:p>
            <a:endParaRPr lang="en-IN" sz="2000" b="1" strike="noStrike" spc="-1" dirty="0">
              <a:solidFill>
                <a:srgbClr val="FF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en-IN" sz="2000" b="0" strike="noStrike" spc="-1" dirty="0">
                <a:latin typeface="Arial"/>
              </a:rPr>
              <a:t> </a:t>
            </a:r>
            <a:r>
              <a:rPr lang="en-IN" sz="2000" b="1" strike="noStrike" spc="-1" dirty="0" smtClean="0">
                <a:latin typeface="Arial"/>
              </a:rPr>
              <a:t>and</a:t>
            </a:r>
            <a:r>
              <a:rPr lang="en-IN" sz="2000" b="0" strike="noStrike" spc="-1" dirty="0" smtClean="0">
                <a:latin typeface="Arial"/>
              </a:rPr>
              <a:t> : </a:t>
            </a:r>
            <a:r>
              <a:rPr lang="en-IN" sz="2000" b="0" strike="noStrike" spc="-1" dirty="0">
                <a:latin typeface="Arial"/>
              </a:rPr>
              <a:t>if both argument is true, result is true</a:t>
            </a:r>
            <a:endParaRPr lang="en-IN" sz="2000" b="1" strike="noStrike" spc="-1" dirty="0">
              <a:solidFill>
                <a:srgbClr val="FF0000"/>
              </a:solidFill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en-IN" sz="2000" b="0" strike="noStrike" spc="-1" dirty="0">
                <a:latin typeface="Arial"/>
              </a:rPr>
              <a:t> </a:t>
            </a:r>
            <a:r>
              <a:rPr lang="en-IN" sz="2000" b="1" strike="noStrike" spc="-1" dirty="0" smtClean="0">
                <a:latin typeface="Arial"/>
              </a:rPr>
              <a:t>or</a:t>
            </a:r>
            <a:r>
              <a:rPr lang="en-IN" sz="2000" b="0" strike="noStrike" spc="-1" dirty="0" smtClean="0">
                <a:latin typeface="Arial"/>
              </a:rPr>
              <a:t> : </a:t>
            </a:r>
            <a:r>
              <a:rPr lang="en-IN" sz="2000" b="0" strike="noStrike" spc="-1" dirty="0">
                <a:latin typeface="Arial"/>
              </a:rPr>
              <a:t>if </a:t>
            </a:r>
            <a:r>
              <a:rPr lang="en-IN" sz="2000" b="0" strike="noStrike" spc="-1" dirty="0" smtClean="0">
                <a:latin typeface="Arial"/>
              </a:rPr>
              <a:t>at least </a:t>
            </a:r>
            <a:r>
              <a:rPr lang="en-IN" sz="2000" b="0" strike="noStrike" spc="-1" dirty="0">
                <a:latin typeface="Arial"/>
              </a:rPr>
              <a:t>one argument is true, result is true</a:t>
            </a:r>
            <a:endParaRPr lang="en-IN" sz="2000" b="1" strike="noStrike" spc="-1" dirty="0">
              <a:solidFill>
                <a:srgbClr val="FF0000"/>
              </a:solidFill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en-IN" sz="2000" b="0" strike="noStrike" spc="-1" dirty="0">
                <a:latin typeface="Arial"/>
              </a:rPr>
              <a:t> </a:t>
            </a:r>
            <a:r>
              <a:rPr lang="en-IN" sz="2000" b="1" strike="noStrike" spc="-1" dirty="0" smtClean="0">
                <a:latin typeface="Arial"/>
              </a:rPr>
              <a:t>not</a:t>
            </a:r>
            <a:r>
              <a:rPr lang="en-IN" sz="2000" b="0" strike="noStrike" spc="-1" dirty="0" smtClean="0">
                <a:latin typeface="Arial"/>
              </a:rPr>
              <a:t> : </a:t>
            </a:r>
            <a:r>
              <a:rPr lang="en-IN" sz="2000" b="0" strike="noStrike" spc="-1" dirty="0">
                <a:latin typeface="Arial"/>
              </a:rPr>
              <a:t>compliment the Boolean value</a:t>
            </a:r>
            <a:endParaRPr lang="en-IN" sz="2000" b="1" strike="noStrike" spc="-1" dirty="0">
              <a:solidFill>
                <a:srgbClr val="FF0000"/>
              </a:solidFill>
              <a:latin typeface="Arial"/>
              <a:ea typeface="Noto Sans CJK S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936000" y="1008000"/>
            <a:ext cx="8496000" cy="4248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2400" b="1" strike="noStrike" spc="-1" dirty="0">
                <a:solidFill>
                  <a:srgbClr val="FF0000"/>
                </a:solidFill>
                <a:latin typeface="Arial"/>
              </a:rPr>
              <a:t>Identity Operators</a:t>
            </a:r>
          </a:p>
          <a:p>
            <a:endParaRPr lang="en-IN" sz="2400" b="1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en-IN" sz="2000" b="0" strike="noStrike" spc="-1" dirty="0">
                <a:latin typeface="Arial"/>
              </a:rPr>
              <a:t>Used to determine whether a value is of certain class or type</a:t>
            </a:r>
            <a:endParaRPr lang="en-IN" sz="2000" b="1" strike="noStrike" spc="-1" dirty="0">
              <a:solidFill>
                <a:srgbClr val="FF0000"/>
              </a:solidFill>
              <a:latin typeface="Arial"/>
              <a:ea typeface="Noto Sans CJK SC"/>
            </a:endParaRPr>
          </a:p>
          <a:p>
            <a:endParaRPr lang="en-IN" sz="2000" b="1" strike="noStrike" spc="-1" dirty="0">
              <a:solidFill>
                <a:srgbClr val="FF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en-IN" sz="2000" b="0" strike="noStrike" spc="-1" dirty="0">
                <a:latin typeface="Arial"/>
              </a:rPr>
              <a:t> </a:t>
            </a:r>
            <a:r>
              <a:rPr lang="en-IN" sz="2000" b="1" strike="noStrike" spc="-1" dirty="0" smtClean="0">
                <a:latin typeface="Arial"/>
              </a:rPr>
              <a:t>is</a:t>
            </a:r>
            <a:r>
              <a:rPr lang="en-IN" sz="2000" b="0" strike="noStrike" spc="-1" dirty="0" smtClean="0">
                <a:latin typeface="Arial"/>
              </a:rPr>
              <a:t> : </a:t>
            </a:r>
            <a:r>
              <a:rPr lang="en-IN" sz="2000" b="0" strike="noStrike" spc="-1" dirty="0">
                <a:latin typeface="Arial"/>
              </a:rPr>
              <a:t>Evaluates to true if variable on either side of operator points to same object</a:t>
            </a:r>
            <a:endParaRPr lang="en-IN" sz="2000" b="1" strike="noStrike" spc="-1" dirty="0">
              <a:solidFill>
                <a:srgbClr val="FF0000"/>
              </a:solidFill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en-IN" sz="2000" b="0" strike="noStrike" spc="-1" dirty="0">
                <a:latin typeface="Arial"/>
              </a:rPr>
              <a:t> </a:t>
            </a:r>
            <a:r>
              <a:rPr lang="en-IN" sz="2000" b="1" strike="noStrike" spc="-1" dirty="0" smtClean="0">
                <a:latin typeface="Arial"/>
              </a:rPr>
              <a:t>is not</a:t>
            </a:r>
            <a:r>
              <a:rPr lang="en-IN" sz="2000" b="0" strike="noStrike" spc="-1" dirty="0" smtClean="0">
                <a:latin typeface="Arial"/>
              </a:rPr>
              <a:t> </a:t>
            </a:r>
            <a:r>
              <a:rPr lang="en-IN" sz="2000" b="0" strike="noStrike" spc="-1" dirty="0">
                <a:latin typeface="Arial"/>
              </a:rPr>
              <a:t>: Evaluates to  false if the variable on either side of operator points to same object</a:t>
            </a:r>
            <a:endParaRPr lang="en-IN" sz="2000" b="1" strike="noStrike" spc="-1" dirty="0">
              <a:solidFill>
                <a:srgbClr val="FF0000"/>
              </a:solidFill>
              <a:latin typeface="Arial"/>
              <a:ea typeface="Noto Sans CJK S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936000" y="1008000"/>
            <a:ext cx="8496000" cy="4248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2400" b="1" strike="noStrike" spc="-1" dirty="0" smtClean="0">
                <a:solidFill>
                  <a:srgbClr val="FF0000"/>
                </a:solidFill>
                <a:latin typeface="Arial"/>
              </a:rPr>
              <a:t>Membership </a:t>
            </a:r>
            <a:r>
              <a:rPr lang="en-IN" sz="2400" b="1" strike="noStrike" spc="-1" dirty="0">
                <a:solidFill>
                  <a:srgbClr val="FF0000"/>
                </a:solidFill>
                <a:latin typeface="Arial"/>
              </a:rPr>
              <a:t>Operators</a:t>
            </a:r>
          </a:p>
          <a:p>
            <a:endParaRPr lang="en-IN" sz="2400" b="1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en-IN" sz="2000" b="0" strike="noStrike" spc="-1" dirty="0">
                <a:latin typeface="Arial"/>
              </a:rPr>
              <a:t>Used to </a:t>
            </a:r>
            <a:r>
              <a:rPr lang="en-IN" sz="2000" b="0" strike="noStrike" spc="-1" dirty="0" smtClean="0">
                <a:latin typeface="Arial"/>
              </a:rPr>
              <a:t>validate the membership of the value in a sequence, i.e., strings, lists or tuples</a:t>
            </a:r>
            <a:endParaRPr lang="en-IN" sz="2000" b="1" strike="noStrike" spc="-1" dirty="0">
              <a:solidFill>
                <a:srgbClr val="FF0000"/>
              </a:solidFill>
              <a:latin typeface="Arial"/>
              <a:ea typeface="Noto Sans CJK SC"/>
            </a:endParaRPr>
          </a:p>
          <a:p>
            <a:endParaRPr lang="en-IN" sz="2000" b="1" strike="noStrike" spc="-1" dirty="0">
              <a:solidFill>
                <a:srgbClr val="FF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en-IN" sz="2000" b="0" strike="noStrike" spc="-1" dirty="0">
                <a:latin typeface="Arial"/>
              </a:rPr>
              <a:t> </a:t>
            </a:r>
            <a:r>
              <a:rPr lang="en-IN" sz="2000" b="1" spc="-1" dirty="0" smtClean="0">
                <a:latin typeface="Arial"/>
              </a:rPr>
              <a:t>in</a:t>
            </a:r>
            <a:r>
              <a:rPr lang="en-IN" sz="2000" b="0" strike="noStrike" spc="-1" dirty="0" smtClean="0">
                <a:latin typeface="Arial"/>
              </a:rPr>
              <a:t> </a:t>
            </a:r>
            <a:r>
              <a:rPr lang="en-IN" sz="2000" b="0" strike="noStrike" spc="-1" dirty="0">
                <a:latin typeface="Arial"/>
              </a:rPr>
              <a:t>: </a:t>
            </a:r>
            <a:r>
              <a:rPr lang="en-IN" sz="2000" b="0" strike="noStrike" spc="-1" dirty="0" smtClean="0">
                <a:latin typeface="Arial"/>
              </a:rPr>
              <a:t>used to check if a value exist in a sequence or not.</a:t>
            </a: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en-IN" sz="2000" b="1" spc="-1" dirty="0">
                <a:latin typeface="Arial"/>
              </a:rPr>
              <a:t> </a:t>
            </a:r>
            <a:r>
              <a:rPr lang="en-IN" sz="2000" b="1" strike="noStrike" spc="-1" dirty="0" smtClean="0">
                <a:latin typeface="Arial"/>
              </a:rPr>
              <a:t>not</a:t>
            </a:r>
            <a:r>
              <a:rPr lang="en-IN" sz="2000" b="0" strike="noStrike" spc="-1" dirty="0" smtClean="0">
                <a:latin typeface="Arial"/>
              </a:rPr>
              <a:t> </a:t>
            </a:r>
            <a:r>
              <a:rPr lang="en-IN" sz="2000" b="1" strike="noStrike" spc="-1" dirty="0" smtClean="0">
                <a:latin typeface="Arial"/>
              </a:rPr>
              <a:t>in</a:t>
            </a:r>
            <a:r>
              <a:rPr lang="en-IN" sz="2000" b="0" strike="noStrike" spc="-1" dirty="0" smtClean="0">
                <a:latin typeface="Arial"/>
              </a:rPr>
              <a:t>: evaluates to true if it doesn’t find the variable in the specified sequence.</a:t>
            </a:r>
            <a:endParaRPr lang="en-IN" sz="2000" b="1" strike="noStrike" spc="-1" dirty="0">
              <a:solidFill>
                <a:srgbClr val="FF0000"/>
              </a:solidFill>
              <a:latin typeface="Arial"/>
              <a:ea typeface="Noto Sans CJK SC"/>
            </a:endParaRPr>
          </a:p>
        </p:txBody>
      </p:sp>
    </p:spTree>
    <p:extLst>
      <p:ext uri="{BB962C8B-B14F-4D97-AF65-F5344CB8AC3E}">
        <p14:creationId xmlns:p14="http://schemas.microsoft.com/office/powerpoint/2010/main" val="4069631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795020" y="383160"/>
            <a:ext cx="4138920" cy="16818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2400" b="1" strike="noStrike" spc="-1" dirty="0" smtClean="0">
                <a:solidFill>
                  <a:srgbClr val="FF0000"/>
                </a:solidFill>
                <a:latin typeface="Arial"/>
              </a:rPr>
              <a:t>Assignment Operators</a:t>
            </a:r>
          </a:p>
          <a:p>
            <a:endParaRPr lang="en-IN" sz="2000" spc="-1" dirty="0">
              <a:solidFill>
                <a:srgbClr val="FF0000"/>
              </a:solidFill>
              <a:latin typeface="Arial"/>
            </a:endParaRPr>
          </a:p>
          <a:p>
            <a:r>
              <a:rPr lang="en-IN" sz="2000" strike="noStrike" spc="-1" dirty="0" smtClean="0">
                <a:latin typeface="Arial"/>
              </a:rPr>
              <a:t>Used to assign value to a variable</a:t>
            </a:r>
            <a:endParaRPr lang="en-IN" sz="2000" strike="noStrike" spc="-1" dirty="0">
              <a:latin typeface="Arial"/>
            </a:endParaRPr>
          </a:p>
          <a:p>
            <a:endParaRPr lang="en-IN" sz="2400" b="1" strike="noStrike" spc="-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" y="1653539"/>
            <a:ext cx="4836577" cy="369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179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59080"/>
            <a:ext cx="87706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IN" sz="2400" b="1" dirty="0" smtClean="0">
                <a:solidFill>
                  <a:srgbClr val="FF0000"/>
                </a:solidFill>
              </a:rPr>
              <a:t>Control Structures</a:t>
            </a:r>
            <a:endParaRPr lang="en-IN" sz="2000" dirty="0"/>
          </a:p>
          <a:p>
            <a:pPr>
              <a:spcBef>
                <a:spcPts val="600"/>
              </a:spcBef>
            </a:pPr>
            <a:r>
              <a:rPr lang="en-IN" sz="2000" dirty="0" smtClean="0"/>
              <a:t>A way to specify flow of control in a programme</a:t>
            </a:r>
          </a:p>
          <a:p>
            <a:pPr>
              <a:spcBef>
                <a:spcPts val="600"/>
              </a:spcBef>
            </a:pPr>
            <a:r>
              <a:rPr lang="en-IN" sz="2000" dirty="0" smtClean="0"/>
              <a:t>It analyses and chooses in which direction a program flows based on certain parameters and conditions.</a:t>
            </a:r>
          </a:p>
          <a:p>
            <a:pPr>
              <a:spcBef>
                <a:spcPts val="600"/>
              </a:spcBef>
            </a:pPr>
            <a:endParaRPr lang="en-IN" sz="2000" dirty="0"/>
          </a:p>
          <a:p>
            <a:pPr>
              <a:spcBef>
                <a:spcPts val="600"/>
              </a:spcBef>
            </a:pPr>
            <a:r>
              <a:rPr lang="en-IN" sz="2000" dirty="0" smtClean="0"/>
              <a:t>Three ways in which a statement can be executed:</a:t>
            </a:r>
            <a:endParaRPr lang="en-IN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67404"/>
            <a:ext cx="5733333" cy="25809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73;p2"/>
          <p:cNvPicPr/>
          <p:nvPr/>
        </p:nvPicPr>
        <p:blipFill>
          <a:blip r:embed="rId2"/>
          <a:stretch/>
        </p:blipFill>
        <p:spPr>
          <a:xfrm>
            <a:off x="2793600" y="336960"/>
            <a:ext cx="4550040" cy="1974600"/>
          </a:xfrm>
          <a:prstGeom prst="rect">
            <a:avLst/>
          </a:prstGeom>
          <a:ln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1008000" y="2664000"/>
            <a:ext cx="6911640" cy="220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IN" sz="1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Why python popular ?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1800" b="0" strike="noStrike" spc="-1" dirty="0">
              <a:latin typeface="Arial"/>
            </a:endParaRPr>
          </a:p>
          <a:p>
            <a:pPr marL="286110" indent="-28575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Beginners friendly</a:t>
            </a:r>
            <a:endParaRPr lang="en-IN" sz="1800" b="0" strike="noStrike" spc="-1" dirty="0">
              <a:latin typeface="Arial"/>
            </a:endParaRPr>
          </a:p>
          <a:p>
            <a:pPr marL="286110" indent="-28575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Cross platform</a:t>
            </a:r>
            <a:endParaRPr lang="en-IN" sz="1800" b="0" strike="noStrike" spc="-1" dirty="0">
              <a:latin typeface="Arial"/>
            </a:endParaRPr>
          </a:p>
          <a:p>
            <a:pPr marL="286110" indent="-28575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Huge community</a:t>
            </a:r>
            <a:endParaRPr lang="en-IN" sz="1800" b="0" strike="noStrike" spc="-1" dirty="0">
              <a:latin typeface="Arial"/>
            </a:endParaRPr>
          </a:p>
          <a:p>
            <a:pPr marL="286110" indent="-28575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Wide Ecosystem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1040" y="777240"/>
            <a:ext cx="68427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Sequential:</a:t>
            </a:r>
          </a:p>
          <a:p>
            <a:endParaRPr lang="en-IN" sz="2000" b="1" dirty="0" smtClean="0">
              <a:solidFill>
                <a:srgbClr val="FF0000"/>
              </a:solidFill>
            </a:endParaRPr>
          </a:p>
          <a:p>
            <a:r>
              <a:rPr lang="en-IN" dirty="0" smtClean="0"/>
              <a:t>Statements are executed one after the other in a sequential manner  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" t="5394" r="76110" b="3968"/>
          <a:stretch/>
        </p:blipFill>
        <p:spPr>
          <a:xfrm>
            <a:off x="7543800" y="91440"/>
            <a:ext cx="1234439" cy="23393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1040" y="2966740"/>
            <a:ext cx="68427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Conditional:</a:t>
            </a:r>
          </a:p>
          <a:p>
            <a:endParaRPr lang="en-IN" sz="2000" b="1" dirty="0" smtClean="0">
              <a:solidFill>
                <a:srgbClr val="FF0000"/>
              </a:solidFill>
            </a:endParaRPr>
          </a:p>
          <a:p>
            <a:r>
              <a:rPr lang="en-IN" dirty="0" smtClean="0"/>
              <a:t>Statements are executed based on certain condition</a:t>
            </a:r>
          </a:p>
          <a:p>
            <a:endParaRPr lang="en-IN" dirty="0" smtClean="0"/>
          </a:p>
          <a:p>
            <a:r>
              <a:rPr lang="en-IN" b="1" dirty="0" err="1" smtClean="0">
                <a:solidFill>
                  <a:srgbClr val="7030A0"/>
                </a:solidFill>
              </a:rPr>
              <a:t>if..else</a:t>
            </a:r>
            <a:r>
              <a:rPr lang="en-IN" b="1" dirty="0" smtClean="0">
                <a:solidFill>
                  <a:srgbClr val="7030A0"/>
                </a:solidFill>
              </a:rPr>
              <a:t> </a:t>
            </a:r>
            <a:r>
              <a:rPr lang="en-IN" dirty="0" smtClean="0"/>
              <a:t>control structures are used in this case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42" t="4804" r="37169" b="4262"/>
          <a:stretch/>
        </p:blipFill>
        <p:spPr>
          <a:xfrm>
            <a:off x="7166610" y="2773679"/>
            <a:ext cx="1988820" cy="23469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718840"/>
            <a:ext cx="6842760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Looping (or Iteration):</a:t>
            </a:r>
          </a:p>
          <a:p>
            <a:endParaRPr lang="en-IN" sz="2000" b="1" dirty="0" smtClean="0">
              <a:solidFill>
                <a:srgbClr val="FF0000"/>
              </a:solidFill>
            </a:endParaRPr>
          </a:p>
          <a:p>
            <a:r>
              <a:rPr lang="en-IN" dirty="0" smtClean="0"/>
              <a:t>Set of statements are executed repeatedly until the condition becomes false.</a:t>
            </a:r>
          </a:p>
          <a:p>
            <a:endParaRPr lang="en-IN" dirty="0"/>
          </a:p>
          <a:p>
            <a:r>
              <a:rPr lang="en-IN" dirty="0" smtClean="0">
                <a:solidFill>
                  <a:srgbClr val="7030A0"/>
                </a:solidFill>
              </a:rPr>
              <a:t>for</a:t>
            </a:r>
            <a:r>
              <a:rPr lang="en-IN" dirty="0" smtClean="0"/>
              <a:t> and </a:t>
            </a:r>
            <a:r>
              <a:rPr lang="en-IN" dirty="0" smtClean="0">
                <a:solidFill>
                  <a:srgbClr val="7030A0"/>
                </a:solidFill>
              </a:rPr>
              <a:t>while</a:t>
            </a:r>
            <a:r>
              <a:rPr lang="en-IN" dirty="0" smtClean="0"/>
              <a:t> are used for looping.</a:t>
            </a:r>
          </a:p>
          <a:p>
            <a:endParaRPr lang="en-IN" dirty="0"/>
          </a:p>
          <a:p>
            <a:endParaRPr lang="en-IN" dirty="0" smtClean="0"/>
          </a:p>
          <a:p>
            <a:pPr>
              <a:spcBef>
                <a:spcPts val="600"/>
              </a:spcBef>
            </a:pPr>
            <a:r>
              <a:rPr lang="en-IN" sz="2000" b="1" dirty="0" smtClean="0">
                <a:solidFill>
                  <a:srgbClr val="7030A0"/>
                </a:solidFill>
              </a:rPr>
              <a:t>for </a:t>
            </a:r>
            <a:r>
              <a:rPr lang="en-IN" sz="2000" b="1" dirty="0" smtClean="0"/>
              <a:t>loop</a:t>
            </a:r>
            <a:r>
              <a:rPr lang="en-IN" sz="2000" b="1" dirty="0" smtClean="0">
                <a:solidFill>
                  <a:srgbClr val="7030A0"/>
                </a:solidFill>
              </a:rPr>
              <a:t>:</a:t>
            </a:r>
          </a:p>
          <a:p>
            <a:pPr>
              <a:spcBef>
                <a:spcPts val="600"/>
              </a:spcBef>
            </a:pPr>
            <a:r>
              <a:rPr lang="en-IN" dirty="0" smtClean="0"/>
              <a:t>Iterates over a compound data type like a string, list or tuple.</a:t>
            </a:r>
          </a:p>
          <a:p>
            <a:pPr>
              <a:spcBef>
                <a:spcPts val="600"/>
              </a:spcBef>
            </a:pPr>
            <a:r>
              <a:rPr lang="en-IN" dirty="0" smtClean="0"/>
              <a:t>During each iteration one member of compound data type is assigned to loop variable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63" t="5099" r="1815" b="4852"/>
          <a:stretch/>
        </p:blipFill>
        <p:spPr>
          <a:xfrm>
            <a:off x="7863841" y="1457310"/>
            <a:ext cx="1996440" cy="2324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196340"/>
            <a:ext cx="81076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7030A0"/>
                </a:solidFill>
              </a:rPr>
              <a:t>while</a:t>
            </a:r>
            <a:r>
              <a:rPr lang="en-IN" sz="2000" b="1" dirty="0" smtClean="0"/>
              <a:t> loop</a:t>
            </a:r>
          </a:p>
          <a:p>
            <a:endParaRPr lang="en-IN" dirty="0"/>
          </a:p>
          <a:p>
            <a:pPr>
              <a:spcBef>
                <a:spcPts val="600"/>
              </a:spcBef>
            </a:pPr>
            <a:r>
              <a:rPr lang="en-IN" dirty="0" smtClean="0"/>
              <a:t>Logical expression in front of </a:t>
            </a:r>
            <a:r>
              <a:rPr lang="en-IN" i="1" dirty="0" smtClean="0"/>
              <a:t>while</a:t>
            </a:r>
            <a:r>
              <a:rPr lang="en-IN" dirty="0" smtClean="0"/>
              <a:t> loop is evaluated and if it is true, body of the while loop is executed.</a:t>
            </a:r>
          </a:p>
          <a:p>
            <a:pPr>
              <a:spcBef>
                <a:spcPts val="600"/>
              </a:spcBef>
            </a:pPr>
            <a:r>
              <a:rPr lang="en-IN" dirty="0" smtClean="0"/>
              <a:t>Process is repeated until condition becomes false.</a:t>
            </a:r>
          </a:p>
          <a:p>
            <a:pPr>
              <a:spcBef>
                <a:spcPts val="600"/>
              </a:spcBef>
            </a:pPr>
            <a:endParaRPr lang="en-IN" dirty="0"/>
          </a:p>
          <a:p>
            <a:pPr>
              <a:spcBef>
                <a:spcPts val="600"/>
              </a:spcBef>
            </a:pPr>
            <a:r>
              <a:rPr lang="en-IN" sz="2800" b="1" dirty="0" smtClean="0">
                <a:solidFill>
                  <a:srgbClr val="FF0000"/>
                </a:solidFill>
              </a:rPr>
              <a:t>⚠  </a:t>
            </a:r>
            <a:r>
              <a:rPr lang="en-IN" dirty="0" smtClean="0"/>
              <a:t>we should have some statement inside body of </a:t>
            </a:r>
            <a:r>
              <a:rPr lang="en-IN" i="1" dirty="0" smtClean="0"/>
              <a:t>while</a:t>
            </a:r>
            <a:r>
              <a:rPr lang="en-IN" dirty="0" smtClean="0"/>
              <a:t> loop which makes the condition falls after few iteration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936000" y="1008000"/>
            <a:ext cx="8496000" cy="2573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2400" b="1" strike="noStrike" spc="-1" dirty="0" smtClean="0">
                <a:solidFill>
                  <a:srgbClr val="FF0000"/>
                </a:solidFill>
                <a:latin typeface="Arial"/>
              </a:rPr>
              <a:t>Modify loops: </a:t>
            </a:r>
            <a:r>
              <a:rPr lang="en-IN" sz="2400" b="1" strike="noStrike" spc="-1" dirty="0" smtClean="0">
                <a:solidFill>
                  <a:srgbClr val="7030A0"/>
                </a:solidFill>
                <a:latin typeface="Arial"/>
              </a:rPr>
              <a:t>break</a:t>
            </a:r>
            <a:r>
              <a:rPr lang="en-IN" sz="2400" b="1" strike="noStrike" spc="-1" dirty="0" smtClean="0">
                <a:solidFill>
                  <a:srgbClr val="FF0000"/>
                </a:solidFill>
                <a:latin typeface="Arial"/>
              </a:rPr>
              <a:t> and </a:t>
            </a:r>
            <a:r>
              <a:rPr lang="en-IN" sz="2400" b="1" strike="noStrike" spc="-1" dirty="0" smtClean="0">
                <a:solidFill>
                  <a:srgbClr val="7030A0"/>
                </a:solidFill>
                <a:latin typeface="Arial"/>
              </a:rPr>
              <a:t>continue</a:t>
            </a:r>
            <a:endParaRPr lang="en-IN" sz="2400" b="1" strike="noStrike" spc="-1" dirty="0">
              <a:solidFill>
                <a:srgbClr val="7030A0"/>
              </a:solidFill>
              <a:latin typeface="Arial"/>
            </a:endParaRPr>
          </a:p>
          <a:p>
            <a:endParaRPr lang="en-IN" sz="2400" b="1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en-IN" sz="2000" b="1" strike="noStrike" spc="-1" dirty="0" smtClean="0">
                <a:solidFill>
                  <a:srgbClr val="7030A0"/>
                </a:solidFill>
                <a:latin typeface="Arial"/>
              </a:rPr>
              <a:t>break</a:t>
            </a:r>
            <a:r>
              <a:rPr lang="en-IN" sz="2000" b="0" strike="noStrike" spc="-1" dirty="0" smtClean="0">
                <a:latin typeface="Arial"/>
              </a:rPr>
              <a:t> statement is used to terminate a loop, if some condition is met.</a:t>
            </a: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lang="en-IN" sz="2000" spc="-1" dirty="0">
              <a:solidFill>
                <a:srgbClr val="FF0000"/>
              </a:solidFill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en-IN" sz="2000" b="1" spc="-1" dirty="0" smtClean="0">
                <a:solidFill>
                  <a:srgbClr val="7030A0"/>
                </a:solidFill>
                <a:latin typeface="Arial"/>
                <a:ea typeface="Noto Sans CJK SC"/>
              </a:rPr>
              <a:t>continue</a:t>
            </a:r>
            <a:r>
              <a:rPr lang="en-IN" sz="2000" spc="-1" dirty="0" smtClean="0">
                <a:latin typeface="Arial"/>
                <a:ea typeface="Noto Sans CJK SC"/>
              </a:rPr>
              <a:t> keyword is used to suspend a particular iteration in a for/while loop and continues to next iteration</a:t>
            </a:r>
            <a:endParaRPr lang="en-IN" sz="2000" strike="noStrike" spc="-1" dirty="0">
              <a:latin typeface="Arial"/>
              <a:ea typeface="Noto Sans CJK S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936000" y="936000"/>
            <a:ext cx="8496000" cy="38417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2400" b="1" strike="noStrike" spc="-1" dirty="0" smtClean="0">
                <a:solidFill>
                  <a:srgbClr val="FF0000"/>
                </a:solidFill>
                <a:latin typeface="Arial"/>
              </a:rPr>
              <a:t>Functions</a:t>
            </a:r>
            <a:endParaRPr lang="en-IN" sz="2400" b="1" strike="noStrike" spc="-1" dirty="0">
              <a:solidFill>
                <a:srgbClr val="FF0000"/>
              </a:solidFill>
              <a:latin typeface="Arial"/>
            </a:endParaRPr>
          </a:p>
          <a:p>
            <a:endParaRPr lang="en-IN" sz="2400" b="1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en-IN" sz="2000" b="0" strike="noStrike" spc="-1" dirty="0" smtClean="0">
                <a:latin typeface="Arial"/>
              </a:rPr>
              <a:t>A block of organised, reusable code that is used to perform a single related action.</a:t>
            </a: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lang="en-IN" sz="2000" b="0" strike="noStrike" spc="-1" dirty="0" smtClean="0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Font typeface="+mj-lt"/>
              <a:buAutoNum type="arabicPeriod"/>
            </a:pPr>
            <a:r>
              <a:rPr lang="en-IN" sz="2000" spc="-1" dirty="0">
                <a:ea typeface="Noto Sans CJK SC"/>
              </a:rPr>
              <a:t>In-built </a:t>
            </a:r>
            <a:r>
              <a:rPr lang="en-IN" sz="2000" spc="-1" dirty="0" smtClean="0">
                <a:ea typeface="Noto Sans CJK SC"/>
              </a:rPr>
              <a:t>functions: 		</a:t>
            </a:r>
            <a:r>
              <a:rPr lang="en-IN" sz="1600" spc="-1" dirty="0" smtClean="0">
                <a:ea typeface="Noto Sans CJK SC"/>
              </a:rPr>
              <a:t>input(), print(), etc</a:t>
            </a:r>
            <a:r>
              <a:rPr lang="en-IN" sz="2000" spc="-1" dirty="0" smtClean="0">
                <a:ea typeface="Noto Sans CJK SC"/>
              </a:rPr>
              <a:t>.</a:t>
            </a:r>
          </a:p>
          <a:p>
            <a:pPr marL="457200" indent="-4572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Font typeface="+mj-lt"/>
              <a:buAutoNum type="arabicPeriod"/>
            </a:pPr>
            <a:endParaRPr lang="en-IN" sz="2000" spc="-1" dirty="0">
              <a:ea typeface="Noto Sans CJK SC"/>
            </a:endParaRPr>
          </a:p>
          <a:p>
            <a:pPr marL="457200" indent="-4572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Font typeface="+mj-lt"/>
              <a:buAutoNum type="arabicPeriod"/>
            </a:pPr>
            <a:r>
              <a:rPr lang="en-IN" sz="2000" spc="-1" dirty="0">
                <a:ea typeface="Noto Sans CJK SC"/>
              </a:rPr>
              <a:t>User-defined </a:t>
            </a:r>
            <a:r>
              <a:rPr lang="en-IN" sz="2000" spc="-1" dirty="0" smtClean="0">
                <a:ea typeface="Noto Sans CJK SC"/>
              </a:rPr>
              <a:t>functions: 	</a:t>
            </a:r>
            <a:r>
              <a:rPr lang="en-IN" spc="-1" dirty="0" smtClean="0">
                <a:ea typeface="Noto Sans CJK SC"/>
              </a:rPr>
              <a:t>functions created by user.</a:t>
            </a:r>
          </a:p>
          <a:p>
            <a:pPr lvl="3">
              <a:spcBef>
                <a:spcPts val="283"/>
              </a:spcBef>
              <a:spcAft>
                <a:spcPts val="283"/>
              </a:spcAft>
            </a:pPr>
            <a:r>
              <a:rPr lang="en-IN" sz="2000" spc="-1" dirty="0">
                <a:ea typeface="Noto Sans CJK SC"/>
              </a:rPr>
              <a:t>	</a:t>
            </a:r>
            <a:r>
              <a:rPr lang="en-IN" sz="2000" spc="-1" dirty="0" smtClean="0">
                <a:ea typeface="Noto Sans CJK SC"/>
              </a:rPr>
              <a:t>		</a:t>
            </a:r>
            <a:r>
              <a:rPr lang="en-IN" spc="-1" dirty="0" smtClean="0">
                <a:ea typeface="Noto Sans CJK SC"/>
              </a:rPr>
              <a:t>we define a function with keyword </a:t>
            </a:r>
            <a:r>
              <a:rPr lang="en-IN" b="1" spc="-1" dirty="0" err="1" smtClean="0">
                <a:solidFill>
                  <a:schemeClr val="tx2"/>
                </a:solidFill>
                <a:ea typeface="Noto Sans CJK SC"/>
              </a:rPr>
              <a:t>def</a:t>
            </a:r>
            <a:endParaRPr lang="en-IN" sz="2000" b="1" spc="-1" dirty="0">
              <a:solidFill>
                <a:schemeClr val="tx2"/>
              </a:solidFill>
              <a:ea typeface="Noto Sans CJK SC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lang="en-IN" sz="2000" spc="-1" dirty="0">
              <a:solidFill>
                <a:srgbClr val="FF0000"/>
              </a:solidFill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lang="en-IN" sz="2000" b="1" strike="noStrike" spc="-1" dirty="0">
              <a:solidFill>
                <a:srgbClr val="FF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14630" y="994390"/>
            <a:ext cx="3660169" cy="923330"/>
          </a:xfrm>
          <a:prstGeom prst="rect">
            <a:avLst/>
          </a:prstGeom>
          <a:solidFill>
            <a:srgbClr val="00483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  <a:endParaRPr lang="en-US" sz="5400" b="1" cap="none" spc="0" dirty="0">
              <a:ln w="13462">
                <a:solidFill>
                  <a:srgbClr val="FFFF00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884" y="4907723"/>
            <a:ext cx="875741" cy="6822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936000" y="360000"/>
            <a:ext cx="4031640" cy="23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IN" sz="2400" b="1" strike="noStrike" spc="-1" dirty="0">
                <a:solidFill>
                  <a:srgbClr val="FF0000"/>
                </a:solidFill>
                <a:latin typeface="Arial"/>
                <a:ea typeface="Arial"/>
              </a:rPr>
              <a:t>Features of Python</a:t>
            </a:r>
            <a:endParaRPr lang="en-IN" sz="2400" b="0" strike="noStrike" spc="-1" dirty="0"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High level language</a:t>
            </a:r>
            <a:endParaRPr lang="en-IN" sz="2000" b="0" strike="noStrike" spc="-1" dirty="0"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Easy to learn</a:t>
            </a:r>
            <a:endParaRPr lang="en-IN" sz="2000" b="0" strike="noStrike" spc="-1" dirty="0"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Interpreted</a:t>
            </a:r>
            <a:endParaRPr lang="en-IN" sz="2000" b="0" strike="noStrike" spc="-1" dirty="0"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Object oriented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849600" y="2996640"/>
            <a:ext cx="5615640" cy="225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IN" sz="2400" b="1" strike="noStrike" spc="-1" dirty="0">
                <a:solidFill>
                  <a:srgbClr val="FF0000"/>
                </a:solidFill>
                <a:latin typeface="Arial"/>
                <a:ea typeface="Arial"/>
              </a:rPr>
              <a:t>Applications of Python</a:t>
            </a:r>
            <a:endParaRPr lang="en-IN" sz="2400" b="0" strike="noStrike" spc="-1" dirty="0"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Data Analysis</a:t>
            </a:r>
            <a:endParaRPr lang="en-IN" sz="2000" b="0" strike="noStrike" spc="-1" dirty="0"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Scientific and computational applications</a:t>
            </a:r>
            <a:endParaRPr lang="en-IN" sz="2000" b="0" strike="noStrike" spc="-1" dirty="0"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Web development</a:t>
            </a:r>
            <a:endParaRPr lang="en-IN" sz="2000" b="0" strike="noStrike" spc="-1" dirty="0"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Game development</a:t>
            </a:r>
            <a:endParaRPr lang="en-IN" sz="2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008000" y="2880000"/>
            <a:ext cx="8286840" cy="220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26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Open-source distribution for Python and R</a:t>
            </a:r>
            <a:endParaRPr lang="en-IN" sz="2000" b="0" strike="noStrike" spc="-1" dirty="0"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Used for data science, machine learning, deep learning etc.</a:t>
            </a:r>
            <a:endParaRPr lang="en-IN" sz="2000" b="0" strike="noStrike" spc="-1" dirty="0"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More than 300+ libraries for data analysis</a:t>
            </a:r>
            <a:endParaRPr lang="en-IN" sz="2000" b="0" strike="noStrike" spc="-1" dirty="0"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Package versions are managed by package management system called </a:t>
            </a:r>
            <a:r>
              <a:rPr lang="en-IN" sz="20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Conda</a:t>
            </a:r>
            <a:endParaRPr lang="en-IN" sz="2000" b="0" strike="noStrike" spc="-1" dirty="0">
              <a:latin typeface="Arial"/>
            </a:endParaRPr>
          </a:p>
        </p:txBody>
      </p:sp>
      <p:pic>
        <p:nvPicPr>
          <p:cNvPr id="49" name="Google Shape;86;p4"/>
          <p:cNvPicPr/>
          <p:nvPr/>
        </p:nvPicPr>
        <p:blipFill>
          <a:blip r:embed="rId2"/>
          <a:stretch/>
        </p:blipFill>
        <p:spPr>
          <a:xfrm>
            <a:off x="2878920" y="320760"/>
            <a:ext cx="4465800" cy="2318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1008000" y="2592000"/>
            <a:ext cx="8207640" cy="222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26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Open-source web application</a:t>
            </a:r>
            <a:endParaRPr lang="en-IN" sz="2000" b="0" strike="noStrike" spc="-1" dirty="0"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Allows you to create and share documents that contain live code, equations, visualisations and narrative text.</a:t>
            </a:r>
            <a:endParaRPr lang="en-IN" sz="2000" b="0" strike="noStrike" spc="-1" dirty="0"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Markdowns and other additional functionalities are available</a:t>
            </a:r>
            <a:endParaRPr lang="en-IN" sz="2000" b="0" strike="noStrike" spc="-1" dirty="0"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Best platform for getting started with data analysis using programing language.</a:t>
            </a:r>
            <a:endParaRPr lang="en-IN" sz="2000" b="0" strike="noStrike" spc="-1" dirty="0">
              <a:latin typeface="Arial"/>
            </a:endParaRPr>
          </a:p>
        </p:txBody>
      </p:sp>
      <p:pic>
        <p:nvPicPr>
          <p:cNvPr id="51" name="Google Shape;92;p5"/>
          <p:cNvPicPr/>
          <p:nvPr/>
        </p:nvPicPr>
        <p:blipFill>
          <a:blip r:embed="rId2"/>
          <a:stretch/>
        </p:blipFill>
        <p:spPr>
          <a:xfrm>
            <a:off x="2484000" y="749880"/>
            <a:ext cx="5025240" cy="1339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835200" y="1108800"/>
            <a:ext cx="8279640" cy="382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Noto Sans Symbols"/>
              <a:buAutoNum type="arabicPeriod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Arial"/>
              </a:rPr>
              <a:t> Creating a new Notebook</a:t>
            </a:r>
            <a:endParaRPr lang="en-IN" sz="1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Noto Sans Symbols"/>
              <a:buAutoNum type="arabicPeriod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Arial"/>
              </a:rPr>
              <a:t>Renaming the Notebook</a:t>
            </a:r>
            <a:endParaRPr lang="en-IN" sz="1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Noto Sans Symbols"/>
              <a:buAutoNum type="arabicPeriod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Arial"/>
              </a:rPr>
              <a:t>File menu</a:t>
            </a:r>
            <a:endParaRPr lang="en-IN" sz="1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Noto Sans Symbols"/>
              <a:buAutoNum type="arabicPeriod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Arial"/>
              </a:rPr>
              <a:t>Kernel:</a:t>
            </a:r>
            <a:endParaRPr lang="en-IN" sz="18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Noto Sans Symbols"/>
              <a:buAutoNum type="arabicPeriod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  <a:ea typeface="Arial"/>
              </a:rPr>
              <a:t>portion of OS code that is always resident in the memory.</a:t>
            </a:r>
            <a:endParaRPr lang="en-IN" sz="1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Noto Sans Symbols"/>
              <a:buAutoNum type="arabicPeriod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Arial"/>
              </a:rPr>
              <a:t> Command icon palette</a:t>
            </a:r>
            <a:endParaRPr lang="en-IN" sz="1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Noto Sans Symbols"/>
              <a:buAutoNum type="arabicPeriod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Arial"/>
              </a:rPr>
              <a:t> Cell: </a:t>
            </a:r>
            <a:r>
              <a:rPr lang="en-IN" sz="1300" b="0" strike="noStrike" spc="-1">
                <a:solidFill>
                  <a:srgbClr val="000000"/>
                </a:solidFill>
                <a:latin typeface="Arial"/>
                <a:ea typeface="Arial"/>
              </a:rPr>
              <a:t>Code/Markdown</a:t>
            </a:r>
            <a:endParaRPr lang="en-IN" sz="13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Noto Sans Symbols"/>
              <a:buAutoNum type="arabicPeriod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Arial"/>
              </a:rPr>
              <a:t>Command mode and Edit mode</a:t>
            </a:r>
            <a:endParaRPr lang="en-IN" sz="1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Noto Sans Symbols"/>
              <a:buAutoNum type="arabicPeriod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Arial"/>
              </a:rPr>
              <a:t> Running the code cells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835200" y="576000"/>
            <a:ext cx="8258040" cy="39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IN" sz="2000" b="1" strike="noStrike" spc="-1">
                <a:solidFill>
                  <a:srgbClr val="FF0000"/>
                </a:solidFill>
                <a:latin typeface="Arial"/>
                <a:ea typeface="Arial"/>
              </a:rPr>
              <a:t>Introduction to Jupyter Notebook</a:t>
            </a:r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806400" y="554400"/>
            <a:ext cx="8272440" cy="42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IN" sz="2400" b="1" strike="noStrike" spc="-1" dirty="0">
                <a:solidFill>
                  <a:srgbClr val="FF0000"/>
                </a:solidFill>
                <a:latin typeface="Arial"/>
                <a:ea typeface="Arial"/>
              </a:rPr>
              <a:t>Variables</a:t>
            </a:r>
            <a:endParaRPr lang="en-IN" sz="24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 way to label data</a:t>
            </a:r>
            <a:endParaRPr lang="en-IN" sz="20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Used to store information to be referred and manipulated in a computer program</a:t>
            </a:r>
            <a:endParaRPr lang="en-IN" sz="2000" b="0" strike="noStrike" spc="-1" dirty="0">
              <a:latin typeface="Arial"/>
            </a:endParaRPr>
          </a:p>
          <a:p>
            <a:pPr marL="343080" indent="-215640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IN" sz="2000" b="1" strike="noStrike" spc="-1" dirty="0">
                <a:solidFill>
                  <a:srgbClr val="7030A0"/>
                </a:solidFill>
                <a:latin typeface="Arial"/>
                <a:ea typeface="Arial"/>
              </a:rPr>
              <a:t>Rules for variable names:</a:t>
            </a:r>
            <a:endParaRPr lang="en-IN" sz="20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Must start with a letter or underscore</a:t>
            </a:r>
            <a:endParaRPr lang="en-IN" sz="20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Cannot start with a number</a:t>
            </a:r>
            <a:endParaRPr lang="en-IN" sz="20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Can contain only alpha-numeric characters and underscores</a:t>
            </a:r>
            <a:endParaRPr lang="en-IN" sz="20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Are case sensitive </a:t>
            </a:r>
            <a:r>
              <a:rPr lang="en-IN" sz="20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(conventionally </a:t>
            </a: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we use small case)</a:t>
            </a:r>
            <a:endParaRPr lang="en-IN" sz="20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Keywords in python can’t be used</a:t>
            </a:r>
            <a:endParaRPr lang="en-IN" sz="2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806400" y="676800"/>
            <a:ext cx="8387640" cy="44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IN" sz="2400" b="1" strike="noStrike" spc="-1">
                <a:solidFill>
                  <a:srgbClr val="FF0000"/>
                </a:solidFill>
                <a:latin typeface="Arial"/>
                <a:ea typeface="Arial"/>
              </a:rPr>
              <a:t>Data Types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  <a:ea typeface="Arial"/>
              </a:rPr>
              <a:t>Determines the type of data that is stored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IN" sz="2000" b="1" strike="noStrike" spc="-1">
                <a:solidFill>
                  <a:srgbClr val="7030A0"/>
                </a:solidFill>
                <a:latin typeface="Arial"/>
                <a:ea typeface="Arial"/>
              </a:rPr>
              <a:t>Different data types in Python:</a:t>
            </a:r>
            <a:endParaRPr lang="en-IN" sz="20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  <a:ea typeface="Arial"/>
              </a:rPr>
              <a:t>Number</a:t>
            </a:r>
            <a:endParaRPr lang="en-IN" sz="20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  <a:ea typeface="Arial"/>
              </a:rPr>
              <a:t>String</a:t>
            </a:r>
            <a:endParaRPr lang="en-IN" sz="20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  <a:ea typeface="Arial"/>
              </a:rPr>
              <a:t>List</a:t>
            </a:r>
            <a:endParaRPr lang="en-IN" sz="20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  <a:ea typeface="Arial"/>
              </a:rPr>
              <a:t>Tuple</a:t>
            </a:r>
            <a:endParaRPr lang="en-IN" sz="20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  <a:ea typeface="Arial"/>
              </a:rPr>
              <a:t>Dictionary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  <a:ea typeface="Arial"/>
              </a:rPr>
              <a:t>Python is a </a:t>
            </a:r>
            <a:r>
              <a:rPr lang="en-IN" sz="2000" b="0" u="sng" strike="noStrike" spc="-1">
                <a:solidFill>
                  <a:srgbClr val="000000"/>
                </a:solidFill>
                <a:uFillTx/>
                <a:latin typeface="Arial"/>
                <a:ea typeface="Arial"/>
              </a:rPr>
              <a:t>dynamic programming language</a:t>
            </a:r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828000" y="1965600"/>
            <a:ext cx="8171640" cy="23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IN" sz="2000" b="1" strike="noStrike" spc="-1">
                <a:solidFill>
                  <a:srgbClr val="7030A0"/>
                </a:solidFill>
                <a:latin typeface="Arial"/>
                <a:ea typeface="Arial"/>
              </a:rPr>
              <a:t>Len function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  <a:ea typeface="Arial"/>
              </a:rPr>
              <a:t>To get the length of the string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IN" sz="2000" b="1" strike="noStrike" spc="-1">
                <a:solidFill>
                  <a:srgbClr val="7030A0"/>
                </a:solidFill>
                <a:latin typeface="Arial"/>
                <a:ea typeface="Arial"/>
              </a:rPr>
              <a:t>Count function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  <a:ea typeface="Arial"/>
              </a:rPr>
              <a:t>To count the number of occurrence of a single character in a variable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828000" y="1180800"/>
            <a:ext cx="435564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IN" sz="2400" b="1" strike="noStrike" spc="-1">
                <a:solidFill>
                  <a:srgbClr val="FF0000"/>
                </a:solidFill>
                <a:latin typeface="Arial"/>
                <a:ea typeface="Arial"/>
              </a:rPr>
              <a:t>String Data Type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</TotalTime>
  <Words>912</Words>
  <Application>Microsoft Office PowerPoint</Application>
  <PresentationFormat>Custom</PresentationFormat>
  <Paragraphs>191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DejaVu Sans</vt:lpstr>
      <vt:lpstr>Noto Sans CJK SC</vt:lpstr>
      <vt:lpstr>Noto Sans Symbols</vt:lpstr>
      <vt:lpstr>StarSymbol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Microsoft account</cp:lastModifiedBy>
  <cp:revision>15</cp:revision>
  <dcterms:created xsi:type="dcterms:W3CDTF">2023-01-25T11:58:55Z</dcterms:created>
  <dcterms:modified xsi:type="dcterms:W3CDTF">2023-01-27T21:32:45Z</dcterms:modified>
  <dc:language>en-IN</dc:language>
</cp:coreProperties>
</file>