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43BF2-F20B-4EE0-9A0B-493EFC35B221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187CA-2727-41D7-A846-69B7E73EF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52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2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53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13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187CA-2727-41D7-A846-69B7E73EF1C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3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8DFF-2C06-4714-AEE6-95E317CB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38B9-80DA-4417-9454-B975E6CD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1D4CA-6381-4763-B002-5A88C15A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D3FC-F6FE-4F5B-A9AF-591832D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FF06-76B2-45F8-8FFA-2F499039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5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BDAA-1458-4390-9834-E957A9C4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F9ED1-1DA2-461A-8104-DE19E7E54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019E-BDCF-44A8-A603-D4003A7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6867D-E0B0-426A-BC90-42A214E1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DDAD-A0C6-4C8D-B7E4-D6C1073C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3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11F1E-5027-4D1A-904D-251AF06D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36E9C-C30A-49EC-9ECE-2C113AC6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EC42-1530-48E5-A962-05835777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19CC-14A4-483B-8F8D-C368E375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D52F-DB06-4D4E-B501-CEEFDD8B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C87-CAF9-4895-AB86-8EE7EB1A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DCDF-2DAF-41D3-8D66-2155780C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F9F68-5617-4C9D-9D1E-05EA74C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6632-F553-49E5-8DFC-FAB05AAE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0CED-B0ED-4EED-9684-3B32576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3B28-6F14-416C-84EC-A32F0007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202F-2D52-4BC2-A115-4C15839EC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ADFA-B544-4857-88DD-EB62BEB7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A6D-518B-4441-976D-118C7F5D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AEFF-A9C4-49E0-AF65-9D2079AD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85E5-DC2F-452A-A07A-ED982B3F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E748-747B-4AF9-B4F0-9F239565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E01D-0C88-4414-9B43-4AC3ED32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17FB8-8DC3-40D6-A91D-6BA2B004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66A7-5E35-4042-BAE1-E5D298C7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DFC0-A896-47BD-A229-95D9AA2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8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758-FFB6-4788-AC95-8EA35358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1E01-5BF7-4267-BEB7-F63C4855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600A4-D63C-4225-8A95-197904EEF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86616-F660-422B-ADF3-5FF933EF9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8D26F-5A91-45EE-9913-3728ED85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F3A43-926D-41DD-878E-5B7F1FD5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F6BB1-5E80-46FD-A355-1D25D3F3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88822-E18E-4DB4-A643-807F3F8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672D-DCDC-4B6E-90DB-AF2A73E1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9CBA2-7D87-47BD-9C63-302F29F1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F831-CF69-4C36-986D-76464C9C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F801-BDA7-48D1-8A1B-B2639462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80F34-AB18-4244-9862-F2CC4C54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7471F-7A15-4F21-AADA-78AAF041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F1D9-4AD8-4E63-9FFB-BD66EF67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2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4B42-62DC-4EF3-BE68-BDD1C88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2AD6-53F1-40C1-B9BD-A9173E9F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DB4C8-EF46-4F54-8A6E-A237FEE2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FDA43-119E-490F-B52B-B69350AA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B24A-538B-4BBD-8436-46014BB3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0B76A-663B-4856-9350-893A385F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126-D1E2-4FCF-A707-82BC31B7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895A1-EBD3-4DBE-A416-DF6E5C42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3AF2-65C8-407E-AFE7-0E4485E2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C01B-363B-42E2-882F-9E15C981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E48E8-60D1-4F76-A566-EB1CA17D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85D2-FFA7-4969-8A12-A62D67C0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15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C2F0C-3333-4E01-85F6-2B69ACA9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AE5D-097E-433C-9670-1DFE4AD5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1967-4A4E-4157-97DD-00AA6A484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EA83-73BC-412F-B5CA-1B7575F73BB5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DDEC-944E-4442-9C2C-276786DD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D1EA-A80A-483C-8120-7FCEE3925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3260-CE2E-4463-BB03-E6C517142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1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BD437-FD73-4C6A-8C13-43C9F106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17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6A9738D-B4DB-4084-8BA6-AE918E8E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188" y="689553"/>
            <a:ext cx="5803641" cy="113036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</a:rPr>
              <a:t>Data Science Final Project</a:t>
            </a:r>
            <a:br>
              <a:rPr lang="en-US" sz="4000" b="1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0000"/>
                </a:solidFill>
              </a:rPr>
              <a:t>Feb 2019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F4FCE2B-3302-4E5C-93A3-5F51F875E6F2}"/>
              </a:ext>
            </a:extLst>
          </p:cNvPr>
          <p:cNvSpPr txBox="1">
            <a:spLocks/>
          </p:cNvSpPr>
          <p:nvPr/>
        </p:nvSpPr>
        <p:spPr>
          <a:xfrm>
            <a:off x="6213883" y="1819922"/>
            <a:ext cx="5803641" cy="1130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err="1">
                <a:solidFill>
                  <a:srgbClr val="000000"/>
                </a:solidFill>
              </a:rPr>
              <a:t>Yapa</a:t>
            </a:r>
            <a:r>
              <a:rPr lang="en-US" sz="2500" dirty="0">
                <a:solidFill>
                  <a:srgbClr val="000000"/>
                </a:solidFill>
              </a:rPr>
              <a:t> M H IB Gunaratne</a:t>
            </a:r>
          </a:p>
          <a:p>
            <a:pPr algn="l"/>
            <a:r>
              <a:rPr lang="en-US" sz="2500" b="1" dirty="0">
                <a:solidFill>
                  <a:srgbClr val="000000"/>
                </a:solidFill>
              </a:rPr>
              <a:t>(Hiran Gunaratne)</a:t>
            </a: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A8671A9-0DF9-4FAF-BA63-3517F834165B}"/>
              </a:ext>
            </a:extLst>
          </p:cNvPr>
          <p:cNvSpPr txBox="1">
            <a:spLocks/>
          </p:cNvSpPr>
          <p:nvPr/>
        </p:nvSpPr>
        <p:spPr>
          <a:xfrm>
            <a:off x="6318316" y="3639845"/>
            <a:ext cx="5803641" cy="603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15922"/>
                </a:solidFill>
              </a:rPr>
              <a:t>Forecast Area of Forest Fire</a:t>
            </a:r>
          </a:p>
        </p:txBody>
      </p:sp>
    </p:spTree>
    <p:extLst>
      <p:ext uri="{BB962C8B-B14F-4D97-AF65-F5344CB8AC3E}">
        <p14:creationId xmlns:p14="http://schemas.microsoft.com/office/powerpoint/2010/main" val="78308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Problem Statement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58302" y="1012060"/>
            <a:ext cx="10653690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Building a machine learning model to </a:t>
            </a:r>
            <a:r>
              <a:rPr lang="en-US" sz="2400" b="1" dirty="0">
                <a:solidFill>
                  <a:srgbClr val="000000"/>
                </a:solidFill>
              </a:rPr>
              <a:t>predict the area of forest fire </a:t>
            </a:r>
            <a:r>
              <a:rPr lang="en-US" sz="2400" dirty="0">
                <a:solidFill>
                  <a:srgbClr val="000000"/>
                </a:solidFill>
              </a:rPr>
              <a:t>in northeast region of Portugal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82C463-49DE-4E99-B1F4-A2DEC7B242B1}"/>
              </a:ext>
            </a:extLst>
          </p:cNvPr>
          <p:cNvSpPr txBox="1">
            <a:spLocks/>
          </p:cNvSpPr>
          <p:nvPr/>
        </p:nvSpPr>
        <p:spPr>
          <a:xfrm>
            <a:off x="378294" y="1609768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Metrics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C6450D-7E8E-4F85-9BE9-4C03A31CC0C3}"/>
              </a:ext>
            </a:extLst>
          </p:cNvPr>
          <p:cNvSpPr txBox="1">
            <a:spLocks/>
          </p:cNvSpPr>
          <p:nvPr/>
        </p:nvSpPr>
        <p:spPr>
          <a:xfrm>
            <a:off x="958302" y="1947104"/>
            <a:ext cx="10653690" cy="24864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/>
              <a:t>The </a:t>
            </a:r>
            <a:r>
              <a:rPr lang="en-US" sz="2100" b="1" dirty="0"/>
              <a:t>dataset is provided by </a:t>
            </a:r>
            <a:r>
              <a:rPr lang="en-US" sz="2100" dirty="0"/>
              <a:t>the </a:t>
            </a:r>
            <a:r>
              <a:rPr lang="en-GB" sz="2100" dirty="0"/>
              <a:t>Department of Information Systems,</a:t>
            </a:r>
            <a:r>
              <a:rPr lang="en-GB" sz="2100" b="1" dirty="0"/>
              <a:t> University of Minho, Portugal</a:t>
            </a:r>
            <a:r>
              <a:rPr lang="en-GB" sz="2100" dirty="0"/>
              <a:t>. It represent </a:t>
            </a:r>
            <a:r>
              <a:rPr lang="en-GB" sz="2100" b="1" dirty="0"/>
              <a:t>meteorological and other data</a:t>
            </a:r>
            <a:r>
              <a:rPr lang="en-GB" sz="2100" dirty="0"/>
              <a:t> collected on fires broke out in the northeast region of Portugal in </a:t>
            </a:r>
            <a:r>
              <a:rPr lang="en-GB" sz="2100" b="1" dirty="0"/>
              <a:t>year 2007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A total of </a:t>
            </a:r>
            <a:r>
              <a:rPr lang="en-US" sz="2100" b="1" dirty="0"/>
              <a:t>517 records </a:t>
            </a:r>
            <a:r>
              <a:rPr lang="en-US" sz="2100" dirty="0"/>
              <a:t>in the dataset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Dataset includes </a:t>
            </a:r>
            <a:r>
              <a:rPr lang="en-US" sz="2100" b="1" dirty="0"/>
              <a:t>12 features </a:t>
            </a:r>
            <a:r>
              <a:rPr lang="en-US" sz="2100" dirty="0"/>
              <a:t>and </a:t>
            </a:r>
            <a:r>
              <a:rPr lang="en-US" sz="2100" b="1" dirty="0"/>
              <a:t>1 output </a:t>
            </a:r>
            <a:r>
              <a:rPr lang="en-US" sz="2100" dirty="0"/>
              <a:t>which is </a:t>
            </a:r>
            <a:r>
              <a:rPr lang="en-US" sz="2100" b="1" dirty="0"/>
              <a:t>area of fire in hectares 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Numerical </a:t>
            </a:r>
            <a:r>
              <a:rPr lang="en-US" sz="2100" dirty="0"/>
              <a:t>and </a:t>
            </a:r>
            <a:r>
              <a:rPr lang="en-US" sz="2100" b="1" dirty="0"/>
              <a:t>Non-Numerical </a:t>
            </a:r>
            <a:r>
              <a:rPr lang="en-US" sz="2100" dirty="0"/>
              <a:t>features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A1D076-FF92-4535-9A68-D16E85D15C2A}"/>
              </a:ext>
            </a:extLst>
          </p:cNvPr>
          <p:cNvSpPr txBox="1">
            <a:spLocks/>
          </p:cNvSpPr>
          <p:nvPr/>
        </p:nvSpPr>
        <p:spPr>
          <a:xfrm>
            <a:off x="378293" y="4540069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Assumptions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F29B11-2377-4C9B-91E6-FFE14438076C}"/>
              </a:ext>
            </a:extLst>
          </p:cNvPr>
          <p:cNvSpPr txBox="1">
            <a:spLocks/>
          </p:cNvSpPr>
          <p:nvPr/>
        </p:nvSpPr>
        <p:spPr>
          <a:xfrm>
            <a:off x="958302" y="4862571"/>
            <a:ext cx="10653690" cy="11076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Forest fires in the region shows a similar pattern each year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</a:rPr>
              <a:t>Dataset is generalised &amp; valid enough to predict the current &amp; future forest fires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Approach &amp; Process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58302" y="1012060"/>
            <a:ext cx="10653690" cy="5845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0000"/>
                </a:solidFill>
              </a:rPr>
              <a:t>Linear Regression </a:t>
            </a:r>
            <a:r>
              <a:rPr lang="en-US" sz="2100" dirty="0">
                <a:solidFill>
                  <a:srgbClr val="000000"/>
                </a:solidFill>
              </a:rPr>
              <a:t>techniques were used to build the prediction model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rgbClr val="000000"/>
                </a:solidFill>
              </a:rPr>
              <a:t>10 Fold Cross Validation </a:t>
            </a:r>
            <a:r>
              <a:rPr lang="en-US" sz="2100" dirty="0">
                <a:solidFill>
                  <a:srgbClr val="000000"/>
                </a:solidFill>
              </a:rPr>
              <a:t>was used to validate the accuracy of the model predictions</a:t>
            </a:r>
          </a:p>
          <a:p>
            <a:pPr marL="342900" indent="-342900" algn="l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</a:rPr>
              <a:t>Very </a:t>
            </a:r>
            <a:r>
              <a:rPr lang="en-US" sz="2100" b="1" dirty="0">
                <a:solidFill>
                  <a:srgbClr val="000000"/>
                </a:solidFill>
              </a:rPr>
              <a:t>uneven spread of the dataset </a:t>
            </a:r>
            <a:r>
              <a:rPr lang="en-US" sz="2100" dirty="0">
                <a:solidFill>
                  <a:srgbClr val="000000"/>
                </a:solidFill>
              </a:rPr>
              <a:t>was overcome through a number of techniques</a:t>
            </a:r>
          </a:p>
          <a:p>
            <a:pPr algn="l"/>
            <a:r>
              <a:rPr lang="en-GB" sz="2100" dirty="0"/>
              <a:t>	1. </a:t>
            </a:r>
            <a:r>
              <a:rPr lang="en-GB" sz="2100" b="1" dirty="0"/>
              <a:t>Remove outliers </a:t>
            </a:r>
            <a:r>
              <a:rPr lang="en-GB" sz="2100" dirty="0"/>
              <a:t>where area &gt; 100</a:t>
            </a:r>
          </a:p>
          <a:p>
            <a:pPr algn="l"/>
            <a:r>
              <a:rPr lang="en-GB" sz="2100" dirty="0"/>
              <a:t>	2. Nearly </a:t>
            </a:r>
            <a:r>
              <a:rPr lang="en-GB" sz="2100" b="1" dirty="0"/>
              <a:t>50% </a:t>
            </a:r>
            <a:r>
              <a:rPr lang="en-GB" sz="2100" dirty="0"/>
              <a:t>of the records </a:t>
            </a:r>
            <a:r>
              <a:rPr lang="en-GB" sz="2100" b="1" dirty="0"/>
              <a:t>area = 0</a:t>
            </a:r>
            <a:r>
              <a:rPr lang="en-GB" sz="2100" dirty="0"/>
              <a:t>. </a:t>
            </a:r>
          </a:p>
          <a:p>
            <a:pPr algn="l"/>
            <a:r>
              <a:rPr lang="en-GB" sz="2100" b="1" dirty="0"/>
              <a:t>                    Duplicate records</a:t>
            </a:r>
            <a:r>
              <a:rPr lang="en-GB" sz="2100" dirty="0"/>
              <a:t> where area &gt; 0 to give them a more weight in the learning process</a:t>
            </a:r>
          </a:p>
          <a:p>
            <a:pPr algn="l"/>
            <a:r>
              <a:rPr lang="en-GB" sz="2100" dirty="0"/>
              <a:t>	3. Apply </a:t>
            </a:r>
            <a:r>
              <a:rPr lang="en-GB" sz="2100" b="1" dirty="0"/>
              <a:t>Log transformation on highly skewed </a:t>
            </a:r>
            <a:r>
              <a:rPr lang="en-GB" sz="2100" dirty="0"/>
              <a:t>feature variable</a:t>
            </a:r>
          </a:p>
          <a:p>
            <a:pPr algn="l"/>
            <a:r>
              <a:rPr lang="en-GB" sz="2100" dirty="0"/>
              <a:t>	4. </a:t>
            </a:r>
            <a:r>
              <a:rPr lang="en-GB" sz="2100" b="1" dirty="0"/>
              <a:t>Apply x = x+10 and log transformation </a:t>
            </a:r>
            <a:r>
              <a:rPr lang="en-GB" sz="2100" dirty="0"/>
              <a:t>on </a:t>
            </a:r>
            <a:r>
              <a:rPr lang="en-GB" sz="2100" b="1" dirty="0"/>
              <a:t>output</a:t>
            </a:r>
            <a:r>
              <a:rPr lang="en-GB" sz="2100" dirty="0"/>
              <a:t> variable to reduce skewness</a:t>
            </a:r>
          </a:p>
          <a:p>
            <a:pPr algn="l"/>
            <a:r>
              <a:rPr lang="en-GB" sz="2100" dirty="0"/>
              <a:t>	5. </a:t>
            </a:r>
            <a:r>
              <a:rPr lang="en-GB" sz="2100" b="1" dirty="0"/>
              <a:t>Dummy coding </a:t>
            </a:r>
            <a:r>
              <a:rPr lang="en-GB" sz="2100" dirty="0"/>
              <a:t>on non-numerical features</a:t>
            </a:r>
          </a:p>
          <a:p>
            <a:pPr algn="l"/>
            <a:endParaRPr lang="en-GB" sz="21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100" b="1" dirty="0">
                <a:solidFill>
                  <a:srgbClr val="000000"/>
                </a:solidFill>
              </a:rPr>
              <a:t>Multiple Linear Regression Models </a:t>
            </a:r>
            <a:r>
              <a:rPr lang="en-GB" sz="2100" dirty="0">
                <a:solidFill>
                  <a:srgbClr val="000000"/>
                </a:solidFill>
              </a:rPr>
              <a:t>were built to evaluate and improve accuracy</a:t>
            </a:r>
          </a:p>
          <a:p>
            <a:pPr algn="l">
              <a:lnSpc>
                <a:spcPct val="100000"/>
              </a:lnSpc>
            </a:pPr>
            <a:r>
              <a:rPr lang="en-GB" sz="2100" b="1" dirty="0"/>
              <a:t>	Feature Selection Techniques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1. Correlation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2. Variance Threshold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3. Manual Feature Selection (based on general knowledge)</a:t>
            </a:r>
          </a:p>
          <a:p>
            <a:pPr algn="l">
              <a:lnSpc>
                <a:spcPct val="100000"/>
              </a:lnSpc>
            </a:pPr>
            <a:r>
              <a:rPr lang="en-GB" sz="2100" b="1" dirty="0"/>
              <a:t>	Feature Engineering Techniques</a:t>
            </a:r>
          </a:p>
          <a:p>
            <a:pPr algn="l">
              <a:lnSpc>
                <a:spcPct val="100000"/>
              </a:lnSpc>
            </a:pPr>
            <a:r>
              <a:rPr lang="en-GB" sz="2100" dirty="0"/>
              <a:t>		1. Polynomial Terms of various degree</a:t>
            </a:r>
          </a:p>
          <a:p>
            <a:pPr algn="l">
              <a:lnSpc>
                <a:spcPct val="100000"/>
              </a:lnSpc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39745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Performance Evaluation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22791" y="1038693"/>
            <a:ext cx="10653690" cy="1534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100" dirty="0">
                <a:solidFill>
                  <a:srgbClr val="000000"/>
                </a:solidFill>
              </a:rPr>
              <a:t>Mean Squared Error </a:t>
            </a:r>
            <a:r>
              <a:rPr lang="en-GB" sz="2100" b="1" dirty="0">
                <a:solidFill>
                  <a:srgbClr val="000000"/>
                </a:solidFill>
              </a:rPr>
              <a:t>(MSE) </a:t>
            </a:r>
            <a:r>
              <a:rPr lang="en-GB" sz="2100" dirty="0">
                <a:solidFill>
                  <a:srgbClr val="000000"/>
                </a:solidFill>
              </a:rPr>
              <a:t>on Train-set &amp; Test-set predictions were used to evaluate the effects of Bias &amp; Variance of the dataset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100" dirty="0">
                <a:solidFill>
                  <a:srgbClr val="000000"/>
                </a:solidFill>
              </a:rPr>
              <a:t>Compare against the MSE of null model as base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100" dirty="0">
                <a:solidFill>
                  <a:srgbClr val="000000"/>
                </a:solidFill>
              </a:rPr>
              <a:t>Test-set </a:t>
            </a:r>
            <a:r>
              <a:rPr lang="en-GB" sz="2100" b="1" dirty="0">
                <a:solidFill>
                  <a:srgbClr val="000000"/>
                </a:solidFill>
              </a:rPr>
              <a:t>Score </a:t>
            </a:r>
            <a:r>
              <a:rPr lang="en-GB" sz="2100" dirty="0">
                <a:solidFill>
                  <a:srgbClr val="000000"/>
                </a:solidFill>
              </a:rPr>
              <a:t>was used identify the best model   </a:t>
            </a:r>
            <a:endParaRPr lang="en-GB" sz="2100" dirty="0"/>
          </a:p>
          <a:p>
            <a:pPr algn="l">
              <a:lnSpc>
                <a:spcPct val="150000"/>
              </a:lnSpc>
            </a:pPr>
            <a:endParaRPr lang="en-GB" sz="2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E12026-5F7B-4C00-ACB5-DC8F98B3D970}"/>
              </a:ext>
            </a:extLst>
          </p:cNvPr>
          <p:cNvSpPr txBox="1">
            <a:spLocks/>
          </p:cNvSpPr>
          <p:nvPr/>
        </p:nvSpPr>
        <p:spPr>
          <a:xfrm>
            <a:off x="292358" y="2573103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Proposed Model</a:t>
            </a: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F8E5A0-29E0-450E-A840-78BE83542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50949"/>
              </p:ext>
            </p:extLst>
          </p:nvPr>
        </p:nvGraphicFramePr>
        <p:xfrm>
          <a:off x="1012054" y="3266982"/>
          <a:ext cx="8114191" cy="2839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217">
                  <a:extLst>
                    <a:ext uri="{9D8B030D-6E8A-4147-A177-3AD203B41FA5}">
                      <a16:colId xmlns:a16="http://schemas.microsoft.com/office/drawing/2014/main" val="1024504392"/>
                    </a:ext>
                  </a:extLst>
                </a:gridCol>
                <a:gridCol w="1778974">
                  <a:extLst>
                    <a:ext uri="{9D8B030D-6E8A-4147-A177-3AD203B41FA5}">
                      <a16:colId xmlns:a16="http://schemas.microsoft.com/office/drawing/2014/main" val="1721036702"/>
                    </a:ext>
                  </a:extLst>
                </a:gridCol>
              </a:tblGrid>
              <a:tr h="25390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Linear Regression 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  <a:latin typeface="+mj-lt"/>
                        </a:rPr>
                        <a:t>Test Score 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678552"/>
                  </a:ext>
                </a:extLst>
              </a:tr>
              <a:tr h="5805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8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 FEATURE VARIABLES </a:t>
                      </a:r>
                      <a:br>
                        <a:rPr lang="en-GB" sz="18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18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Polynomial Degree =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2000" b="1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0.7555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7986281"/>
                  </a:ext>
                </a:extLst>
              </a:tr>
              <a:tr h="6143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MOST CORRELATED FEATURE VARIABLES</a:t>
                      </a:r>
                      <a:br>
                        <a:rPr lang="en-GB" sz="15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-GB" sz="15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Correlation to 'area' &gt; 0.03, Polynomial Degree =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0.4763</a:t>
                      </a:r>
                      <a:endParaRPr lang="en-GB" sz="1500" b="1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3219120"/>
                  </a:ext>
                </a:extLst>
              </a:tr>
              <a:tr h="628540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  <a:latin typeface="+mj-lt"/>
                        </a:rPr>
                        <a:t>FEATURE VARIABLES SELECTED BY VARIANCE-THRESHOLD</a:t>
                      </a:r>
                      <a:br>
                        <a:rPr lang="en-GB" sz="1500" u="none" strike="noStrike" dirty="0">
                          <a:effectLst/>
                          <a:latin typeface="+mj-lt"/>
                        </a:rPr>
                      </a:b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Variance Threshold = 1,  Polynomial Degree = 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0.0990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398776"/>
                  </a:ext>
                </a:extLst>
              </a:tr>
              <a:tr h="761704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  <a:latin typeface="+mj-lt"/>
                        </a:rPr>
                        <a:t>MANUALLY SELECTED FEATURE VARIABLES</a:t>
                      </a:r>
                      <a:br>
                        <a:rPr lang="en-GB" sz="1500" u="none" strike="noStrike" dirty="0">
                          <a:effectLst/>
                          <a:latin typeface="+mj-lt"/>
                        </a:rPr>
                      </a:b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Features = ‘</a:t>
                      </a:r>
                      <a:r>
                        <a:rPr lang="en-GB" sz="1500" u="none" strike="noStrike" dirty="0" err="1">
                          <a:effectLst/>
                          <a:latin typeface="+mj-lt"/>
                        </a:rPr>
                        <a:t>temp_log</a:t>
                      </a: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’, ‘</a:t>
                      </a:r>
                      <a:r>
                        <a:rPr lang="en-GB" sz="1500" u="none" strike="noStrike" dirty="0" err="1">
                          <a:effectLst/>
                          <a:latin typeface="+mj-lt"/>
                        </a:rPr>
                        <a:t>RH_log</a:t>
                      </a:r>
                      <a:r>
                        <a:rPr lang="en-GB" sz="1500" u="none" strike="noStrike" dirty="0">
                          <a:effectLst/>
                          <a:latin typeface="+mj-lt"/>
                        </a:rPr>
                        <a:t>’, ‘rain’, ‘wind’. Polynomial Degree = 6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0.2128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279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1A6FF2-4662-49CB-A809-2F806542A8E4}"/>
              </a:ext>
            </a:extLst>
          </p:cNvPr>
          <p:cNvSpPr txBox="1">
            <a:spLocks/>
          </p:cNvSpPr>
          <p:nvPr/>
        </p:nvSpPr>
        <p:spPr>
          <a:xfrm>
            <a:off x="292359" y="485371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Impact of the Findings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325E74-4B3F-4E2D-98EF-48FDFE2583D5}"/>
              </a:ext>
            </a:extLst>
          </p:cNvPr>
          <p:cNvSpPr txBox="1">
            <a:spLocks/>
          </p:cNvSpPr>
          <p:nvPr/>
        </p:nvSpPr>
        <p:spPr>
          <a:xfrm>
            <a:off x="958302" y="1012059"/>
            <a:ext cx="10653690" cy="21483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</a:rPr>
              <a:t>Ability to provide a fairly accurate </a:t>
            </a:r>
            <a:r>
              <a:rPr lang="en-US" sz="2200" b="1" dirty="0">
                <a:solidFill>
                  <a:srgbClr val="000000"/>
                </a:solidFill>
              </a:rPr>
              <a:t>predictions</a:t>
            </a:r>
            <a:r>
              <a:rPr lang="en-US" sz="2200" dirty="0">
                <a:solidFill>
                  <a:srgbClr val="000000"/>
                </a:solidFill>
              </a:rPr>
              <a:t> of the size of the area a specific forest fire may spread </a:t>
            </a:r>
            <a:r>
              <a:rPr lang="en-US" sz="2200" b="1" dirty="0">
                <a:solidFill>
                  <a:srgbClr val="000000"/>
                </a:solidFill>
              </a:rPr>
              <a:t>will help authorities to </a:t>
            </a:r>
            <a:r>
              <a:rPr lang="en-US" sz="2400" b="1" dirty="0">
                <a:solidFill>
                  <a:srgbClr val="000000"/>
                </a:solidFill>
              </a:rPr>
              <a:t>take preemptive and reactive actions to 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500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100" b="1" dirty="0">
                <a:solidFill>
                  <a:srgbClr val="000000"/>
                </a:solidFill>
                <a:latin typeface="+mj-lt"/>
              </a:rPr>
              <a:t>Avoid and/or control 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the spread of the </a:t>
            </a:r>
            <a:r>
              <a:rPr lang="en-US" sz="2100" b="1" dirty="0">
                <a:solidFill>
                  <a:srgbClr val="000000"/>
                </a:solidFill>
                <a:latin typeface="+mj-lt"/>
              </a:rPr>
              <a:t>forest fires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  <a:latin typeface="+mj-lt"/>
              </a:rPr>
              <a:t>Minimize damage to people, assets and nature</a:t>
            </a:r>
            <a:endParaRPr lang="en-US" sz="2100" b="1" dirty="0">
              <a:solidFill>
                <a:srgbClr val="000000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A1D076-FF92-4535-9A68-D16E85D15C2A}"/>
              </a:ext>
            </a:extLst>
          </p:cNvPr>
          <p:cNvSpPr txBox="1">
            <a:spLocks/>
          </p:cNvSpPr>
          <p:nvPr/>
        </p:nvSpPr>
        <p:spPr>
          <a:xfrm>
            <a:off x="292359" y="3327668"/>
            <a:ext cx="5803641" cy="553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00"/>
                </a:solidFill>
              </a:rPr>
              <a:t>Recommendations &amp; Next Steps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F29B11-2377-4C9B-91E6-FFE14438076C}"/>
              </a:ext>
            </a:extLst>
          </p:cNvPr>
          <p:cNvSpPr txBox="1">
            <a:spLocks/>
          </p:cNvSpPr>
          <p:nvPr/>
        </p:nvSpPr>
        <p:spPr>
          <a:xfrm>
            <a:off x="958302" y="3901559"/>
            <a:ext cx="10653690" cy="1547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800100" lvl="1" indent="-342900">
              <a:buFont typeface="Wingdings" panose="05000000000000000000" pitchFamily="2" charset="2"/>
              <a:buChar char="ü"/>
              <a:defRPr sz="2100">
                <a:solidFill>
                  <a:srgbClr val="000000"/>
                </a:solidFill>
              </a:defRPr>
            </a:lvl2pPr>
          </a:lstStyle>
          <a:p>
            <a:r>
              <a:rPr lang="en-GB" dirty="0"/>
              <a:t>Gather more data to build a more accurate Linear Regression Model</a:t>
            </a:r>
          </a:p>
          <a:p>
            <a:endParaRPr lang="en-GB" dirty="0"/>
          </a:p>
          <a:p>
            <a:r>
              <a:rPr lang="en-GB" dirty="0"/>
              <a:t>Use different Machine Learning Techniques to compare and identify best options. </a:t>
            </a:r>
          </a:p>
          <a:p>
            <a:pPr marL="0" indent="0">
              <a:buNone/>
            </a:pPr>
            <a:r>
              <a:rPr lang="en-GB" dirty="0"/>
              <a:t>      e.g. ensembles, random forest, logistic regression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7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6352E-7374-4409-9549-C0D8877D6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CC2CCA-DEDE-4508-994F-96A115EAB556}"/>
              </a:ext>
            </a:extLst>
          </p:cNvPr>
          <p:cNvSpPr/>
          <p:nvPr/>
        </p:nvSpPr>
        <p:spPr>
          <a:xfrm>
            <a:off x="3048000" y="24967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4800" b="0" i="0" u="none" strike="noStrike" dirty="0">
                <a:solidFill>
                  <a:srgbClr val="24292E"/>
                </a:solidFill>
                <a:effectLst/>
                <a:latin typeface="-apple-system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5907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336</Words>
  <Application>Microsoft Office PowerPoint</Application>
  <PresentationFormat>Widescreen</PresentationFormat>
  <Paragraphs>62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Wingdings</vt:lpstr>
      <vt:lpstr>Office Theme</vt:lpstr>
      <vt:lpstr>Data Science Final Project Feb 2019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Final Project Feb 2019</dc:title>
  <dc:creator>Hiran Gunaratne</dc:creator>
  <cp:lastModifiedBy>Hiran Gunaratne</cp:lastModifiedBy>
  <cp:revision>20</cp:revision>
  <dcterms:created xsi:type="dcterms:W3CDTF">2019-02-25T12:31:41Z</dcterms:created>
  <dcterms:modified xsi:type="dcterms:W3CDTF">2019-02-26T02:00:21Z</dcterms:modified>
</cp:coreProperties>
</file>