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62" r:id="rId6"/>
    <p:sldId id="263" r:id="rId7"/>
  </p:sldIdLst>
  <p:sldSz cx="12192000" cy="6858000"/>
  <p:notesSz cx="6858000" cy="9144000"/>
  <p:embeddedFontLst>
    <p:embeddedFont>
      <p:font typeface="Libre Franklin" panose="020B0604020202020204" charset="0"/>
      <p:regular r:id="rId9"/>
      <p:bold r:id="rId10"/>
      <p:italic r:id="rId11"/>
      <p:bold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Arial Narrow" panose="020B0606020202030204" pitchFamily="34" charset="0"/>
      <p:regular r:id="rId17"/>
      <p:bold r:id="rId18"/>
      <p:italic r:id="rId19"/>
      <p:boldItalic r:id="rId20"/>
    </p:embeddedFont>
    <p:embeddedFont>
      <p:font typeface="Franklin Gothic" panose="020B0604020202020204" charset="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91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customschemas.google.com/relationships/presentationmetadata" Target="meta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68E150-13BD-44DB-8A80-060D1C7A366C}" type="doc">
      <dgm:prSet loTypeId="urn:microsoft.com/office/officeart/2005/8/layout/bProcess3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3A4DCED8-F40F-4842-8C90-529C3A919E14}">
      <dgm:prSet phldrT="[Text]"/>
      <dgm:spPr/>
      <dgm:t>
        <a:bodyPr/>
        <a:lstStyle/>
        <a:p>
          <a:r>
            <a:rPr lang="en-IN" dirty="0" smtClean="0"/>
            <a:t>HEI Registration</a:t>
          </a:r>
          <a:endParaRPr lang="en-IN" dirty="0"/>
        </a:p>
      </dgm:t>
    </dgm:pt>
    <dgm:pt modelId="{DF5D6314-17AF-4B79-ABCF-0E803E17F4AF}" type="parTrans" cxnId="{742420D8-F64F-4E9A-AEB3-7D1734EADE0C}">
      <dgm:prSet/>
      <dgm:spPr/>
      <dgm:t>
        <a:bodyPr/>
        <a:lstStyle/>
        <a:p>
          <a:endParaRPr lang="en-IN"/>
        </a:p>
      </dgm:t>
    </dgm:pt>
    <dgm:pt modelId="{602B50A9-4845-4A3E-8203-3027A71D5A94}" type="sibTrans" cxnId="{742420D8-F64F-4E9A-AEB3-7D1734EADE0C}">
      <dgm:prSet/>
      <dgm:spPr/>
      <dgm:t>
        <a:bodyPr/>
        <a:lstStyle/>
        <a:p>
          <a:endParaRPr lang="en-IN"/>
        </a:p>
      </dgm:t>
    </dgm:pt>
    <dgm:pt modelId="{FE2BA812-DBE4-49D9-80E0-D1D067032E65}">
      <dgm:prSet phldrT="[Text]"/>
      <dgm:spPr/>
      <dgm:t>
        <a:bodyPr/>
        <a:lstStyle/>
        <a:p>
          <a:r>
            <a:rPr lang="en-IN" dirty="0" smtClean="0"/>
            <a:t>HEIs provides the details.</a:t>
          </a:r>
          <a:endParaRPr lang="en-IN" dirty="0"/>
        </a:p>
      </dgm:t>
    </dgm:pt>
    <dgm:pt modelId="{406727BB-3C38-4A19-96D9-3A3249B6D334}" type="parTrans" cxnId="{CDD2CEF1-7022-49DC-B09F-D4EA7DB44816}">
      <dgm:prSet/>
      <dgm:spPr/>
      <dgm:t>
        <a:bodyPr/>
        <a:lstStyle/>
        <a:p>
          <a:endParaRPr lang="en-IN"/>
        </a:p>
      </dgm:t>
    </dgm:pt>
    <dgm:pt modelId="{5D8329A1-6A29-46C6-BA7C-DC640ECE04AD}" type="sibTrans" cxnId="{CDD2CEF1-7022-49DC-B09F-D4EA7DB44816}">
      <dgm:prSet/>
      <dgm:spPr/>
      <dgm:t>
        <a:bodyPr/>
        <a:lstStyle/>
        <a:p>
          <a:endParaRPr lang="en-IN"/>
        </a:p>
      </dgm:t>
    </dgm:pt>
    <dgm:pt modelId="{80ABFF8A-9B9D-41E4-9CCC-597432CA9BAB}">
      <dgm:prSet phldrT="[Text]"/>
      <dgm:spPr/>
      <dgm:t>
        <a:bodyPr/>
        <a:lstStyle/>
        <a:p>
          <a:r>
            <a:rPr lang="en-IN" dirty="0" smtClean="0"/>
            <a:t>Verification</a:t>
          </a:r>
          <a:endParaRPr lang="en-IN" dirty="0"/>
        </a:p>
      </dgm:t>
    </dgm:pt>
    <dgm:pt modelId="{A8C00FA8-9733-481B-BBA4-9B789C242D81}" type="parTrans" cxnId="{5982DA48-884C-4D3E-81D7-454E5A34503D}">
      <dgm:prSet/>
      <dgm:spPr/>
      <dgm:t>
        <a:bodyPr/>
        <a:lstStyle/>
        <a:p>
          <a:endParaRPr lang="en-IN"/>
        </a:p>
      </dgm:t>
    </dgm:pt>
    <dgm:pt modelId="{A5B016FA-A972-4B57-B974-54696766DF4E}" type="sibTrans" cxnId="{5982DA48-884C-4D3E-81D7-454E5A34503D}">
      <dgm:prSet/>
      <dgm:spPr/>
      <dgm:t>
        <a:bodyPr/>
        <a:lstStyle/>
        <a:p>
          <a:endParaRPr lang="en-IN"/>
        </a:p>
      </dgm:t>
    </dgm:pt>
    <dgm:pt modelId="{E4539AF6-72CE-440B-AD86-CA6454C3AA96}">
      <dgm:prSet phldrT="[Text]"/>
      <dgm:spPr/>
      <dgm:t>
        <a:bodyPr/>
        <a:lstStyle/>
        <a:p>
          <a:r>
            <a:rPr lang="en-IN" dirty="0" smtClean="0"/>
            <a:t>The verified data will be stored in the database. </a:t>
          </a:r>
          <a:endParaRPr lang="en-IN" dirty="0"/>
        </a:p>
      </dgm:t>
    </dgm:pt>
    <dgm:pt modelId="{7DA3B465-D8CC-4341-BFC1-764C44487216}" type="parTrans" cxnId="{DD7F11C5-24E5-4D9C-8EDB-A534E6D95E95}">
      <dgm:prSet/>
      <dgm:spPr/>
      <dgm:t>
        <a:bodyPr/>
        <a:lstStyle/>
        <a:p>
          <a:endParaRPr lang="en-IN"/>
        </a:p>
      </dgm:t>
    </dgm:pt>
    <dgm:pt modelId="{9CB5FB08-76FE-4825-B2F5-3DC9AFD25798}" type="sibTrans" cxnId="{DD7F11C5-24E5-4D9C-8EDB-A534E6D95E95}">
      <dgm:prSet/>
      <dgm:spPr/>
      <dgm:t>
        <a:bodyPr/>
        <a:lstStyle/>
        <a:p>
          <a:endParaRPr lang="en-IN"/>
        </a:p>
      </dgm:t>
    </dgm:pt>
    <dgm:pt modelId="{2BB9D550-EEB1-40B6-A6F9-061AF33E3166}">
      <dgm:prSet phldrT="[Text]"/>
      <dgm:spPr/>
      <dgm:t>
        <a:bodyPr/>
        <a:lstStyle/>
        <a:p>
          <a:r>
            <a:rPr lang="en-IN" dirty="0" smtClean="0"/>
            <a:t>On request of the client the verified data will be presented.</a:t>
          </a:r>
          <a:endParaRPr lang="en-IN" dirty="0"/>
        </a:p>
      </dgm:t>
    </dgm:pt>
    <dgm:pt modelId="{20C8FAB0-8B48-43EF-ACDB-12BB6FECDB5E}" type="parTrans" cxnId="{2A8F28C2-A728-4429-A72A-85E10F5F21BE}">
      <dgm:prSet/>
      <dgm:spPr/>
      <dgm:t>
        <a:bodyPr/>
        <a:lstStyle/>
        <a:p>
          <a:endParaRPr lang="en-IN"/>
        </a:p>
      </dgm:t>
    </dgm:pt>
    <dgm:pt modelId="{B50249C0-86A3-4A6D-AD9A-C7AFBD6B8A15}" type="sibTrans" cxnId="{2A8F28C2-A728-4429-A72A-85E10F5F21BE}">
      <dgm:prSet/>
      <dgm:spPr/>
      <dgm:t>
        <a:bodyPr/>
        <a:lstStyle/>
        <a:p>
          <a:endParaRPr lang="en-IN"/>
        </a:p>
      </dgm:t>
    </dgm:pt>
    <dgm:pt modelId="{74540336-97F2-4AF9-A79F-9F2F116D7FA7}" type="pres">
      <dgm:prSet presAssocID="{3268E150-13BD-44DB-8A80-060D1C7A366C}" presName="Name0" presStyleCnt="0">
        <dgm:presLayoutVars>
          <dgm:dir/>
          <dgm:resizeHandles val="exact"/>
        </dgm:presLayoutVars>
      </dgm:prSet>
      <dgm:spPr/>
    </dgm:pt>
    <dgm:pt modelId="{895B3801-92DA-417A-BBCC-77C964D8534E}" type="pres">
      <dgm:prSet presAssocID="{3A4DCED8-F40F-4842-8C90-529C3A919E14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6670CC6-0999-4191-A180-77156F669F0C}" type="pres">
      <dgm:prSet presAssocID="{602B50A9-4845-4A3E-8203-3027A71D5A94}" presName="sibTrans" presStyleLbl="sibTrans1D1" presStyleIdx="0" presStyleCnt="4"/>
      <dgm:spPr/>
    </dgm:pt>
    <dgm:pt modelId="{D1B33A0B-C39F-490F-A024-BC8BF1240234}" type="pres">
      <dgm:prSet presAssocID="{602B50A9-4845-4A3E-8203-3027A71D5A94}" presName="connectorText" presStyleLbl="sibTrans1D1" presStyleIdx="0" presStyleCnt="4"/>
      <dgm:spPr/>
    </dgm:pt>
    <dgm:pt modelId="{80FB8A33-7464-41D7-8858-EA0FF7CB349F}" type="pres">
      <dgm:prSet presAssocID="{FE2BA812-DBE4-49D9-80E0-D1D067032E6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EDE9A05-8F94-44FC-AEEA-C08CB3680B7D}" type="pres">
      <dgm:prSet presAssocID="{5D8329A1-6A29-46C6-BA7C-DC640ECE04AD}" presName="sibTrans" presStyleLbl="sibTrans1D1" presStyleIdx="1" presStyleCnt="4"/>
      <dgm:spPr/>
    </dgm:pt>
    <dgm:pt modelId="{68A58800-9A0B-47AA-B41B-CF3F15D3DFB2}" type="pres">
      <dgm:prSet presAssocID="{5D8329A1-6A29-46C6-BA7C-DC640ECE04AD}" presName="connectorText" presStyleLbl="sibTrans1D1" presStyleIdx="1" presStyleCnt="4"/>
      <dgm:spPr/>
    </dgm:pt>
    <dgm:pt modelId="{5FD7006D-4E9C-4276-87F3-21880FD89B5C}" type="pres">
      <dgm:prSet presAssocID="{80ABFF8A-9B9D-41E4-9CCC-597432CA9BA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8BCA0CB-05FA-4371-9244-2BEFA3A5EC93}" type="pres">
      <dgm:prSet presAssocID="{A5B016FA-A972-4B57-B974-54696766DF4E}" presName="sibTrans" presStyleLbl="sibTrans1D1" presStyleIdx="2" presStyleCnt="4"/>
      <dgm:spPr/>
    </dgm:pt>
    <dgm:pt modelId="{A3070598-E30F-4112-A304-BABA1A0341AF}" type="pres">
      <dgm:prSet presAssocID="{A5B016FA-A972-4B57-B974-54696766DF4E}" presName="connectorText" presStyleLbl="sibTrans1D1" presStyleIdx="2" presStyleCnt="4"/>
      <dgm:spPr/>
    </dgm:pt>
    <dgm:pt modelId="{14D5D545-B1E5-4BB5-9EF3-4DEE0597798C}" type="pres">
      <dgm:prSet presAssocID="{E4539AF6-72CE-440B-AD86-CA6454C3AA9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97574F9-112E-4DE8-922D-36922369D398}" type="pres">
      <dgm:prSet presAssocID="{9CB5FB08-76FE-4825-B2F5-3DC9AFD25798}" presName="sibTrans" presStyleLbl="sibTrans1D1" presStyleIdx="3" presStyleCnt="4"/>
      <dgm:spPr/>
    </dgm:pt>
    <dgm:pt modelId="{A6F0BCD6-F4AC-41A2-BDAC-DC3CFEC361CC}" type="pres">
      <dgm:prSet presAssocID="{9CB5FB08-76FE-4825-B2F5-3DC9AFD25798}" presName="connectorText" presStyleLbl="sibTrans1D1" presStyleIdx="3" presStyleCnt="4"/>
      <dgm:spPr/>
    </dgm:pt>
    <dgm:pt modelId="{56E0EEC7-E07E-47F8-BCAA-98C336A83CF1}" type="pres">
      <dgm:prSet presAssocID="{2BB9D550-EEB1-40B6-A6F9-061AF33E316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E2D26AC-F385-4746-8B4F-B3FF70DEBAEF}" type="presOf" srcId="{5D8329A1-6A29-46C6-BA7C-DC640ECE04AD}" destId="{68A58800-9A0B-47AA-B41B-CF3F15D3DFB2}" srcOrd="1" destOrd="0" presId="urn:microsoft.com/office/officeart/2005/8/layout/bProcess3"/>
    <dgm:cxn modelId="{5982DA48-884C-4D3E-81D7-454E5A34503D}" srcId="{3268E150-13BD-44DB-8A80-060D1C7A366C}" destId="{80ABFF8A-9B9D-41E4-9CCC-597432CA9BAB}" srcOrd="2" destOrd="0" parTransId="{A8C00FA8-9733-481B-BBA4-9B789C242D81}" sibTransId="{A5B016FA-A972-4B57-B974-54696766DF4E}"/>
    <dgm:cxn modelId="{69530BEA-B1FF-47B2-A195-0D0A7400DDA3}" type="presOf" srcId="{5D8329A1-6A29-46C6-BA7C-DC640ECE04AD}" destId="{FEDE9A05-8F94-44FC-AEEA-C08CB3680B7D}" srcOrd="0" destOrd="0" presId="urn:microsoft.com/office/officeart/2005/8/layout/bProcess3"/>
    <dgm:cxn modelId="{2A8F28C2-A728-4429-A72A-85E10F5F21BE}" srcId="{3268E150-13BD-44DB-8A80-060D1C7A366C}" destId="{2BB9D550-EEB1-40B6-A6F9-061AF33E3166}" srcOrd="4" destOrd="0" parTransId="{20C8FAB0-8B48-43EF-ACDB-12BB6FECDB5E}" sibTransId="{B50249C0-86A3-4A6D-AD9A-C7AFBD6B8A15}"/>
    <dgm:cxn modelId="{742420D8-F64F-4E9A-AEB3-7D1734EADE0C}" srcId="{3268E150-13BD-44DB-8A80-060D1C7A366C}" destId="{3A4DCED8-F40F-4842-8C90-529C3A919E14}" srcOrd="0" destOrd="0" parTransId="{DF5D6314-17AF-4B79-ABCF-0E803E17F4AF}" sibTransId="{602B50A9-4845-4A3E-8203-3027A71D5A94}"/>
    <dgm:cxn modelId="{CDD2CEF1-7022-49DC-B09F-D4EA7DB44816}" srcId="{3268E150-13BD-44DB-8A80-060D1C7A366C}" destId="{FE2BA812-DBE4-49D9-80E0-D1D067032E65}" srcOrd="1" destOrd="0" parTransId="{406727BB-3C38-4A19-96D9-3A3249B6D334}" sibTransId="{5D8329A1-6A29-46C6-BA7C-DC640ECE04AD}"/>
    <dgm:cxn modelId="{8485BC3A-E2F0-47FF-BDB6-220AC0532895}" type="presOf" srcId="{9CB5FB08-76FE-4825-B2F5-3DC9AFD25798}" destId="{A6F0BCD6-F4AC-41A2-BDAC-DC3CFEC361CC}" srcOrd="1" destOrd="0" presId="urn:microsoft.com/office/officeart/2005/8/layout/bProcess3"/>
    <dgm:cxn modelId="{2C98F149-B375-4F87-A56D-5E52704F257C}" type="presOf" srcId="{FE2BA812-DBE4-49D9-80E0-D1D067032E65}" destId="{80FB8A33-7464-41D7-8858-EA0FF7CB349F}" srcOrd="0" destOrd="0" presId="urn:microsoft.com/office/officeart/2005/8/layout/bProcess3"/>
    <dgm:cxn modelId="{DD7F11C5-24E5-4D9C-8EDB-A534E6D95E95}" srcId="{3268E150-13BD-44DB-8A80-060D1C7A366C}" destId="{E4539AF6-72CE-440B-AD86-CA6454C3AA96}" srcOrd="3" destOrd="0" parTransId="{7DA3B465-D8CC-4341-BFC1-764C44487216}" sibTransId="{9CB5FB08-76FE-4825-B2F5-3DC9AFD25798}"/>
    <dgm:cxn modelId="{557BCC69-865B-453D-A816-1371F8D7836D}" type="presOf" srcId="{9CB5FB08-76FE-4825-B2F5-3DC9AFD25798}" destId="{997574F9-112E-4DE8-922D-36922369D398}" srcOrd="0" destOrd="0" presId="urn:microsoft.com/office/officeart/2005/8/layout/bProcess3"/>
    <dgm:cxn modelId="{4D8D6FD7-440D-4519-81BC-06C6440C7199}" type="presOf" srcId="{602B50A9-4845-4A3E-8203-3027A71D5A94}" destId="{96670CC6-0999-4191-A180-77156F669F0C}" srcOrd="0" destOrd="0" presId="urn:microsoft.com/office/officeart/2005/8/layout/bProcess3"/>
    <dgm:cxn modelId="{B1606B72-89C0-4E04-A2EF-FE71DD217A14}" type="presOf" srcId="{3A4DCED8-F40F-4842-8C90-529C3A919E14}" destId="{895B3801-92DA-417A-BBCC-77C964D8534E}" srcOrd="0" destOrd="0" presId="urn:microsoft.com/office/officeart/2005/8/layout/bProcess3"/>
    <dgm:cxn modelId="{E1270CEC-0E14-4EFD-B3E5-18C7AC10BC88}" type="presOf" srcId="{E4539AF6-72CE-440B-AD86-CA6454C3AA96}" destId="{14D5D545-B1E5-4BB5-9EF3-4DEE0597798C}" srcOrd="0" destOrd="0" presId="urn:microsoft.com/office/officeart/2005/8/layout/bProcess3"/>
    <dgm:cxn modelId="{F8C676D6-2949-40B4-B6B1-059D987DB1D3}" type="presOf" srcId="{2BB9D550-EEB1-40B6-A6F9-061AF33E3166}" destId="{56E0EEC7-E07E-47F8-BCAA-98C336A83CF1}" srcOrd="0" destOrd="0" presId="urn:microsoft.com/office/officeart/2005/8/layout/bProcess3"/>
    <dgm:cxn modelId="{86DD1938-9CB4-4665-8663-546B00332CF0}" type="presOf" srcId="{3268E150-13BD-44DB-8A80-060D1C7A366C}" destId="{74540336-97F2-4AF9-A79F-9F2F116D7FA7}" srcOrd="0" destOrd="0" presId="urn:microsoft.com/office/officeart/2005/8/layout/bProcess3"/>
    <dgm:cxn modelId="{6A81D0DE-4FF9-4541-9FA7-199745830F37}" type="presOf" srcId="{A5B016FA-A972-4B57-B974-54696766DF4E}" destId="{A3070598-E30F-4112-A304-BABA1A0341AF}" srcOrd="1" destOrd="0" presId="urn:microsoft.com/office/officeart/2005/8/layout/bProcess3"/>
    <dgm:cxn modelId="{CC4BA33B-A221-4A1E-BA52-D5602E4FAF85}" type="presOf" srcId="{80ABFF8A-9B9D-41E4-9CCC-597432CA9BAB}" destId="{5FD7006D-4E9C-4276-87F3-21880FD89B5C}" srcOrd="0" destOrd="0" presId="urn:microsoft.com/office/officeart/2005/8/layout/bProcess3"/>
    <dgm:cxn modelId="{B0948BE7-4FD3-4679-AD9A-2177E4302E43}" type="presOf" srcId="{A5B016FA-A972-4B57-B974-54696766DF4E}" destId="{A8BCA0CB-05FA-4371-9244-2BEFA3A5EC93}" srcOrd="0" destOrd="0" presId="urn:microsoft.com/office/officeart/2005/8/layout/bProcess3"/>
    <dgm:cxn modelId="{3B7C0546-508E-4F9D-BD5F-6211676859C2}" type="presOf" srcId="{602B50A9-4845-4A3E-8203-3027A71D5A94}" destId="{D1B33A0B-C39F-490F-A024-BC8BF1240234}" srcOrd="1" destOrd="0" presId="urn:microsoft.com/office/officeart/2005/8/layout/bProcess3"/>
    <dgm:cxn modelId="{7F800FF6-BE41-46D7-9F4B-232DCD5AE994}" type="presParOf" srcId="{74540336-97F2-4AF9-A79F-9F2F116D7FA7}" destId="{895B3801-92DA-417A-BBCC-77C964D8534E}" srcOrd="0" destOrd="0" presId="urn:microsoft.com/office/officeart/2005/8/layout/bProcess3"/>
    <dgm:cxn modelId="{B20C0BE3-9A07-4936-ABDC-D4250E026A45}" type="presParOf" srcId="{74540336-97F2-4AF9-A79F-9F2F116D7FA7}" destId="{96670CC6-0999-4191-A180-77156F669F0C}" srcOrd="1" destOrd="0" presId="urn:microsoft.com/office/officeart/2005/8/layout/bProcess3"/>
    <dgm:cxn modelId="{31C0162E-25BF-4C18-8399-40B0C6784CE4}" type="presParOf" srcId="{96670CC6-0999-4191-A180-77156F669F0C}" destId="{D1B33A0B-C39F-490F-A024-BC8BF1240234}" srcOrd="0" destOrd="0" presId="urn:microsoft.com/office/officeart/2005/8/layout/bProcess3"/>
    <dgm:cxn modelId="{8A1317B6-A629-4675-A314-DAD478D67E0F}" type="presParOf" srcId="{74540336-97F2-4AF9-A79F-9F2F116D7FA7}" destId="{80FB8A33-7464-41D7-8858-EA0FF7CB349F}" srcOrd="2" destOrd="0" presId="urn:microsoft.com/office/officeart/2005/8/layout/bProcess3"/>
    <dgm:cxn modelId="{342DBC5C-1CB2-42B7-A03D-6BACF759CDE5}" type="presParOf" srcId="{74540336-97F2-4AF9-A79F-9F2F116D7FA7}" destId="{FEDE9A05-8F94-44FC-AEEA-C08CB3680B7D}" srcOrd="3" destOrd="0" presId="urn:microsoft.com/office/officeart/2005/8/layout/bProcess3"/>
    <dgm:cxn modelId="{D1BD3016-C7E9-4C89-9D5F-DAA31B7215AB}" type="presParOf" srcId="{FEDE9A05-8F94-44FC-AEEA-C08CB3680B7D}" destId="{68A58800-9A0B-47AA-B41B-CF3F15D3DFB2}" srcOrd="0" destOrd="0" presId="urn:microsoft.com/office/officeart/2005/8/layout/bProcess3"/>
    <dgm:cxn modelId="{21A33164-2DE8-4EAF-8D2B-A48DD95AAA18}" type="presParOf" srcId="{74540336-97F2-4AF9-A79F-9F2F116D7FA7}" destId="{5FD7006D-4E9C-4276-87F3-21880FD89B5C}" srcOrd="4" destOrd="0" presId="urn:microsoft.com/office/officeart/2005/8/layout/bProcess3"/>
    <dgm:cxn modelId="{C50666B9-DD49-43A3-AB39-14E73E378D1D}" type="presParOf" srcId="{74540336-97F2-4AF9-A79F-9F2F116D7FA7}" destId="{A8BCA0CB-05FA-4371-9244-2BEFA3A5EC93}" srcOrd="5" destOrd="0" presId="urn:microsoft.com/office/officeart/2005/8/layout/bProcess3"/>
    <dgm:cxn modelId="{0715BF45-CC1D-4600-9EE9-BF4F6EE26485}" type="presParOf" srcId="{A8BCA0CB-05FA-4371-9244-2BEFA3A5EC93}" destId="{A3070598-E30F-4112-A304-BABA1A0341AF}" srcOrd="0" destOrd="0" presId="urn:microsoft.com/office/officeart/2005/8/layout/bProcess3"/>
    <dgm:cxn modelId="{2FB94BCD-1839-4877-A606-4CD1D0C92794}" type="presParOf" srcId="{74540336-97F2-4AF9-A79F-9F2F116D7FA7}" destId="{14D5D545-B1E5-4BB5-9EF3-4DEE0597798C}" srcOrd="6" destOrd="0" presId="urn:microsoft.com/office/officeart/2005/8/layout/bProcess3"/>
    <dgm:cxn modelId="{E2B6FD2C-9CCA-4A5E-A2DE-79725B63C16A}" type="presParOf" srcId="{74540336-97F2-4AF9-A79F-9F2F116D7FA7}" destId="{997574F9-112E-4DE8-922D-36922369D398}" srcOrd="7" destOrd="0" presId="urn:microsoft.com/office/officeart/2005/8/layout/bProcess3"/>
    <dgm:cxn modelId="{059CDAA0-69C4-4B17-9EDC-8D782685E3F4}" type="presParOf" srcId="{997574F9-112E-4DE8-922D-36922369D398}" destId="{A6F0BCD6-F4AC-41A2-BDAC-DC3CFEC361CC}" srcOrd="0" destOrd="0" presId="urn:microsoft.com/office/officeart/2005/8/layout/bProcess3"/>
    <dgm:cxn modelId="{4447C94B-9F4C-4A05-8D1E-AB8A6551A800}" type="presParOf" srcId="{74540336-97F2-4AF9-A79F-9F2F116D7FA7}" destId="{56E0EEC7-E07E-47F8-BCAA-98C336A83CF1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670CC6-0999-4191-A180-77156F669F0C}">
      <dsp:nvSpPr>
        <dsp:cNvPr id="0" name=""/>
        <dsp:cNvSpPr/>
      </dsp:nvSpPr>
      <dsp:spPr>
        <a:xfrm>
          <a:off x="2845149" y="1485259"/>
          <a:ext cx="6224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2463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3140055" y="1527714"/>
        <a:ext cx="32653" cy="6530"/>
      </dsp:txXfrm>
    </dsp:sp>
    <dsp:sp modelId="{895B3801-92DA-417A-BBCC-77C964D8534E}">
      <dsp:nvSpPr>
        <dsp:cNvPr id="0" name=""/>
        <dsp:cNvSpPr/>
      </dsp:nvSpPr>
      <dsp:spPr>
        <a:xfrm>
          <a:off x="7542" y="679157"/>
          <a:ext cx="2839406" cy="170364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kern="1200" dirty="0" smtClean="0"/>
            <a:t>HEI Registration</a:t>
          </a:r>
          <a:endParaRPr lang="en-IN" sz="2500" kern="1200" dirty="0"/>
        </a:p>
      </dsp:txBody>
      <dsp:txXfrm>
        <a:off x="7542" y="679157"/>
        <a:ext cx="2839406" cy="1703644"/>
      </dsp:txXfrm>
    </dsp:sp>
    <dsp:sp modelId="{FEDE9A05-8F94-44FC-AEEA-C08CB3680B7D}">
      <dsp:nvSpPr>
        <dsp:cNvPr id="0" name=""/>
        <dsp:cNvSpPr/>
      </dsp:nvSpPr>
      <dsp:spPr>
        <a:xfrm>
          <a:off x="6337620" y="1485259"/>
          <a:ext cx="6224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2463" y="45720"/>
              </a:lnTo>
            </a:path>
          </a:pathLst>
        </a:custGeom>
        <a:noFill/>
        <a:ln w="9525" cap="flat" cmpd="sng" algn="ctr">
          <a:solidFill>
            <a:schemeClr val="accent2">
              <a:hueOff val="2818091"/>
              <a:satOff val="-17611"/>
              <a:lumOff val="-1000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6632525" y="1527714"/>
        <a:ext cx="32653" cy="6530"/>
      </dsp:txXfrm>
    </dsp:sp>
    <dsp:sp modelId="{80FB8A33-7464-41D7-8858-EA0FF7CB349F}">
      <dsp:nvSpPr>
        <dsp:cNvPr id="0" name=""/>
        <dsp:cNvSpPr/>
      </dsp:nvSpPr>
      <dsp:spPr>
        <a:xfrm>
          <a:off x="3500013" y="679157"/>
          <a:ext cx="2839406" cy="1703644"/>
        </a:xfrm>
        <a:prstGeom prst="rect">
          <a:avLst/>
        </a:prstGeom>
        <a:solidFill>
          <a:schemeClr val="accent2">
            <a:hueOff val="2113568"/>
            <a:satOff val="-13208"/>
            <a:lumOff val="-750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kern="1200" dirty="0" smtClean="0"/>
            <a:t>HEIs provides the details.</a:t>
          </a:r>
          <a:endParaRPr lang="en-IN" sz="2500" kern="1200" dirty="0"/>
        </a:p>
      </dsp:txBody>
      <dsp:txXfrm>
        <a:off x="3500013" y="679157"/>
        <a:ext cx="2839406" cy="1703644"/>
      </dsp:txXfrm>
    </dsp:sp>
    <dsp:sp modelId="{A8BCA0CB-05FA-4371-9244-2BEFA3A5EC93}">
      <dsp:nvSpPr>
        <dsp:cNvPr id="0" name=""/>
        <dsp:cNvSpPr/>
      </dsp:nvSpPr>
      <dsp:spPr>
        <a:xfrm>
          <a:off x="1427246" y="2381001"/>
          <a:ext cx="6984941" cy="622463"/>
        </a:xfrm>
        <a:custGeom>
          <a:avLst/>
          <a:gdLst/>
          <a:ahLst/>
          <a:cxnLst/>
          <a:rect l="0" t="0" r="0" b="0"/>
          <a:pathLst>
            <a:path>
              <a:moveTo>
                <a:pt x="6984941" y="0"/>
              </a:moveTo>
              <a:lnTo>
                <a:pt x="6984941" y="328331"/>
              </a:lnTo>
              <a:lnTo>
                <a:pt x="0" y="328331"/>
              </a:lnTo>
              <a:lnTo>
                <a:pt x="0" y="622463"/>
              </a:lnTo>
            </a:path>
          </a:pathLst>
        </a:custGeom>
        <a:noFill/>
        <a:ln w="9525" cap="flat" cmpd="sng" algn="ctr">
          <a:solidFill>
            <a:schemeClr val="accent2">
              <a:hueOff val="5636181"/>
              <a:satOff val="-35222"/>
              <a:lumOff val="-1999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4744331" y="2688968"/>
        <a:ext cx="350770" cy="6530"/>
      </dsp:txXfrm>
    </dsp:sp>
    <dsp:sp modelId="{5FD7006D-4E9C-4276-87F3-21880FD89B5C}">
      <dsp:nvSpPr>
        <dsp:cNvPr id="0" name=""/>
        <dsp:cNvSpPr/>
      </dsp:nvSpPr>
      <dsp:spPr>
        <a:xfrm>
          <a:off x="6992484" y="679157"/>
          <a:ext cx="2839406" cy="1703644"/>
        </a:xfrm>
        <a:prstGeom prst="rect">
          <a:avLst/>
        </a:prstGeom>
        <a:solidFill>
          <a:schemeClr val="accent2">
            <a:hueOff val="4227136"/>
            <a:satOff val="-26416"/>
            <a:lumOff val="-1500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kern="1200" dirty="0" smtClean="0"/>
            <a:t>Verification</a:t>
          </a:r>
          <a:endParaRPr lang="en-IN" sz="2500" kern="1200" dirty="0"/>
        </a:p>
      </dsp:txBody>
      <dsp:txXfrm>
        <a:off x="6992484" y="679157"/>
        <a:ext cx="2839406" cy="1703644"/>
      </dsp:txXfrm>
    </dsp:sp>
    <dsp:sp modelId="{997574F9-112E-4DE8-922D-36922369D398}">
      <dsp:nvSpPr>
        <dsp:cNvPr id="0" name=""/>
        <dsp:cNvSpPr/>
      </dsp:nvSpPr>
      <dsp:spPr>
        <a:xfrm>
          <a:off x="2845149" y="3841967"/>
          <a:ext cx="6224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2463" y="45720"/>
              </a:lnTo>
            </a:path>
          </a:pathLst>
        </a:custGeom>
        <a:noFill/>
        <a:ln w="9525" cap="flat" cmpd="sng" algn="ctr">
          <a:solidFill>
            <a:schemeClr val="accent2">
              <a:hueOff val="8454272"/>
              <a:satOff val="-52833"/>
              <a:lumOff val="-2999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3140055" y="3884422"/>
        <a:ext cx="32653" cy="6530"/>
      </dsp:txXfrm>
    </dsp:sp>
    <dsp:sp modelId="{14D5D545-B1E5-4BB5-9EF3-4DEE0597798C}">
      <dsp:nvSpPr>
        <dsp:cNvPr id="0" name=""/>
        <dsp:cNvSpPr/>
      </dsp:nvSpPr>
      <dsp:spPr>
        <a:xfrm>
          <a:off x="7542" y="3035865"/>
          <a:ext cx="2839406" cy="1703644"/>
        </a:xfrm>
        <a:prstGeom prst="rect">
          <a:avLst/>
        </a:prstGeom>
        <a:solidFill>
          <a:schemeClr val="accent2">
            <a:hueOff val="6340703"/>
            <a:satOff val="-39625"/>
            <a:lumOff val="-2249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kern="1200" dirty="0" smtClean="0"/>
            <a:t>The verified data will be stored in the database. </a:t>
          </a:r>
          <a:endParaRPr lang="en-IN" sz="2500" kern="1200" dirty="0"/>
        </a:p>
      </dsp:txBody>
      <dsp:txXfrm>
        <a:off x="7542" y="3035865"/>
        <a:ext cx="2839406" cy="1703644"/>
      </dsp:txXfrm>
    </dsp:sp>
    <dsp:sp modelId="{56E0EEC7-E07E-47F8-BCAA-98C336A83CF1}">
      <dsp:nvSpPr>
        <dsp:cNvPr id="0" name=""/>
        <dsp:cNvSpPr/>
      </dsp:nvSpPr>
      <dsp:spPr>
        <a:xfrm>
          <a:off x="3500013" y="3035865"/>
          <a:ext cx="2839406" cy="1703644"/>
        </a:xfrm>
        <a:prstGeom prst="rect">
          <a:avLst/>
        </a:prstGeom>
        <a:solidFill>
          <a:schemeClr val="accent2">
            <a:hueOff val="8454272"/>
            <a:satOff val="-52833"/>
            <a:lumOff val="-2999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kern="1200" dirty="0" smtClean="0"/>
            <a:t>On request of the client the verified data will be presented.</a:t>
          </a:r>
          <a:endParaRPr lang="en-IN" sz="2500" kern="1200" dirty="0"/>
        </a:p>
      </dsp:txBody>
      <dsp:txXfrm>
        <a:off x="3500013" y="3035865"/>
        <a:ext cx="2839406" cy="17036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173015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6914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4905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8410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2192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0" y="758752"/>
            <a:ext cx="4162096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4233454" y="68540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5912330" y="150878"/>
            <a:ext cx="6279670" cy="6707122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615361" y="310438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615361" y="96627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615361" y="1260771"/>
            <a:ext cx="5075991" cy="490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01111" y="259362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01111" y="1084122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4903076" y="148172"/>
            <a:ext cx="6808937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dirty="0" smtClean="0"/>
              <a:t>Educational Portal for Verification of Authentic Information</a:t>
            </a:r>
            <a:endParaRPr dirty="0"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4193628" y="2144110"/>
            <a:ext cx="7564967" cy="4713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US" sz="2000" dirty="0">
                <a:latin typeface="Franklin Gothic"/>
                <a:ea typeface="Franklin Gothic"/>
                <a:cs typeface="Franklin Gothic"/>
                <a:sym typeface="Franklin Gothic"/>
              </a:rPr>
              <a:t>Domain </a:t>
            </a:r>
            <a:r>
              <a:rPr lang="en-US" sz="2000" dirty="0" smtClean="0">
                <a:latin typeface="Franklin Gothic"/>
                <a:ea typeface="Franklin Gothic"/>
                <a:cs typeface="Franklin Gothic"/>
                <a:sym typeface="Franklin Gothic"/>
              </a:rPr>
              <a:t>: </a:t>
            </a:r>
            <a:r>
              <a:rPr lang="en-US" sz="2000" dirty="0" smtClean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Utilities</a:t>
            </a:r>
          </a:p>
          <a:p>
            <a:pPr marL="0" lvl="0" indent="0"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  <a:ea typeface="Franklin Gothic"/>
              <a:cs typeface="Franklin Gothic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 </a:t>
            </a:r>
            <a:r>
              <a:rPr lang="en-US" sz="2000" b="1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</a:rPr>
              <a:t>Development of portal which integrates in run time the information such </a:t>
            </a:r>
            <a:r>
              <a:rPr lang="en-US" sz="2000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</a:rPr>
              <a:t>as </a:t>
            </a:r>
            <a:r>
              <a:rPr lang="en-US" sz="2000" dirty="0" smtClean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</a:rPr>
              <a:t>recognition (AICTE /UGC /NMC /</a:t>
            </a:r>
            <a:r>
              <a:rPr lang="en-US" sz="2000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</a:rPr>
              <a:t>Other regulators), accreditation (NAAC/NBA) and NIRF so as to ensure </a:t>
            </a:r>
            <a:r>
              <a:rPr lang="en-US" sz="2000" dirty="0" smtClean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</a:rPr>
              <a:t>availability </a:t>
            </a:r>
            <a:r>
              <a:rPr lang="en-US" sz="2000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</a:rPr>
              <a:t>of authentic information anytime-anywhere for Anyone.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sz="2000" dirty="0" smtClean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000" dirty="0" smtClean="0">
                <a:latin typeface="Franklin Gothic"/>
                <a:ea typeface="Franklin Gothic"/>
                <a:cs typeface="Franklin Gothic"/>
                <a:sym typeface="Franklin Gothic"/>
              </a:rPr>
              <a:t>UN </a:t>
            </a:r>
            <a:r>
              <a:rPr lang="en-US" sz="2000" dirty="0">
                <a:latin typeface="Franklin Gothic"/>
                <a:ea typeface="Franklin Gothic"/>
                <a:cs typeface="Franklin Gothic"/>
                <a:sym typeface="Franklin Gothic"/>
              </a:rPr>
              <a:t>Sustainable Development Goal </a:t>
            </a:r>
            <a:r>
              <a:rPr lang="en-US" sz="2000" dirty="0" smtClean="0">
                <a:latin typeface="Franklin Gothic"/>
                <a:ea typeface="Franklin Gothic"/>
                <a:cs typeface="Franklin Gothic"/>
                <a:sym typeface="Franklin Gothic"/>
              </a:rPr>
              <a:t>: </a:t>
            </a:r>
            <a:r>
              <a:rPr lang="en-US" sz="2000" dirty="0" smtClean="0">
                <a:solidFill>
                  <a:schemeClr val="tx1"/>
                </a:solidFill>
                <a:latin typeface="Franklin Gothic"/>
                <a:sym typeface="Franklin Gothic"/>
              </a:rPr>
              <a:t>Quality Education </a:t>
            </a:r>
            <a:r>
              <a:rPr lang="en-US" sz="2000" dirty="0" smtClean="0">
                <a:latin typeface="Franklin Gothic"/>
                <a:sym typeface="Franklin Gothic"/>
              </a:rPr>
              <a:t>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EFA3E3F-8228-427B-986E-C6F6E4427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657" y="296122"/>
            <a:ext cx="3779292" cy="1520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506823" y="144261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06823" y="1428675"/>
            <a:ext cx="11191191" cy="4903545"/>
          </a:xfrm>
        </p:spPr>
        <p:txBody>
          <a:bodyPr/>
          <a:lstStyle/>
          <a:p>
            <a:pPr marL="311150" indent="-171450">
              <a:buFont typeface="Wingdings" panose="05000000000000000000" pitchFamily="2" charset="2"/>
              <a:buChar char="Ø"/>
            </a:pPr>
            <a:r>
              <a:rPr lang="en-US" sz="2400" dirty="0">
                <a:latin typeface="Franklin Gothic" panose="020B0604020202020204" charset="0"/>
              </a:rPr>
              <a:t> As mentioned in problem statement a platform is needed to </a:t>
            </a:r>
            <a:r>
              <a:rPr lang="en-US" sz="2400" dirty="0" smtClean="0">
                <a:latin typeface="Franklin Gothic" panose="020B0604020202020204" charset="0"/>
              </a:rPr>
              <a:t>authenticate </a:t>
            </a:r>
            <a:r>
              <a:rPr lang="en-US" sz="2400" dirty="0">
                <a:latin typeface="Franklin Gothic" panose="020B0604020202020204" charset="0"/>
              </a:rPr>
              <a:t>HIGHER EDUCATIONAL INSTITUTES.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Franklin Gothic" panose="020B0604020202020204" charset="0"/>
              </a:rPr>
              <a:t>For this first we have to get data from the websites of different </a:t>
            </a:r>
            <a:r>
              <a:rPr lang="en-US" sz="2400" dirty="0" smtClean="0">
                <a:latin typeface="Franklin Gothic" panose="020B0604020202020204" charset="0"/>
              </a:rPr>
              <a:t>educational </a:t>
            </a:r>
            <a:r>
              <a:rPr lang="en-US" sz="2400" dirty="0">
                <a:latin typeface="Franklin Gothic" panose="020B0604020202020204" charset="0"/>
              </a:rPr>
              <a:t>organizations to authenticate HEI and give approval.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Franklin Gothic" panose="020B0604020202020204" charset="0"/>
              </a:rPr>
              <a:t>We can check each and every information of institutions as we </a:t>
            </a:r>
            <a:r>
              <a:rPr lang="en-US" sz="2400" dirty="0" smtClean="0">
                <a:latin typeface="Franklin Gothic" panose="020B0604020202020204" charset="0"/>
              </a:rPr>
              <a:t>have </a:t>
            </a:r>
            <a:r>
              <a:rPr lang="en-US" sz="2400" dirty="0">
                <a:latin typeface="Franklin Gothic" panose="020B0604020202020204" charset="0"/>
              </a:rPr>
              <a:t>all the data related to that particular institutions.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Franklin Gothic" panose="020B0604020202020204" charset="0"/>
              </a:rPr>
              <a:t>This </a:t>
            </a:r>
            <a:r>
              <a:rPr lang="en-US" sz="2400" dirty="0">
                <a:latin typeface="Franklin Gothic" panose="020B0604020202020204" charset="0"/>
              </a:rPr>
              <a:t>way we can easily verify the institutes and institutes doesn’t </a:t>
            </a:r>
            <a:r>
              <a:rPr lang="en-US" sz="2400" dirty="0" smtClean="0">
                <a:latin typeface="Franklin Gothic" panose="020B0604020202020204" charset="0"/>
              </a:rPr>
              <a:t>need </a:t>
            </a:r>
            <a:r>
              <a:rPr lang="en-US" sz="2400" dirty="0">
                <a:latin typeface="Franklin Gothic" panose="020B0604020202020204" charset="0"/>
              </a:rPr>
              <a:t>to submit their data at multiple locations.</a:t>
            </a:r>
            <a:endParaRPr lang="en-IN" sz="2400" dirty="0">
              <a:latin typeface="Franklin Gothic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339601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graphicFrame>
        <p:nvGraphicFramePr>
          <p:cNvPr id="25" name="Diagram 24"/>
          <p:cNvGraphicFramePr/>
          <p:nvPr>
            <p:extLst>
              <p:ext uri="{D42A27DB-BD31-4B8C-83A1-F6EECF244321}">
                <p14:modId xmlns:p14="http://schemas.microsoft.com/office/powerpoint/2010/main" val="4052077345"/>
              </p:ext>
            </p:extLst>
          </p:nvPr>
        </p:nvGraphicFramePr>
        <p:xfrm>
          <a:off x="614680" y="1161204"/>
          <a:ext cx="983943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342901" y="1417410"/>
            <a:ext cx="11589333" cy="5362516"/>
            <a:chOff x="342901" y="1417410"/>
            <a:chExt cx="11589333" cy="5362516"/>
          </a:xfrm>
        </p:grpSpPr>
        <p:grpSp>
          <p:nvGrpSpPr>
            <p:cNvPr id="26" name="Group 25"/>
            <p:cNvGrpSpPr/>
            <p:nvPr/>
          </p:nvGrpSpPr>
          <p:grpSpPr>
            <a:xfrm>
              <a:off x="342901" y="1417410"/>
              <a:ext cx="10367201" cy="5162461"/>
              <a:chOff x="342901" y="1417410"/>
              <a:chExt cx="10367201" cy="5162461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342901" y="2372547"/>
                <a:ext cx="1849516" cy="1071783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2200" dirty="0"/>
                  <a:t>NAAC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42901" y="4563025"/>
                <a:ext cx="1849516" cy="1071783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2200" dirty="0" smtClean="0"/>
                  <a:t>NIRF</a:t>
                </a:r>
                <a:endParaRPr lang="en-IN" sz="2200" dirty="0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4671990" y="5372435"/>
                <a:ext cx="2636494" cy="12074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200" dirty="0" smtClean="0"/>
                  <a:t> Data Entry</a:t>
                </a:r>
                <a:endParaRPr lang="en-IN" sz="2200" dirty="0"/>
              </a:p>
            </p:txBody>
          </p:sp>
          <p:sp>
            <p:nvSpPr>
              <p:cNvPr id="36" name="Isosceles Triangle 35"/>
              <p:cNvSpPr/>
              <p:nvPr/>
            </p:nvSpPr>
            <p:spPr>
              <a:xfrm>
                <a:off x="9512917" y="5347047"/>
                <a:ext cx="1130260" cy="985173"/>
              </a:xfrm>
              <a:prstGeom prst="triangl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2200" dirty="0"/>
                  <a:t>A</a:t>
                </a:r>
              </a:p>
            </p:txBody>
          </p:sp>
          <p:sp>
            <p:nvSpPr>
              <p:cNvPr id="37" name="Flowchart: Magnetic Disk 36"/>
              <p:cNvSpPr/>
              <p:nvPr/>
            </p:nvSpPr>
            <p:spPr>
              <a:xfrm>
                <a:off x="5375681" y="1417410"/>
                <a:ext cx="1229111" cy="1266354"/>
              </a:xfrm>
              <a:prstGeom prst="flowChartMagneticDisk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Diamond 37"/>
              <p:cNvSpPr/>
              <p:nvPr/>
            </p:nvSpPr>
            <p:spPr>
              <a:xfrm>
                <a:off x="4566213" y="3941064"/>
                <a:ext cx="2848048" cy="1038980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200" dirty="0" smtClean="0"/>
                  <a:t>Validation</a:t>
                </a:r>
                <a:endParaRPr lang="en-IN" sz="2200" dirty="0"/>
              </a:p>
            </p:txBody>
          </p:sp>
          <p:cxnSp>
            <p:nvCxnSpPr>
              <p:cNvPr id="39" name="Straight Arrow Connector 38"/>
              <p:cNvCxnSpPr/>
              <p:nvPr/>
            </p:nvCxnSpPr>
            <p:spPr>
              <a:xfrm flipH="1" flipV="1">
                <a:off x="7264483" y="5925596"/>
                <a:ext cx="2523574" cy="348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stCxn id="35" idx="0"/>
                <a:endCxn id="38" idx="2"/>
              </p:cNvCxnSpPr>
              <p:nvPr/>
            </p:nvCxnSpPr>
            <p:spPr>
              <a:xfrm flipV="1">
                <a:off x="5990237" y="4980044"/>
                <a:ext cx="0" cy="3923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Elbow Connector 40"/>
              <p:cNvCxnSpPr>
                <a:stCxn id="38" idx="1"/>
                <a:endCxn id="33" idx="3"/>
              </p:cNvCxnSpPr>
              <p:nvPr/>
            </p:nvCxnSpPr>
            <p:spPr>
              <a:xfrm rot="10800000">
                <a:off x="2192417" y="2908440"/>
                <a:ext cx="2373796" cy="1552115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Elbow Connector 41"/>
              <p:cNvCxnSpPr>
                <a:stCxn id="38" idx="1"/>
                <a:endCxn id="34" idx="3"/>
              </p:cNvCxnSpPr>
              <p:nvPr/>
            </p:nvCxnSpPr>
            <p:spPr>
              <a:xfrm rot="10800000" flipV="1">
                <a:off x="2192417" y="4460553"/>
                <a:ext cx="2373796" cy="638363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Oval 42"/>
              <p:cNvSpPr/>
              <p:nvPr/>
            </p:nvSpPr>
            <p:spPr>
              <a:xfrm>
                <a:off x="8315732" y="4041217"/>
                <a:ext cx="2394370" cy="8386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200" dirty="0" smtClean="0"/>
                  <a:t>Wrong data entry</a:t>
                </a:r>
                <a:endParaRPr lang="en-IN" sz="2200" dirty="0"/>
              </a:p>
            </p:txBody>
          </p:sp>
          <p:cxnSp>
            <p:nvCxnSpPr>
              <p:cNvPr id="44" name="Straight Arrow Connector 43"/>
              <p:cNvCxnSpPr>
                <a:stCxn id="38" idx="3"/>
                <a:endCxn id="43" idx="2"/>
              </p:cNvCxnSpPr>
              <p:nvPr/>
            </p:nvCxnSpPr>
            <p:spPr>
              <a:xfrm flipV="1">
                <a:off x="7414261" y="4460553"/>
                <a:ext cx="901471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V="1">
                <a:off x="5990237" y="2715768"/>
                <a:ext cx="0" cy="11612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Rectangle 45"/>
              <p:cNvSpPr/>
              <p:nvPr/>
            </p:nvSpPr>
            <p:spPr>
              <a:xfrm>
                <a:off x="8092440" y="1417410"/>
                <a:ext cx="2550737" cy="1225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200" dirty="0" smtClean="0"/>
                  <a:t>Verified details display</a:t>
                </a:r>
                <a:endParaRPr lang="en-IN" sz="22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644384" y="4041217"/>
                <a:ext cx="5794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NO</a:t>
                </a:r>
                <a:endParaRPr lang="en-IN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375681" y="3290441"/>
                <a:ext cx="8503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YES</a:t>
                </a:r>
                <a:endParaRPr lang="en-IN" dirty="0"/>
              </a:p>
            </p:txBody>
          </p:sp>
          <p:cxnSp>
            <p:nvCxnSpPr>
              <p:cNvPr id="49" name="Straight Arrow Connector 48"/>
              <p:cNvCxnSpPr>
                <a:stCxn id="37" idx="4"/>
                <a:endCxn id="46" idx="1"/>
              </p:cNvCxnSpPr>
              <p:nvPr/>
            </p:nvCxnSpPr>
            <p:spPr>
              <a:xfrm flipV="1">
                <a:off x="6604792" y="2030381"/>
                <a:ext cx="1487648" cy="202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1" name="TextBox 50"/>
            <p:cNvSpPr txBox="1"/>
            <p:nvPr/>
          </p:nvSpPr>
          <p:spPr>
            <a:xfrm>
              <a:off x="8223859" y="6379815"/>
              <a:ext cx="3708375" cy="400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Universities / Colleges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5" grpId="0">
        <p:bldAsOne/>
      </p:bldGraphic>
      <p:bldGraphic spid="25" grpId="1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DE6B3CF0-388A-47A4-BC8A-831C37457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6910470" cy="610863"/>
          </a:xfrm>
        </p:spPr>
        <p:txBody>
          <a:bodyPr>
            <a:normAutofit/>
          </a:bodyPr>
          <a:lstStyle/>
          <a:p>
            <a:r>
              <a:rPr lang="en-US" dirty="0"/>
              <a:t>Implementation Strategy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C6518AE-A0F2-4BC7-90BD-80A1E3092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499" y="1655379"/>
            <a:ext cx="5164522" cy="4924492"/>
          </a:xfrm>
        </p:spPr>
        <p:txBody>
          <a:bodyPr/>
          <a:lstStyle/>
          <a:p>
            <a:pPr marL="4254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C00000"/>
                </a:solidFill>
              </a:rPr>
              <a:t>Programming Languages : </a:t>
            </a:r>
            <a:endParaRPr lang="en-IN" sz="2000" dirty="0" smtClean="0">
              <a:solidFill>
                <a:srgbClr val="C00000"/>
              </a:solidFill>
            </a:endParaRPr>
          </a:p>
          <a:p>
            <a:pPr marL="882650" lvl="1" indent="-285750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IN" sz="1800" dirty="0" smtClean="0"/>
              <a:t>JavaScript </a:t>
            </a:r>
          </a:p>
          <a:p>
            <a:pPr marL="882650" lvl="1" indent="-285750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IN" sz="1800" dirty="0" smtClean="0"/>
              <a:t>Python</a:t>
            </a:r>
            <a:endParaRPr lang="en-IN" sz="1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rgbClr val="C00000"/>
                </a:solidFill>
              </a:rPr>
              <a:t>Structure </a:t>
            </a:r>
            <a:r>
              <a:rPr lang="en-IN" sz="2000" dirty="0">
                <a:solidFill>
                  <a:srgbClr val="C00000"/>
                </a:solidFill>
              </a:rPr>
              <a:t>&amp; styling Languages : </a:t>
            </a:r>
            <a:endParaRPr lang="en-IN" sz="2000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IN" sz="1800" dirty="0" smtClean="0"/>
              <a:t>HTML</a:t>
            </a:r>
          </a:p>
          <a:p>
            <a:pPr lvl="1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IN" sz="1800" dirty="0" smtClean="0"/>
              <a:t>CSS</a:t>
            </a:r>
            <a:endParaRPr lang="en-IN" sz="1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rgbClr val="C00000"/>
                </a:solidFill>
              </a:rPr>
              <a:t>Data </a:t>
            </a:r>
            <a:r>
              <a:rPr lang="en-IN" sz="2000" dirty="0">
                <a:solidFill>
                  <a:srgbClr val="C00000"/>
                </a:solidFill>
              </a:rPr>
              <a:t>storage and querying : </a:t>
            </a:r>
            <a:r>
              <a:rPr lang="en-IN" sz="1800" dirty="0" smtClean="0">
                <a:solidFill>
                  <a:schemeClr val="tx1"/>
                </a:solidFill>
              </a:rPr>
              <a:t>Mongo </a:t>
            </a:r>
            <a:r>
              <a:rPr lang="en-IN" sz="1800" dirty="0">
                <a:solidFill>
                  <a:schemeClr val="tx1"/>
                </a:solidFill>
              </a:rPr>
              <a:t>DB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rgbClr val="C00000"/>
                </a:solidFill>
              </a:rPr>
              <a:t>Web </a:t>
            </a:r>
            <a:r>
              <a:rPr lang="en-IN" sz="2000" dirty="0">
                <a:solidFill>
                  <a:srgbClr val="C00000"/>
                </a:solidFill>
              </a:rPr>
              <a:t>Automation : </a:t>
            </a:r>
            <a:r>
              <a:rPr lang="en-IN" sz="1800" dirty="0">
                <a:solidFill>
                  <a:schemeClr val="tx1"/>
                </a:solidFill>
              </a:rPr>
              <a:t>Selenium</a:t>
            </a:r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0B5186F-9F8A-4296-B097-D365931ECA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736466" y="1489926"/>
            <a:ext cx="5243331" cy="3821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5"/>
                </a:solidFill>
              </a:rPr>
              <a:t>Language processing : </a:t>
            </a:r>
          </a:p>
          <a:p>
            <a:pPr marL="882650" lvl="1" indent="-285750">
              <a:lnSpc>
                <a:spcPct val="15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NLTK</a:t>
            </a:r>
          </a:p>
          <a:p>
            <a:pPr marL="882650" lvl="1" indent="-285750">
              <a:lnSpc>
                <a:spcPct val="15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Spacy</a:t>
            </a:r>
          </a:p>
          <a:p>
            <a:pPr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5"/>
                </a:solidFill>
              </a:rPr>
              <a:t>Backend Framework </a:t>
            </a:r>
            <a:r>
              <a:rPr lang="en-IN" sz="2000" dirty="0">
                <a:solidFill>
                  <a:schemeClr val="tx1"/>
                </a:solidFill>
              </a:rPr>
              <a:t>: </a:t>
            </a:r>
            <a:r>
              <a:rPr lang="en-IN" sz="1800" dirty="0">
                <a:solidFill>
                  <a:schemeClr val="tx1"/>
                </a:solidFill>
              </a:rPr>
              <a:t>Flask</a:t>
            </a:r>
          </a:p>
          <a:p>
            <a:pPr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5"/>
                </a:solidFill>
              </a:rPr>
              <a:t>Frontend Framework : </a:t>
            </a:r>
            <a:r>
              <a:rPr lang="en-IN" sz="1800" dirty="0" err="1">
                <a:solidFill>
                  <a:schemeClr val="tx1"/>
                </a:solidFill>
              </a:rPr>
              <a:t>ReactJS</a:t>
            </a:r>
            <a:endParaRPr lang="en-I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89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Business Potential</a:t>
            </a:r>
            <a:endParaRPr dirty="0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498" y="2629471"/>
            <a:ext cx="8612126" cy="3950399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IN" dirty="0" smtClean="0"/>
              <a:t>Our portal will be sold to the educational governing bodies – AICTE and UGC.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IN" dirty="0" smtClean="0"/>
              <a:t>Or our portal will work as third party agency which will generate revenue.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799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762086" y="3042567"/>
            <a:ext cx="7132320" cy="3289971"/>
          </a:xfrm>
        </p:spPr>
        <p:txBody>
          <a:bodyPr>
            <a:normAutofit/>
          </a:bodyPr>
          <a:lstStyle/>
          <a:p>
            <a:r>
              <a:rPr lang="en-IN" sz="6000" dirty="0" smtClean="0"/>
              <a:t>THANK YOU</a:t>
            </a:r>
            <a:endParaRPr lang="en-IN" sz="60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idx="4294967295"/>
          </p:nvPr>
        </p:nvSpPr>
        <p:spPr>
          <a:xfrm>
            <a:off x="0" y="6332538"/>
            <a:ext cx="523875" cy="24765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260727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270</Words>
  <Application>Microsoft Office PowerPoint</Application>
  <PresentationFormat>Widescreen</PresentationFormat>
  <Paragraphs>50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Libre Franklin</vt:lpstr>
      <vt:lpstr>Calibri</vt:lpstr>
      <vt:lpstr>Arial Narrow</vt:lpstr>
      <vt:lpstr>Franklin Gothic</vt:lpstr>
      <vt:lpstr>Noto Sans Symbols</vt:lpstr>
      <vt:lpstr>Arial</vt:lpstr>
      <vt:lpstr>Wingdings</vt:lpstr>
      <vt:lpstr>Theme1</vt:lpstr>
      <vt:lpstr>Educational Portal for Verification of Authentic Information</vt:lpstr>
      <vt:lpstr>Idea/Approach Details</vt:lpstr>
      <vt:lpstr>Idea/Approach Details</vt:lpstr>
      <vt:lpstr>Implementation Strategy</vt:lpstr>
      <vt:lpstr>Business Potential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Microsoft account</cp:lastModifiedBy>
  <cp:revision>16</cp:revision>
  <dcterms:created xsi:type="dcterms:W3CDTF">2022-02-11T07:14:46Z</dcterms:created>
  <dcterms:modified xsi:type="dcterms:W3CDTF">2022-08-05T06:47:50Z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