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9" r:id="rId6"/>
    <p:sldId id="268" r:id="rId7"/>
    <p:sldId id="272" r:id="rId8"/>
    <p:sldId id="271" r:id="rId9"/>
    <p:sldId id="270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7690726-49DA-4552-BDEB-330DD8EA8BD9}" styleName="Table_0">
    <a:wholeTbl>
      <a:tcTxStyle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 panose="020B0604030504040204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 sz="2800" b="1" i="0" u="none" strike="noStrike" cap="none">
                <a:solidFill>
                  <a:srgbClr val="FF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2"/>
          <a:srcRect b="18046"/>
          <a:stretch>
            <a:fillRect/>
          </a:stretch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TITLE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/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/>
                <a:gridCol w="3333675"/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Dr./Mr./Ms./Prof.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Professor / Associate Professor /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Program: 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HoD: </a:t>
            </a:r>
            <a:r>
              <a:rPr lang="en-IN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</a:rPr>
              <a:t>Dr.</a:t>
            </a:r>
            <a:r>
              <a:rPr lang="en-IN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</a:rPr>
              <a:t> </a:t>
            </a:r>
            <a:r>
              <a:rPr lang="en-IN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</a:rPr>
              <a:t>Anandaraj</a:t>
            </a:r>
            <a:r>
              <a:rPr lang="en-IN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</a:rPr>
              <a:t> S P</a:t>
            </a:r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 Project Coordinator: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Sharmasth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Vali Y</a:t>
            </a:r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/>
                <a:ea typeface="Cambria" panose="02040503050406030204"/>
              </a:rPr>
              <a:t>Problem Statement Number: PSCS42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dirty="0">
                <a:latin typeface="Cambria" panose="02040503050406030204"/>
                <a:ea typeface="Cambria" panose="02040503050406030204"/>
              </a:rPr>
              <a:t>Organization: MindTree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/>
                <a:ea typeface="Cambria" panose="02040503050406030204"/>
              </a:rPr>
              <a:t>Category (Hardware / Software / Both) : Hardware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/>
                <a:ea typeface="Cambria" panose="02040503050406030204"/>
              </a:rPr>
              <a:t>Problem Description: </a:t>
            </a:r>
            <a:r>
              <a:rPr lang="en-US" sz="1900" dirty="0"/>
              <a:t>There is a significant pile-up of vehicles at toll booths, especially during weekends, across many cities. Despite the introduction of </a:t>
            </a:r>
            <a:r>
              <a:rPr lang="en-US" sz="1900" dirty="0" err="1"/>
              <a:t>FASTag</a:t>
            </a:r>
            <a:r>
              <a:rPr lang="en-US" sz="1900" dirty="0"/>
              <a:t> RFID stickers by NHAI, the system has not fully addressed the issue. In many locations, the </a:t>
            </a:r>
            <a:r>
              <a:rPr lang="en-US" sz="1900" dirty="0" err="1"/>
              <a:t>FASTag</a:t>
            </a:r>
            <a:r>
              <a:rPr lang="en-US" sz="1900" dirty="0"/>
              <a:t> system is either non-functional or only partially operational. Vehicles need to slow down for sensors to detect the sticker and deduct the toll fare, leading to inefficiencies. This project proposes a system similar to or better than those used in Dubai to improve the toll collection process.</a:t>
            </a:r>
            <a:endParaRPr lang="en-US" sz="1900" dirty="0"/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/>
                <a:ea typeface="Cambria" panose="02040503050406030204"/>
              </a:rPr>
              <a:t>Difficulty Level: Complex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  <a:endParaRPr lang="en-US" sz="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GPS Technology:</a:t>
            </a:r>
            <a:endParaRPr lang="en-US" sz="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sz="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Utilizes the NEO-6M GPS module to track real-time vehicle location and calculate distance traveled.</a:t>
            </a:r>
            <a:endParaRPr lang="en-US" sz="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GSM Communication:</a:t>
            </a:r>
            <a:endParaRPr lang="en-US" sz="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sz="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SIM800C GSM module for transmitting toll data, entry/exit notifications, and real-time fare updates to a central server.</a:t>
            </a:r>
            <a:endParaRPr lang="en-US" sz="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Display System:</a:t>
            </a:r>
            <a:endParaRPr lang="en-US" sz="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sz="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JHD 204A LCD Display (20x4) for showing real-time GPS coordinates, distance traveled, and toll fare to the driver.</a:t>
            </a:r>
            <a:endParaRPr lang="en-US" sz="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Audio Notifications:</a:t>
            </a:r>
            <a:endParaRPr lang="en-US" sz="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sz="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Speaker with PAM8403 amplifier module for providing audible alerts about toll entry, fare updates every 10 km, and exit notifications.</a:t>
            </a:r>
            <a:endParaRPr lang="en-US" sz="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IoT Integration:</a:t>
            </a:r>
            <a:endParaRPr lang="en-US" sz="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sz="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For real-time data transfer to a remote toll system and ensuring seamless toll calculation and payment.</a:t>
            </a:r>
            <a:endParaRPr lang="en-US" sz="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Embedded Systems:</a:t>
            </a:r>
            <a:endParaRPr lang="en-US" sz="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sz="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ESP32 microcontroller for managing GPS and GSM modules, handling fare calculation, and controlling the display and speaker.</a:t>
            </a:r>
            <a:endParaRPr lang="en-US" sz="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Power System:</a:t>
            </a:r>
            <a:endParaRPr lang="en-US" sz="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sz="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18650 batteries (5000mAh) with HX-4S-A20 board for powering the entire system independently.</a:t>
            </a:r>
            <a:endParaRPr lang="en-US" sz="7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762668" y="1052763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None/>
            </a:pPr>
            <a:r>
              <a:rPr lang="en-US" sz="1200" dirty="0"/>
              <a:t>Software Requirements:</a:t>
            </a:r>
            <a:endParaRPr lang="en-US" sz="1200" dirty="0"/>
          </a:p>
          <a:p>
            <a:pPr algn="just">
              <a:buNone/>
            </a:pPr>
            <a:r>
              <a:rPr lang="en-US" sz="1200" dirty="0"/>
              <a:t>Software Overview:</a:t>
            </a:r>
            <a:endParaRPr lang="en-US" sz="1200" dirty="0"/>
          </a:p>
          <a:p>
            <a:pPr algn="just">
              <a:buNone/>
            </a:pPr>
            <a:endParaRPr lang="en-US" sz="1200" dirty="0"/>
          </a:p>
          <a:p>
            <a:pPr algn="just">
              <a:buNone/>
            </a:pPr>
            <a:r>
              <a:rPr lang="en-US" sz="1200" dirty="0"/>
              <a:t>Manages GPS tracking, toll calculation, and communication with the backend system.</a:t>
            </a:r>
            <a:endParaRPr lang="en-US" sz="1200" dirty="0"/>
          </a:p>
          <a:p>
            <a:pPr algn="just">
              <a:buNone/>
            </a:pPr>
            <a:r>
              <a:rPr lang="en-US" sz="1200" dirty="0"/>
              <a:t>Firmware for GPS and GSM Modules:</a:t>
            </a:r>
            <a:endParaRPr lang="en-US" sz="1200" dirty="0"/>
          </a:p>
          <a:p>
            <a:pPr algn="just">
              <a:buNone/>
            </a:pPr>
            <a:endParaRPr lang="en-US" sz="1200" dirty="0"/>
          </a:p>
          <a:p>
            <a:pPr algn="just">
              <a:buNone/>
            </a:pPr>
            <a:r>
              <a:rPr lang="en-US" sz="1200" dirty="0"/>
              <a:t>Handles GPS data collection and real-time location tracking using the NEO-6M GPS module, as well as sending toll data and fare updates via the SIM800C GSM module.</a:t>
            </a:r>
            <a:endParaRPr lang="en-US" sz="1200" dirty="0"/>
          </a:p>
          <a:p>
            <a:pPr algn="just">
              <a:buNone/>
            </a:pPr>
            <a:r>
              <a:rPr lang="en-US" sz="1200" dirty="0"/>
              <a:t>Fare Calculation Logic:</a:t>
            </a:r>
            <a:endParaRPr lang="en-US" sz="1200" dirty="0"/>
          </a:p>
          <a:p>
            <a:pPr algn="just">
              <a:buNone/>
            </a:pPr>
            <a:endParaRPr lang="en-US" sz="1200" dirty="0"/>
          </a:p>
          <a:p>
            <a:pPr algn="just">
              <a:buNone/>
            </a:pPr>
            <a:r>
              <a:rPr lang="en-US" sz="1200" dirty="0"/>
              <a:t>Implements algorithms for calculating tolls based on the distance traveled, updating every 10 km, and communicating the fare to the display and speaker.</a:t>
            </a:r>
            <a:endParaRPr lang="en-US" sz="1200" dirty="0"/>
          </a:p>
          <a:p>
            <a:pPr algn="just">
              <a:buNone/>
            </a:pPr>
            <a:r>
              <a:rPr lang="en-US" sz="1200" dirty="0"/>
              <a:t>Data Management Software:</a:t>
            </a:r>
            <a:endParaRPr lang="en-US" sz="1200" dirty="0"/>
          </a:p>
          <a:p>
            <a:pPr algn="just">
              <a:buNone/>
            </a:pPr>
            <a:endParaRPr lang="en-US" sz="1200" dirty="0"/>
          </a:p>
          <a:p>
            <a:pPr algn="just">
              <a:buNone/>
            </a:pPr>
            <a:r>
              <a:rPr lang="en-US" sz="1200" dirty="0"/>
              <a:t>Integrates with the backend system for recording vehicle entry/exit, updating toll charges, and sending notifications to the central server.</a:t>
            </a:r>
            <a:endParaRPr lang="en-US" sz="1200" dirty="0"/>
          </a:p>
          <a:p>
            <a:pPr algn="just">
              <a:buNone/>
            </a:pPr>
            <a:r>
              <a:rPr lang="en-US" sz="1200" dirty="0"/>
              <a:t>IoT Communication Protocols:</a:t>
            </a:r>
            <a:endParaRPr lang="en-US" sz="1200" dirty="0"/>
          </a:p>
          <a:p>
            <a:pPr algn="just">
              <a:buNone/>
            </a:pPr>
            <a:endParaRPr lang="en-US" sz="1200" dirty="0"/>
          </a:p>
          <a:p>
            <a:pPr algn="just">
              <a:buNone/>
            </a:pPr>
            <a:r>
              <a:rPr lang="en-US" sz="1200" dirty="0"/>
              <a:t>Ensures real-time communication between the ESP32, GPS, GSM modules, and the backend toll system for data transmission and notifications.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0000"/>
          </a:bodyPr>
          <a:lstStyle/>
          <a:p>
            <a:pPr algn="just">
              <a:buNone/>
            </a:pPr>
            <a:r>
              <a:rPr lang="en-US" sz="1900" dirty="0"/>
              <a:t>Hardware Requirements:</a:t>
            </a:r>
            <a:endParaRPr lang="en-US" sz="1900" dirty="0"/>
          </a:p>
          <a:p>
            <a:pPr algn="just">
              <a:buNone/>
            </a:pPr>
            <a:r>
              <a:rPr lang="en-US" sz="1900" dirty="0"/>
              <a:t>Hardware Components:</a:t>
            </a:r>
            <a:endParaRPr lang="en-US" sz="1900" dirty="0"/>
          </a:p>
          <a:p>
            <a:pPr algn="just">
              <a:buNone/>
            </a:pPr>
            <a:endParaRPr lang="en-US" sz="1900" dirty="0"/>
          </a:p>
          <a:p>
            <a:pPr algn="just">
              <a:buNone/>
            </a:pPr>
            <a:r>
              <a:rPr lang="en-US" sz="1900" dirty="0"/>
              <a:t>GPS Module:</a:t>
            </a:r>
            <a:endParaRPr lang="en-US" sz="1900" dirty="0"/>
          </a:p>
          <a:p>
            <a:pPr algn="just">
              <a:buNone/>
            </a:pPr>
            <a:r>
              <a:rPr lang="en-US" sz="1900" dirty="0"/>
              <a:t>NEO-6M GPS module for real-time vehicle tracking and distance calculation.</a:t>
            </a:r>
            <a:endParaRPr lang="en-US" sz="1900" dirty="0"/>
          </a:p>
          <a:p>
            <a:pPr algn="just">
              <a:buNone/>
            </a:pPr>
            <a:endParaRPr lang="en-US" sz="1900" dirty="0"/>
          </a:p>
          <a:p>
            <a:pPr algn="just">
              <a:buNone/>
            </a:pPr>
            <a:r>
              <a:rPr lang="en-US" sz="1900" dirty="0"/>
              <a:t>GSM Module:</a:t>
            </a:r>
            <a:endParaRPr lang="en-US" sz="1900" dirty="0"/>
          </a:p>
          <a:p>
            <a:pPr algn="just">
              <a:buNone/>
            </a:pPr>
            <a:r>
              <a:rPr lang="en-US" sz="1900" dirty="0"/>
              <a:t>SIM800C GSM module for communication with the central server, sending toll data, and receiving fare updates.</a:t>
            </a:r>
            <a:endParaRPr lang="en-US" sz="1900" dirty="0"/>
          </a:p>
          <a:p>
            <a:pPr algn="just">
              <a:buNone/>
            </a:pPr>
            <a:endParaRPr lang="en-US" sz="1900" dirty="0"/>
          </a:p>
          <a:p>
            <a:pPr algn="just">
              <a:buNone/>
            </a:pPr>
            <a:r>
              <a:rPr lang="en-US" sz="1900" dirty="0"/>
              <a:t>LCD Display:</a:t>
            </a:r>
            <a:endParaRPr lang="en-US" sz="1900" dirty="0"/>
          </a:p>
          <a:p>
            <a:pPr algn="just">
              <a:buNone/>
            </a:pPr>
            <a:r>
              <a:rPr lang="en-US" sz="1900" dirty="0"/>
              <a:t>JHD 204A (20x4) LCD for displaying GPS coordinates, distance traveled, and fare information in real-time.</a:t>
            </a:r>
            <a:endParaRPr lang="en-US" sz="1900" dirty="0"/>
          </a:p>
          <a:p>
            <a:pPr algn="just">
              <a:buNone/>
            </a:pPr>
            <a:endParaRPr lang="en-US" sz="1900" dirty="0"/>
          </a:p>
          <a:p>
            <a:pPr algn="just">
              <a:buNone/>
            </a:pPr>
            <a:r>
              <a:rPr lang="en-US" sz="1900" dirty="0"/>
              <a:t>Speaker and Amplifier:</a:t>
            </a:r>
            <a:endParaRPr lang="en-US" sz="1900" dirty="0"/>
          </a:p>
          <a:p>
            <a:pPr algn="just">
              <a:buNone/>
            </a:pPr>
            <a:r>
              <a:rPr lang="en-US" sz="1900" dirty="0"/>
              <a:t>PAM8403 amplifier module paired with a speaker to provide audible notifications, such as fare updates and toll entry/exit alerts.</a:t>
            </a:r>
            <a:endParaRPr lang="en-US" sz="1900" dirty="0"/>
          </a:p>
          <a:p>
            <a:pPr algn="just">
              <a:buNone/>
            </a:pPr>
            <a:endParaRPr lang="en-US" sz="1900" dirty="0"/>
          </a:p>
          <a:p>
            <a:pPr algn="just">
              <a:buNone/>
            </a:pPr>
            <a:r>
              <a:rPr lang="en-US" sz="1900" dirty="0"/>
              <a:t>Microcontroller:</a:t>
            </a:r>
            <a:endParaRPr lang="en-US" sz="1900" dirty="0"/>
          </a:p>
          <a:p>
            <a:pPr algn="just">
              <a:buNone/>
            </a:pPr>
            <a:r>
              <a:rPr lang="en-US" sz="1900" dirty="0"/>
              <a:t>ESP32 for managing GPS, GSM, LCD, and speaker, handling fare calculations, and enabling wireless communication with IoT systems.</a:t>
            </a:r>
            <a:endParaRPr lang="en-US" sz="1900" dirty="0"/>
          </a:p>
          <a:p>
            <a:pPr algn="just">
              <a:buNone/>
            </a:pPr>
            <a:endParaRPr lang="en-US" sz="1900" dirty="0"/>
          </a:p>
          <a:p>
            <a:pPr algn="just">
              <a:buNone/>
            </a:pPr>
            <a:r>
              <a:rPr lang="en-US" sz="1900" dirty="0"/>
              <a:t>Battery System:</a:t>
            </a:r>
            <a:endParaRPr lang="en-US" sz="1900" dirty="0"/>
          </a:p>
          <a:p>
            <a:pPr algn="just">
              <a:buNone/>
            </a:pPr>
            <a:r>
              <a:rPr lang="en-US" sz="1900" dirty="0"/>
              <a:t>18650 Li-ion batteries with HX-4S-A20 board for powering the system independently from external power sources.</a:t>
            </a:r>
            <a:endParaRPr lang="en-US"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just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Add APA Citation for all references.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Use the below link for various APA styles 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https://www.indeed.com/career-advice/career-development/how-to-cite-a-research-paper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4094</Words>
  <Application>WPS Presentation</Application>
  <PresentationFormat>Widescreen</PresentationFormat>
  <Paragraphs>118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SimSun</vt:lpstr>
      <vt:lpstr>Wingdings</vt:lpstr>
      <vt:lpstr>Arial</vt:lpstr>
      <vt:lpstr>Verdana</vt:lpstr>
      <vt:lpstr>Bookman Old Style</vt:lpstr>
      <vt:lpstr>Segoe Print</vt:lpstr>
      <vt:lpstr>Cambria</vt:lpstr>
      <vt:lpstr>Cambria</vt:lpstr>
      <vt:lpstr>Microsoft YaHei</vt:lpstr>
      <vt:lpstr>Arial Unicode MS</vt:lpstr>
      <vt:lpstr>Wingdings</vt:lpstr>
      <vt:lpstr>Bioinformatics</vt:lpstr>
      <vt:lpstr>PROJECT TITLE</vt:lpstr>
      <vt:lpstr>Content</vt:lpstr>
      <vt:lpstr>Problem Statement Number: PSCS42</vt:lpstr>
      <vt:lpstr>Analysis of Problem Statement</vt:lpstr>
      <vt:lpstr>Analysis of Problem Statement (contd...)</vt:lpstr>
      <vt:lpstr>Analysis of Problem Statement (contd...)</vt:lpstr>
      <vt:lpstr>Timeline of the Project (Gantt Chart)</vt:lpstr>
      <vt:lpstr>References (IEEE Paper format)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coder</cp:lastModifiedBy>
  <cp:revision>129</cp:revision>
  <dcterms:created xsi:type="dcterms:W3CDTF">2024-09-18T00:31:05Z</dcterms:created>
  <dcterms:modified xsi:type="dcterms:W3CDTF">2024-09-18T00:37:57Z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B70B52001359416B92DBEEF625E51122_13</vt:lpwstr>
  </property>
  <property fmtid="{D5CDD505-2E9C-101B-9397-08002B2CF9AE}" pid="3" name="KSOProductBuildVer">
    <vt:lpwstr>1033-12.2.0.13472</vt:lpwstr>
  </property>
</Properties>
</file>