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76" r:id="rId5"/>
    <p:sldId id="259" r:id="rId6"/>
    <p:sldId id="260" r:id="rId7"/>
    <p:sldId id="261" r:id="rId8"/>
    <p:sldId id="275" r:id="rId9"/>
    <p:sldId id="277" r:id="rId10"/>
    <p:sldId id="279" r:id="rId11"/>
    <p:sldId id="262" r:id="rId12"/>
    <p:sldId id="263" r:id="rId13"/>
    <p:sldId id="264" r:id="rId14"/>
    <p:sldId id="268" r:id="rId15"/>
    <p:sldId id="265" r:id="rId16"/>
    <p:sldId id="278" r:id="rId17"/>
    <p:sldId id="274"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75A2E6-60ED-CA49-FC45-CB54D26911C1}" v="502" dt="2024-10-21T07:55:02.5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p:scale>
          <a:sx n="79" d="100"/>
          <a:sy n="79" d="100"/>
        </p:scale>
        <p:origin x="821"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21-10-2024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21/10/2024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21/10/2024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21/10/2024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21/10/2024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researchgate.net/scientific-contributions/C-Michael-Walton-2009900535"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RADAR ON ROADS</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146656" y="1938563"/>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CCS-G28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253414666"/>
              </p:ext>
            </p:extLst>
          </p:nvPr>
        </p:nvGraphicFramePr>
        <p:xfrm>
          <a:off x="66381"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endParaRPr lang="en-GB"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a:t>
            </a:r>
            <a:r>
              <a:rPr lang="en-GB" sz="1700" b="1" dirty="0" err="1">
                <a:solidFill>
                  <a:srgbClr val="17365D"/>
                </a:solidFill>
                <a:latin typeface="Cambria" panose="02040503050406030204" pitchFamily="18" charset="0"/>
                <a:ea typeface="Cambria" panose="02040503050406030204" pitchFamily="18" charset="0"/>
                <a:cs typeface="Verdana"/>
                <a:sym typeface="Verdana"/>
              </a:rPr>
              <a:t>.</a:t>
            </a:r>
            <a:r>
              <a:rPr lang="en-GB" sz="1700" b="1" dirty="0">
                <a:solidFill>
                  <a:srgbClr val="17365D"/>
                </a:solidFill>
                <a:latin typeface="Cambria" panose="02040503050406030204" pitchFamily="18" charset="0"/>
                <a:ea typeface="Cambria" panose="02040503050406030204" pitchFamily="18" charset="0"/>
                <a:cs typeface="Verdana"/>
                <a:sym typeface="Verdana"/>
              </a:rPr>
              <a:t>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Nagaraj SR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Computer Science and Engineering </a:t>
            </a:r>
            <a:r>
              <a:rPr lang="en-US" sz="2000" b="1" i="0" u="none" strike="noStrike" cap="none" dirty="0" err="1">
                <a:solidFill>
                  <a:schemeClr val="tx1">
                    <a:lumMod val="95000"/>
                    <a:lumOff val="5000"/>
                  </a:schemeClr>
                </a:solidFill>
                <a:latin typeface="Cambria" panose="02040503050406030204" pitchFamily="18" charset="0"/>
                <a:ea typeface="Cambria" panose="02040503050406030204" pitchFamily="18" charset="0"/>
                <a:cs typeface="Verdana"/>
                <a:sym typeface="Verdana"/>
              </a:rPr>
              <a:t>Spl</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 Cyber Security</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 S P </a:t>
            </a:r>
            <a:r>
              <a:rPr lang="en-US" sz="2000" b="1" dirty="0" err="1">
                <a:solidFill>
                  <a:schemeClr val="tx1">
                    <a:lumMod val="95000"/>
                    <a:lumOff val="5000"/>
                  </a:schemeClr>
                </a:solidFill>
                <a:latin typeface="Cambria" panose="02040503050406030204" pitchFamily="18" charset="0"/>
                <a:ea typeface="Cambria" panose="02040503050406030204" pitchFamily="18" charset="0"/>
                <a:cs typeface="Verdana"/>
                <a:sym typeface="Verdana"/>
              </a:rPr>
              <a:t>Anandaraj</a:t>
            </a:r>
            <a:endPar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 </a:t>
            </a:r>
            <a:r>
              <a:rPr lang="en-US" sz="2000" b="1" i="0" u="none" strike="noStrike" cap="none" dirty="0" err="1">
                <a:solidFill>
                  <a:schemeClr val="tx1">
                    <a:lumMod val="95000"/>
                    <a:lumOff val="5000"/>
                  </a:schemeClr>
                </a:solidFill>
                <a:latin typeface="Cambria" panose="02040503050406030204" pitchFamily="18" charset="0"/>
                <a:ea typeface="Cambria" panose="02040503050406030204" pitchFamily="18" charset="0"/>
                <a:cs typeface="Verdana"/>
                <a:sym typeface="Verdana"/>
              </a:rPr>
              <a:t>Sharmast</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 Vali Y</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670AD973-3793-0D50-3DA6-F1ABB6173BB9}"/>
              </a:ext>
            </a:extLst>
          </p:cNvPr>
          <p:cNvGraphicFramePr>
            <a:graphicFrameLocks noGrp="1"/>
          </p:cNvGraphicFramePr>
          <p:nvPr>
            <p:extLst>
              <p:ext uri="{D42A27DB-BD31-4B8C-83A1-F6EECF244321}">
                <p14:modId xmlns:p14="http://schemas.microsoft.com/office/powerpoint/2010/main" val="1471263960"/>
              </p:ext>
            </p:extLst>
          </p:nvPr>
        </p:nvGraphicFramePr>
        <p:xfrm>
          <a:off x="0" y="2475956"/>
          <a:ext cx="5898496" cy="2035467"/>
        </p:xfrm>
        <a:graphic>
          <a:graphicData uri="http://schemas.openxmlformats.org/drawingml/2006/table">
            <a:tbl>
              <a:tblPr firstRow="1" bandRow="1">
                <a:tableStyleId>{5C22544A-7EE6-4342-B048-85BDC9FD1C3A}</a:tableStyleId>
              </a:tblPr>
              <a:tblGrid>
                <a:gridCol w="2949248">
                  <a:extLst>
                    <a:ext uri="{9D8B030D-6E8A-4147-A177-3AD203B41FA5}">
                      <a16:colId xmlns:a16="http://schemas.microsoft.com/office/drawing/2014/main" val="4148140373"/>
                    </a:ext>
                  </a:extLst>
                </a:gridCol>
                <a:gridCol w="2949248">
                  <a:extLst>
                    <a:ext uri="{9D8B030D-6E8A-4147-A177-3AD203B41FA5}">
                      <a16:colId xmlns:a16="http://schemas.microsoft.com/office/drawing/2014/main" val="2758155294"/>
                    </a:ext>
                  </a:extLst>
                </a:gridCol>
              </a:tblGrid>
              <a:tr h="5724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u="none" strike="noStrike" cap="none" dirty="0">
                          <a:solidFill>
                            <a:srgbClr val="17365D"/>
                          </a:solidFill>
                        </a:rPr>
                        <a:t>Roll Number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u="none" strike="noStrike" cap="none" dirty="0">
                          <a:solidFill>
                            <a:srgbClr val="17365D"/>
                          </a:solidFill>
                        </a:rPr>
                        <a:t>Student Name</a:t>
                      </a:r>
                    </a:p>
                  </a:txBody>
                  <a:tcPr/>
                </a:tc>
                <a:extLst>
                  <a:ext uri="{0D108BD9-81ED-4DB2-BD59-A6C34878D82A}">
                    <a16:rowId xmlns:a16="http://schemas.microsoft.com/office/drawing/2014/main" val="2403380603"/>
                  </a:ext>
                </a:extLst>
              </a:tr>
              <a:tr h="327101">
                <a:tc>
                  <a:txBody>
                    <a:bodyPr/>
                    <a:lstStyle/>
                    <a:p>
                      <a:pPr algn="ctr"/>
                      <a:r>
                        <a:rPr lang="en-IN" dirty="0"/>
                        <a:t>20211CCS0017</a:t>
                      </a:r>
                    </a:p>
                  </a:txBody>
                  <a:tcPr/>
                </a:tc>
                <a:tc>
                  <a:txBody>
                    <a:bodyPr/>
                    <a:lstStyle/>
                    <a:p>
                      <a:pPr algn="ctr"/>
                      <a:r>
                        <a:rPr lang="en-IN" dirty="0"/>
                        <a:t>M Sonali</a:t>
                      </a:r>
                    </a:p>
                  </a:txBody>
                  <a:tcPr/>
                </a:tc>
                <a:extLst>
                  <a:ext uri="{0D108BD9-81ED-4DB2-BD59-A6C34878D82A}">
                    <a16:rowId xmlns:a16="http://schemas.microsoft.com/office/drawing/2014/main" val="116971507"/>
                  </a:ext>
                </a:extLst>
              </a:tr>
              <a:tr h="327101">
                <a:tc>
                  <a:txBody>
                    <a:bodyPr/>
                    <a:lstStyle/>
                    <a:p>
                      <a:pPr algn="ctr"/>
                      <a:r>
                        <a:rPr lang="en-IN" dirty="0"/>
                        <a:t>20211CCS0026</a:t>
                      </a:r>
                    </a:p>
                  </a:txBody>
                  <a:tcPr/>
                </a:tc>
                <a:tc>
                  <a:txBody>
                    <a:bodyPr/>
                    <a:lstStyle/>
                    <a:p>
                      <a:pPr algn="ctr"/>
                      <a:r>
                        <a:rPr lang="en-IN" dirty="0"/>
                        <a:t>Bhavana MM</a:t>
                      </a:r>
                    </a:p>
                  </a:txBody>
                  <a:tcPr/>
                </a:tc>
                <a:extLst>
                  <a:ext uri="{0D108BD9-81ED-4DB2-BD59-A6C34878D82A}">
                    <a16:rowId xmlns:a16="http://schemas.microsoft.com/office/drawing/2014/main" val="119344143"/>
                  </a:ext>
                </a:extLst>
              </a:tr>
              <a:tr h="327101">
                <a:tc>
                  <a:txBody>
                    <a:bodyPr/>
                    <a:lstStyle/>
                    <a:p>
                      <a:pPr algn="ctr"/>
                      <a:r>
                        <a:rPr lang="en-IN" dirty="0"/>
                        <a:t>20211CCS0034</a:t>
                      </a:r>
                    </a:p>
                  </a:txBody>
                  <a:tcPr/>
                </a:tc>
                <a:tc>
                  <a:txBody>
                    <a:bodyPr/>
                    <a:lstStyle/>
                    <a:p>
                      <a:pPr algn="ctr"/>
                      <a:r>
                        <a:rPr lang="en-IN" dirty="0" err="1"/>
                        <a:t>Jakku</a:t>
                      </a:r>
                      <a:r>
                        <a:rPr lang="en-IN" dirty="0"/>
                        <a:t> </a:t>
                      </a:r>
                      <a:r>
                        <a:rPr lang="en-IN" dirty="0" err="1"/>
                        <a:t>Nishithaa</a:t>
                      </a:r>
                      <a:endParaRPr lang="en-IN" dirty="0"/>
                    </a:p>
                  </a:txBody>
                  <a:tcPr/>
                </a:tc>
                <a:extLst>
                  <a:ext uri="{0D108BD9-81ED-4DB2-BD59-A6C34878D82A}">
                    <a16:rowId xmlns:a16="http://schemas.microsoft.com/office/drawing/2014/main" val="3580938334"/>
                  </a:ext>
                </a:extLst>
              </a:tr>
              <a:tr h="327101">
                <a:tc>
                  <a:txBody>
                    <a:bodyPr/>
                    <a:lstStyle/>
                    <a:p>
                      <a:pPr algn="ctr"/>
                      <a:r>
                        <a:rPr lang="en-IN" dirty="0"/>
                        <a:t>20211CCS0153</a:t>
                      </a:r>
                    </a:p>
                  </a:txBody>
                  <a:tcPr/>
                </a:tc>
                <a:tc>
                  <a:txBody>
                    <a:bodyPr/>
                    <a:lstStyle/>
                    <a:p>
                      <a:pPr algn="ctr"/>
                      <a:r>
                        <a:rPr lang="en-IN" dirty="0" err="1"/>
                        <a:t>Hiranmayi</a:t>
                      </a:r>
                      <a:r>
                        <a:rPr lang="en-IN" dirty="0"/>
                        <a:t> R</a:t>
                      </a:r>
                    </a:p>
                  </a:txBody>
                  <a:tcPr/>
                </a:tc>
                <a:extLst>
                  <a:ext uri="{0D108BD9-81ED-4DB2-BD59-A6C34878D82A}">
                    <a16:rowId xmlns:a16="http://schemas.microsoft.com/office/drawing/2014/main" val="367834681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fontScale="62500" lnSpcReduction="20000"/>
          </a:bodyPr>
          <a:lstStyle/>
          <a:p>
            <a:pPr algn="just">
              <a:buNone/>
            </a:pPr>
            <a:r>
              <a:rPr lang="en-US" sz="2400" dirty="0"/>
              <a:t>Manages GPS tracking, toll calculation, and communication with the backend system.</a:t>
            </a:r>
          </a:p>
          <a:p>
            <a:pPr algn="just">
              <a:buNone/>
            </a:pPr>
            <a:endParaRPr lang="en-US" sz="2400" dirty="0"/>
          </a:p>
          <a:p>
            <a:pPr algn="just">
              <a:buNone/>
            </a:pPr>
            <a:r>
              <a:rPr lang="en-US" sz="2400" dirty="0"/>
              <a:t>Firmware for GPS and GSM Modules:</a:t>
            </a:r>
          </a:p>
          <a:p>
            <a:pPr algn="just">
              <a:buNone/>
            </a:pPr>
            <a:endParaRPr lang="en-US" sz="2400" dirty="0"/>
          </a:p>
          <a:p>
            <a:pPr algn="just">
              <a:buNone/>
            </a:pPr>
            <a:r>
              <a:rPr lang="en-US" sz="2400" dirty="0"/>
              <a:t>Handles GPS data collection and real-time location tracking using the NEO-6M GPS module, as well as sending toll data and fare updates via the SIM800C GSM module.</a:t>
            </a:r>
          </a:p>
          <a:p>
            <a:pPr algn="just">
              <a:buNone/>
            </a:pPr>
            <a:endParaRPr lang="en-US" sz="2400" dirty="0"/>
          </a:p>
          <a:p>
            <a:pPr algn="just">
              <a:buNone/>
            </a:pPr>
            <a:r>
              <a:rPr lang="en-US" sz="2400" dirty="0"/>
              <a:t>Fare Calculation Logic:</a:t>
            </a:r>
          </a:p>
          <a:p>
            <a:pPr algn="just">
              <a:buNone/>
            </a:pPr>
            <a:endParaRPr lang="en-US" sz="2400" dirty="0"/>
          </a:p>
          <a:p>
            <a:pPr algn="just">
              <a:buNone/>
            </a:pPr>
            <a:r>
              <a:rPr lang="en-US" sz="2400" dirty="0"/>
              <a:t>Implements algorithms for calculating tolls based on the distance traveled, updating every 10 km, and communicating the fare to the display and speaker.</a:t>
            </a:r>
          </a:p>
          <a:p>
            <a:pPr algn="just">
              <a:buNone/>
            </a:pPr>
            <a:endParaRPr lang="en-US" sz="2400" dirty="0"/>
          </a:p>
          <a:p>
            <a:pPr algn="just">
              <a:buNone/>
            </a:pPr>
            <a:r>
              <a:rPr lang="en-US" sz="2400" dirty="0"/>
              <a:t>Data Management Software:</a:t>
            </a:r>
          </a:p>
          <a:p>
            <a:pPr algn="just">
              <a:buNone/>
            </a:pPr>
            <a:endParaRPr lang="en-US" sz="2400" dirty="0"/>
          </a:p>
          <a:p>
            <a:pPr algn="just">
              <a:buNone/>
            </a:pPr>
            <a:r>
              <a:rPr lang="en-US" sz="2400" dirty="0"/>
              <a:t>Integrates with the backend system for recording vehicle entry/exit, updating toll charges, and sending notifications to the central server.</a:t>
            </a:r>
          </a:p>
          <a:p>
            <a:pPr algn="just">
              <a:buNone/>
            </a:pPr>
            <a:endParaRPr lang="en-US" sz="2400" dirty="0"/>
          </a:p>
          <a:p>
            <a:pPr algn="just">
              <a:buNone/>
            </a:pPr>
            <a:r>
              <a:rPr lang="en-US" sz="2400" dirty="0"/>
              <a:t>IoT Communication Protocols:</a:t>
            </a:r>
          </a:p>
          <a:p>
            <a:pPr algn="just">
              <a:buNone/>
            </a:pPr>
            <a:endParaRPr lang="en-US" sz="2400" dirty="0"/>
          </a:p>
          <a:p>
            <a:pPr algn="just">
              <a:buNone/>
            </a:pPr>
            <a:r>
              <a:rPr lang="en-US" sz="2400" dirty="0"/>
              <a:t>Ensures real-time communication between the ESP32, GPS, GSM modules, and the backend toll system for data transmission and notifications.</a:t>
            </a:r>
          </a:p>
          <a:p>
            <a:endParaRPr lang="en-IN" dirty="0"/>
          </a:p>
        </p:txBody>
      </p:sp>
    </p:spTree>
    <p:extLst>
      <p:ext uri="{BB962C8B-B14F-4D97-AF65-F5344CB8AC3E}">
        <p14:creationId xmlns:p14="http://schemas.microsoft.com/office/powerpoint/2010/main" val="3363119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Content Placeholder 3">
            <a:extLst>
              <a:ext uri="{FF2B5EF4-FFF2-40B4-BE49-F238E27FC236}">
                <a16:creationId xmlns:a16="http://schemas.microsoft.com/office/drawing/2014/main" id="{E6AAFC70-6070-F975-A871-A4054035EE8F}"/>
              </a:ext>
            </a:extLst>
          </p:cNvPr>
          <p:cNvPicPr>
            <a:picLocks noGrp="1" noChangeAspect="1"/>
          </p:cNvPicPr>
          <p:nvPr>
            <p:ph idx="1"/>
          </p:nvPr>
        </p:nvPicPr>
        <p:blipFill>
          <a:blip r:embed="rId2"/>
          <a:stretch>
            <a:fillRect/>
          </a:stretch>
        </p:blipFill>
        <p:spPr>
          <a:xfrm>
            <a:off x="677991" y="1050588"/>
            <a:ext cx="10836017" cy="4983804"/>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vert="horz" lIns="91440" tIns="45720" rIns="91440" bIns="45720" rtlCol="0" anchor="t">
            <a:normAutofit/>
          </a:bodyPr>
          <a:lstStyle/>
          <a:p>
            <a:r>
              <a:rPr lang="en-GB" dirty="0"/>
              <a:t>The expected outcomes are:</a:t>
            </a:r>
          </a:p>
          <a:p>
            <a:pPr lvl="1"/>
            <a:r>
              <a:rPr lang="en-GB" dirty="0">
                <a:latin typeface="Verdana"/>
                <a:ea typeface="Verdana"/>
              </a:rPr>
              <a:t>Reduced or no traffic at toll plaza.</a:t>
            </a:r>
          </a:p>
          <a:p>
            <a:pPr lvl="1"/>
            <a:r>
              <a:rPr lang="en-GB" dirty="0">
                <a:latin typeface="Verdana"/>
                <a:ea typeface="Verdana"/>
              </a:rPr>
              <a:t>Money deduction according to the distance travelled in the highway.</a:t>
            </a:r>
          </a:p>
          <a:p>
            <a:pPr lvl="1"/>
            <a:r>
              <a:rPr lang="en-GB" dirty="0">
                <a:latin typeface="Verdana"/>
                <a:ea typeface="Verdana"/>
              </a:rPr>
              <a:t>Reduced air pollution.</a:t>
            </a:r>
          </a:p>
          <a:p>
            <a:pPr lvl="1"/>
            <a:r>
              <a:rPr lang="en-GB" dirty="0">
                <a:latin typeface="Verdana"/>
                <a:ea typeface="Verdana"/>
              </a:rPr>
              <a:t>Reduced noise pollution.</a:t>
            </a:r>
          </a:p>
          <a:p>
            <a:pPr lvl="1"/>
            <a:r>
              <a:rPr lang="en-GB" dirty="0">
                <a:latin typeface="Verdana"/>
                <a:ea typeface="Verdana"/>
              </a:rPr>
              <a:t> Reduced travel time.</a:t>
            </a:r>
          </a:p>
          <a:p>
            <a:pPr lvl="1"/>
            <a:r>
              <a:rPr lang="en-GB" dirty="0">
                <a:latin typeface="Verdana"/>
                <a:ea typeface="Verdana"/>
              </a:rPr>
              <a:t>Travel </a:t>
            </a:r>
            <a:r>
              <a:rPr lang="en-GB">
                <a:latin typeface="Verdana"/>
                <a:ea typeface="Verdana"/>
              </a:rPr>
              <a:t>record</a:t>
            </a:r>
            <a:endParaRPr lang="en-GB" dirty="0"/>
          </a:p>
          <a:p>
            <a:pPr lvl="1"/>
            <a:r>
              <a:rPr lang="en-GB" dirty="0">
                <a:latin typeface="Verdana"/>
                <a:ea typeface="Verdana"/>
              </a:rPr>
              <a:t>Eliminates the traditional toll </a:t>
            </a:r>
            <a:r>
              <a:rPr lang="en-GB">
                <a:latin typeface="Verdana"/>
                <a:ea typeface="Verdana"/>
              </a:rPr>
              <a:t>systems</a:t>
            </a:r>
            <a:endParaRPr lang="en-GB"/>
          </a:p>
          <a:p>
            <a:pPr lvl="1"/>
            <a:endParaRPr lang="en-GB" dirty="0"/>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vert="horz" lIns="91440" tIns="45720" rIns="91440" bIns="45720" rtlCol="0" anchor="t">
            <a:normAutofit/>
          </a:bodyPr>
          <a:lstStyle/>
          <a:p>
            <a:r>
              <a:rPr lang="en-GB" dirty="0"/>
              <a:t>As we conclude this project:</a:t>
            </a:r>
          </a:p>
          <a:p>
            <a:r>
              <a:rPr lang="en-GB">
                <a:latin typeface="Verdana"/>
                <a:ea typeface="Verdana"/>
              </a:rPr>
              <a:t>Radar on Roads will be able to ease travellers experience when they travel on highways. The integration of radar technology in toll collection systems enhances efficiency, accuracy, and safety by enabling reliable vehicle detection, speed measurement, and classification, while also improving traffic management.</a:t>
            </a:r>
            <a:endParaRPr lang="en-GB" dirty="0">
              <a:latin typeface="Verdana"/>
              <a:ea typeface="Verdana"/>
            </a:endParaRPr>
          </a:p>
          <a:p>
            <a:pPr lvl="1"/>
            <a:r>
              <a:rPr lang="en-GB">
                <a:latin typeface="Verdana"/>
                <a:ea typeface="Verdana"/>
              </a:rPr>
              <a:t>As radar technology evolves, it promises to further innovate toll collection      processes, reducing congestion and ensuring fair toll charges.</a:t>
            </a:r>
            <a:endParaRPr lang="en-GB"/>
          </a:p>
          <a:p>
            <a:pPr lvl="1"/>
            <a:r>
              <a:rPr lang="en-GB">
                <a:latin typeface="Verdana"/>
                <a:ea typeface="Verdana"/>
              </a:rPr>
              <a:t>It minimizes manual intervention and reduces traffic congestion at toll booths.</a:t>
            </a:r>
            <a:endParaRPr lang="en-GB"/>
          </a:p>
          <a:p>
            <a:pPr lvl="1"/>
            <a:r>
              <a:rPr lang="en-GB">
                <a:latin typeface="Verdana"/>
                <a:ea typeface="Verdana"/>
              </a:rPr>
              <a:t>It improves overall road efficiency.</a:t>
            </a:r>
            <a:endParaRPr lang="en-GB"/>
          </a:p>
          <a:p>
            <a:pPr lvl="1"/>
            <a:r>
              <a:rPr lang="en-GB" dirty="0">
                <a:latin typeface="Verdana"/>
                <a:ea typeface="Verdana"/>
              </a:rPr>
              <a:t>The use of secure payment method, real time identification ensures both accuracy in toll calculations and privacy for users.</a:t>
            </a:r>
            <a:endParaRPr lang="en-GB" dirty="0"/>
          </a:p>
        </p:txBody>
      </p:sp>
    </p:spTree>
    <p:extLst>
      <p:ext uri="{BB962C8B-B14F-4D97-AF65-F5344CB8AC3E}">
        <p14:creationId xmlns:p14="http://schemas.microsoft.com/office/powerpoint/2010/main" val="22385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https://github.com/hiranshree/Radar-on-Roads.git</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lnSpcReduction="10000"/>
          </a:bodyPr>
          <a:lstStyle/>
          <a:p>
            <a:r>
              <a:rPr lang="en-US" dirty="0"/>
              <a:t>Ni </a:t>
            </a:r>
            <a:r>
              <a:rPr lang="en-US" dirty="0" err="1"/>
              <a:t>Ni</a:t>
            </a:r>
            <a:r>
              <a:rPr lang="en-US" dirty="0"/>
              <a:t> San Hlaing1, Ma Naing2, San </a:t>
            </a:r>
            <a:r>
              <a:rPr lang="en-US" dirty="0" err="1"/>
              <a:t>San</a:t>
            </a:r>
            <a:r>
              <a:rPr lang="en-US" dirty="0"/>
              <a:t> Naing1. GPS and GSM Based Vehicle Tracking System, Volume: 3 | Issue: 4 | May-Jun 2019.</a:t>
            </a:r>
          </a:p>
          <a:p>
            <a:r>
              <a:rPr lang="en-IN" dirty="0"/>
              <a:t>Goutham K, Gowtham M, </a:t>
            </a:r>
            <a:r>
              <a:rPr lang="en-IN" dirty="0" err="1"/>
              <a:t>Megalan</a:t>
            </a:r>
            <a:r>
              <a:rPr lang="en-IN" dirty="0"/>
              <a:t> </a:t>
            </a:r>
            <a:r>
              <a:rPr lang="en-IN" dirty="0" err="1"/>
              <a:t>Leo.L</a:t>
            </a:r>
            <a:r>
              <a:rPr lang="en-IN" dirty="0"/>
              <a:t>. </a:t>
            </a:r>
            <a:r>
              <a:rPr lang="en-US" dirty="0"/>
              <a:t>GPS Based E-Toll Gate collection System, </a:t>
            </a:r>
            <a:r>
              <a:rPr lang="en-IN" b="0" i="0" dirty="0">
                <a:solidFill>
                  <a:srgbClr val="333333"/>
                </a:solidFill>
                <a:effectLst/>
                <a:latin typeface="HelveticaNeue Regular"/>
              </a:rPr>
              <a:t>26 June 2023.</a:t>
            </a:r>
            <a:r>
              <a:rPr lang="en-US" dirty="0"/>
              <a:t> </a:t>
            </a:r>
          </a:p>
          <a:p>
            <a:r>
              <a:rPr lang="en-US" dirty="0"/>
              <a:t>G. </a:t>
            </a:r>
            <a:r>
              <a:rPr lang="en-US" dirty="0" err="1"/>
              <a:t>Nowacki</a:t>
            </a:r>
            <a:r>
              <a:rPr lang="en-US" dirty="0"/>
              <a:t>, I. </a:t>
            </a:r>
            <a:r>
              <a:rPr lang="en-US" dirty="0" err="1"/>
              <a:t>Mitraszeweska</a:t>
            </a:r>
            <a:r>
              <a:rPr lang="en-US" dirty="0"/>
              <a:t>, Tomasz Marcin Kaminski. </a:t>
            </a:r>
            <a:r>
              <a:rPr lang="en-US" b="0" i="0" dirty="0">
                <a:solidFill>
                  <a:srgbClr val="111111"/>
                </a:solidFill>
                <a:effectLst/>
                <a:latin typeface="Roboto" panose="02000000000000000000" pitchFamily="2" charset="0"/>
              </a:rPr>
              <a:t>GSM/GPS based toll collection system – proposal for Poland. </a:t>
            </a:r>
            <a:r>
              <a:rPr lang="en-IN" dirty="0"/>
              <a:t>June 2009</a:t>
            </a:r>
            <a:endParaRPr lang="en-US" dirty="0">
              <a:solidFill>
                <a:srgbClr val="111111"/>
              </a:solidFill>
              <a:latin typeface="Roboto" panose="02000000000000000000" pitchFamily="2" charset="0"/>
            </a:endParaRPr>
          </a:p>
          <a:p>
            <a:r>
              <a:rPr lang="en-IN" dirty="0"/>
              <a:t>V. Sathya, Abdul Samath</a:t>
            </a:r>
            <a:r>
              <a:rPr lang="en-US" dirty="0">
                <a:solidFill>
                  <a:srgbClr val="111111"/>
                </a:solidFill>
                <a:latin typeface="Roboto" panose="02000000000000000000" pitchFamily="2" charset="0"/>
              </a:rPr>
              <a:t>. </a:t>
            </a:r>
            <a:r>
              <a:rPr lang="en-US" dirty="0"/>
              <a:t>Automatic Toll Collection Centre (ATCC) using GSM/GPS Proposal for Indian Toll Booths</a:t>
            </a:r>
            <a:r>
              <a:rPr lang="en-US" dirty="0">
                <a:solidFill>
                  <a:srgbClr val="111111"/>
                </a:solidFill>
                <a:latin typeface="Roboto" panose="02000000000000000000" pitchFamily="2" charset="0"/>
              </a:rPr>
              <a:t>. </a:t>
            </a:r>
            <a:r>
              <a:rPr lang="en-IN" b="0" i="0" dirty="0">
                <a:solidFill>
                  <a:srgbClr val="141413"/>
                </a:solidFill>
                <a:effectLst/>
                <a:latin typeface="Roboto" panose="02000000000000000000" pitchFamily="2" charset="0"/>
              </a:rPr>
              <a:t>Jul 15, 2013</a:t>
            </a:r>
            <a:endParaRPr lang="en-US" dirty="0">
              <a:solidFill>
                <a:srgbClr val="111111"/>
              </a:solidFill>
              <a:latin typeface="Roboto" panose="02000000000000000000" pitchFamily="2" charset="0"/>
            </a:endParaRPr>
          </a:p>
          <a:p>
            <a:r>
              <a:rPr lang="en-IN" dirty="0"/>
              <a:t>Rajeev Kumar Chauhan, Kalpana Chauhan. </a:t>
            </a:r>
            <a:r>
              <a:rPr lang="en-US" dirty="0"/>
              <a:t>Intelligent toll collection system for moving vehicles in India, </a:t>
            </a:r>
            <a:r>
              <a:rPr lang="en-IN" b="0" i="0" dirty="0">
                <a:solidFill>
                  <a:srgbClr val="1F1F1F"/>
                </a:solidFill>
                <a:effectLst/>
                <a:latin typeface="ElsevierSans"/>
              </a:rPr>
              <a:t>6 September 2021</a:t>
            </a:r>
            <a:endParaRPr lang="en-US" dirty="0"/>
          </a:p>
          <a:p>
            <a:r>
              <a:rPr lang="en-US" dirty="0"/>
              <a:t>Saddam, Arduino Based Vehicle Tracker Using GPS and GSM,</a:t>
            </a:r>
            <a:r>
              <a:rPr lang="en-IN" dirty="0"/>
              <a:t> March 03, 2016.</a:t>
            </a:r>
            <a:endParaRPr lang="en-US" b="0" i="0" dirty="0">
              <a:solidFill>
                <a:srgbClr val="111111"/>
              </a:solidFill>
              <a:effectLst/>
              <a:latin typeface="Roboto" panose="02000000000000000000" pitchFamily="2" charset="0"/>
            </a:endParaRPr>
          </a:p>
        </p:txBody>
      </p:sp>
    </p:spTree>
    <p:extLst>
      <p:ext uri="{BB962C8B-B14F-4D97-AF65-F5344CB8AC3E}">
        <p14:creationId xmlns:p14="http://schemas.microsoft.com/office/powerpoint/2010/main" val="361386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algn="just"/>
            <a:r>
              <a:rPr lang="en-IN" b="0" i="0" dirty="0">
                <a:solidFill>
                  <a:srgbClr val="000000"/>
                </a:solidFill>
                <a:effectLst/>
              </a:rPr>
              <a:t>Firas Muhammad Zeki Mahmood, </a:t>
            </a:r>
            <a:r>
              <a:rPr lang="en-US" b="0" i="0" dirty="0">
                <a:solidFill>
                  <a:srgbClr val="000000"/>
                </a:solidFill>
                <a:effectLst/>
              </a:rPr>
              <a:t>Vehicle Tracking System by Using GPS, GSM, and Arduino Technology, January 2022.</a:t>
            </a:r>
          </a:p>
          <a:p>
            <a:pPr algn="just"/>
            <a:r>
              <a:rPr lang="en-IN" dirty="0" err="1"/>
              <a:t>Dr.</a:t>
            </a:r>
            <a:r>
              <a:rPr lang="en-IN" dirty="0"/>
              <a:t> Khali Persad, </a:t>
            </a:r>
            <a:r>
              <a:rPr lang="en-IN" dirty="0" err="1"/>
              <a:t>Dr.</a:t>
            </a:r>
            <a:r>
              <a:rPr lang="en-IN" dirty="0"/>
              <a:t> C. Michael Walton, Shahriyar Hussain, </a:t>
            </a:r>
            <a:r>
              <a:rPr lang="en-US" dirty="0"/>
              <a:t>Toll Collection Technology and Best Practices, P</a:t>
            </a:r>
            <a:r>
              <a:rPr lang="en-IN" dirty="0" err="1"/>
              <a:t>roject</a:t>
            </a:r>
            <a:r>
              <a:rPr lang="en-IN" dirty="0"/>
              <a:t> 0┽5217: Vehicle/License Plate Identification For Toll Collection Applications, January 2007.</a:t>
            </a:r>
          </a:p>
          <a:p>
            <a:pPr algn="just"/>
            <a:r>
              <a:rPr lang="pt-BR" dirty="0"/>
              <a:t>Anandaraj S, Mohana Arasi M, </a:t>
            </a:r>
            <a:r>
              <a:rPr lang="en-US" dirty="0"/>
              <a:t>Intelligent Toll Path System Using GPS and GSM, Vol. 5, Issue 5, May 2016.</a:t>
            </a:r>
          </a:p>
          <a:p>
            <a:pPr algn="just"/>
            <a:r>
              <a:rPr lang="en-IN" dirty="0"/>
              <a:t>Mrs. </a:t>
            </a:r>
            <a:r>
              <a:rPr lang="en-IN" dirty="0" err="1"/>
              <a:t>K.P.Kamble</a:t>
            </a:r>
            <a:r>
              <a:rPr lang="en-US" dirty="0"/>
              <a:t>, </a:t>
            </a:r>
            <a:r>
              <a:rPr lang="en-IN" dirty="0"/>
              <a:t>SMART VEHICLE TRACKING SYSTEM</a:t>
            </a:r>
            <a:r>
              <a:rPr lang="en-US" dirty="0"/>
              <a:t>, </a:t>
            </a:r>
            <a:r>
              <a:rPr lang="en-IN" dirty="0"/>
              <a:t>Vol.3, No.4, July 2012</a:t>
            </a:r>
            <a:r>
              <a:rPr lang="en-US" dirty="0"/>
              <a:t>.</a:t>
            </a:r>
            <a:endParaRPr lang="en-US" b="0" i="0" dirty="0">
              <a:solidFill>
                <a:srgbClr val="000000"/>
              </a:solidFill>
              <a:effectLst/>
              <a:latin typeface="ff3"/>
            </a:endParaRPr>
          </a:p>
        </p:txBody>
      </p:sp>
      <p:sp>
        <p:nvSpPr>
          <p:cNvPr id="4" name="Rectangle 2">
            <a:extLst>
              <a:ext uri="{FF2B5EF4-FFF2-40B4-BE49-F238E27FC236}">
                <a16:creationId xmlns:a16="http://schemas.microsoft.com/office/drawing/2014/main" id="{5DC61426-1028-DED7-DEFE-8BBDF47B76CD}"/>
              </a:ext>
            </a:extLst>
          </p:cNvPr>
          <p:cNvSpPr>
            <a:spLocks noChangeArrowheads="1"/>
          </p:cNvSpPr>
          <p:nvPr/>
        </p:nvSpPr>
        <p:spPr bwMode="auto">
          <a:xfrm>
            <a:off x="0" y="-353943"/>
            <a:ext cx="12192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11111"/>
                </a:solidFill>
                <a:effectLst/>
                <a:latin typeface="Roboto" panose="02000000000000000000" pitchFamily="2"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111111"/>
                </a:solidFill>
                <a:effectLst/>
                <a:latin typeface="Roboto" panose="02000000000000000000" pitchFamily="2"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AutoShape 3" descr="C. Michael Walton">
            <a:hlinkClick r:id="rId2"/>
            <a:extLst>
              <a:ext uri="{FF2B5EF4-FFF2-40B4-BE49-F238E27FC236}">
                <a16:creationId xmlns:a16="http://schemas.microsoft.com/office/drawing/2014/main" id="{5027BD91-62BE-ADF3-C83B-19F99EE5E07A}"/>
              </a:ext>
            </a:extLst>
          </p:cNvPr>
          <p:cNvSpPr>
            <a:spLocks noChangeAspect="1" noChangeArrowheads="1"/>
          </p:cNvSpPr>
          <p:nvPr/>
        </p:nvSpPr>
        <p:spPr bwMode="auto">
          <a:xfrm>
            <a:off x="57150" y="-2127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angle 4">
            <a:extLst>
              <a:ext uri="{FF2B5EF4-FFF2-40B4-BE49-F238E27FC236}">
                <a16:creationId xmlns:a16="http://schemas.microsoft.com/office/drawing/2014/main" id="{9254FD2A-28D4-31C4-08A0-51C802ABA1CA}"/>
              </a:ext>
            </a:extLst>
          </p:cNvPr>
          <p:cNvSpPr>
            <a:spLocks noChangeArrowheads="1"/>
          </p:cNvSpPr>
          <p:nvPr/>
        </p:nvSpPr>
        <p:spPr bwMode="auto">
          <a:xfrm>
            <a:off x="152400" y="-201543"/>
            <a:ext cx="12192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11111"/>
                </a:solidFill>
                <a:effectLst/>
                <a:latin typeface="Roboto" panose="02000000000000000000" pitchFamily="2"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111111"/>
                </a:solidFill>
                <a:effectLst/>
                <a:latin typeface="Roboto" panose="02000000000000000000" pitchFamily="2"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AutoShape 5" descr="C. Michael Walton">
            <a:hlinkClick r:id="rId2"/>
            <a:extLst>
              <a:ext uri="{FF2B5EF4-FFF2-40B4-BE49-F238E27FC236}">
                <a16:creationId xmlns:a16="http://schemas.microsoft.com/office/drawing/2014/main" id="{411C0D2C-1B15-A74C-3CCA-D21BD0B9319E}"/>
              </a:ext>
            </a:extLst>
          </p:cNvPr>
          <p:cNvSpPr>
            <a:spLocks noChangeAspect="1" noChangeArrowheads="1"/>
          </p:cNvSpPr>
          <p:nvPr/>
        </p:nvSpPr>
        <p:spPr bwMode="auto">
          <a:xfrm>
            <a:off x="209550" y="-603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47984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a:blip r:embed="rId2"/>
          <a:stretch>
            <a:fillRect/>
          </a:stretch>
        </p:blipFill>
        <p:spPr>
          <a:xfrm>
            <a:off x="6225463" y="1269066"/>
            <a:ext cx="5262465" cy="4853268"/>
          </a:xfrm>
          <a:prstGeom prst="rect">
            <a:avLst/>
          </a:prstGeom>
        </p:spPr>
      </p:pic>
      <p:sp>
        <p:nvSpPr>
          <p:cNvPr id="3" name="TextBox 2">
            <a:extLst>
              <a:ext uri="{FF2B5EF4-FFF2-40B4-BE49-F238E27FC236}">
                <a16:creationId xmlns:a16="http://schemas.microsoft.com/office/drawing/2014/main" id="{39E1F4D8-23E7-74A3-52C4-662D9F5E8C04}"/>
              </a:ext>
            </a:extLst>
          </p:cNvPr>
          <p:cNvSpPr txBox="1"/>
          <p:nvPr/>
        </p:nvSpPr>
        <p:spPr>
          <a:xfrm>
            <a:off x="981075" y="2124075"/>
            <a:ext cx="496252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SDG 8. Decent work and Economic Growth.</a:t>
            </a:r>
          </a:p>
          <a:p>
            <a:pPr marL="285750" indent="-285750">
              <a:buFont typeface="Arial"/>
              <a:buChar char="•"/>
            </a:pPr>
            <a:r>
              <a:rPr lang="en-US" dirty="0"/>
              <a:t>SDG 9. Industry Innovation and Infrastructure.</a:t>
            </a:r>
          </a:p>
          <a:p>
            <a:pPr marL="285750" indent="-285750">
              <a:buFont typeface="Arial"/>
              <a:buChar char="•"/>
            </a:pPr>
            <a:r>
              <a:rPr lang="en-US" dirty="0"/>
              <a:t>SDG 10. Reduced Inequalities.</a:t>
            </a:r>
          </a:p>
          <a:p>
            <a:pPr marL="285750" indent="-285750">
              <a:buFont typeface="Arial"/>
              <a:buChar char="•"/>
            </a:pPr>
            <a:r>
              <a:rPr lang="en-US" dirty="0"/>
              <a:t>SDG 12. Responsible consumption and production.</a:t>
            </a:r>
          </a:p>
          <a:p>
            <a:pPr marL="285750" indent="-285750">
              <a:buFont typeface="Arial"/>
              <a:buChar char="•"/>
            </a:pPr>
            <a:r>
              <a:rPr lang="en-US" dirty="0"/>
              <a:t>SDG 17. Partnership for the goals.</a:t>
            </a:r>
          </a:p>
        </p:txBody>
      </p:sp>
    </p:spTree>
    <p:extLst>
      <p:ext uri="{BB962C8B-B14F-4D97-AF65-F5344CB8AC3E}">
        <p14:creationId xmlns:p14="http://schemas.microsoft.com/office/powerpoint/2010/main" val="3795449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r>
              <a:rPr lang="en-GB" dirty="0"/>
              <a:t>In many cities there is a substantial traffic jam at toll booths, particularly on weekends. Even after NHAI introduced </a:t>
            </a:r>
            <a:r>
              <a:rPr lang="en-GB" dirty="0" err="1"/>
              <a:t>FASTag</a:t>
            </a:r>
            <a:r>
              <a:rPr lang="en-GB" dirty="0"/>
              <a:t> RFID stickers, the problem has not been entirely resolved by the system. The </a:t>
            </a:r>
            <a:r>
              <a:rPr lang="en-GB" dirty="0" err="1"/>
              <a:t>FASTag</a:t>
            </a:r>
            <a:r>
              <a:rPr lang="en-GB" dirty="0"/>
              <a:t> system is either completely non-functional or only partially functioning in several places. Insufficiencies result from the necessity for vehicles to slow down in order for sensors to recognize the sticker and deduct the amount. To enhance the procedure. So, Radar on Roads suggests a system that will be helpful to manage traffic and time for people. In this system we use GPS and GSM Module.</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BB833CE3-0BD9-018A-8D09-CFD46E1CD0A8}"/>
              </a:ext>
            </a:extLst>
          </p:cNvPr>
          <p:cNvGraphicFramePr>
            <a:graphicFrameLocks noGrp="1"/>
          </p:cNvGraphicFramePr>
          <p:nvPr>
            <p:ph idx="1"/>
            <p:extLst>
              <p:ext uri="{D42A27DB-BD31-4B8C-83A1-F6EECF244321}">
                <p14:modId xmlns:p14="http://schemas.microsoft.com/office/powerpoint/2010/main" val="2349017634"/>
              </p:ext>
            </p:extLst>
          </p:nvPr>
        </p:nvGraphicFramePr>
        <p:xfrm>
          <a:off x="5" y="965719"/>
          <a:ext cx="12191988" cy="11064240"/>
        </p:xfrm>
        <a:graphic>
          <a:graphicData uri="http://schemas.openxmlformats.org/drawingml/2006/table">
            <a:tbl>
              <a:tblPr firstRow="1" bandRow="1">
                <a:tableStyleId>{5C22544A-7EE6-4342-B048-85BDC9FD1C3A}</a:tableStyleId>
              </a:tblPr>
              <a:tblGrid>
                <a:gridCol w="2438397">
                  <a:extLst>
                    <a:ext uri="{9D8B030D-6E8A-4147-A177-3AD203B41FA5}">
                      <a16:colId xmlns:a16="http://schemas.microsoft.com/office/drawing/2014/main" val="2150692660"/>
                    </a:ext>
                  </a:extLst>
                </a:gridCol>
                <a:gridCol w="2438397">
                  <a:extLst>
                    <a:ext uri="{9D8B030D-6E8A-4147-A177-3AD203B41FA5}">
                      <a16:colId xmlns:a16="http://schemas.microsoft.com/office/drawing/2014/main" val="1950690317"/>
                    </a:ext>
                  </a:extLst>
                </a:gridCol>
                <a:gridCol w="2543175">
                  <a:extLst>
                    <a:ext uri="{9D8B030D-6E8A-4147-A177-3AD203B41FA5}">
                      <a16:colId xmlns:a16="http://schemas.microsoft.com/office/drawing/2014/main" val="3222938879"/>
                    </a:ext>
                  </a:extLst>
                </a:gridCol>
                <a:gridCol w="2333622">
                  <a:extLst>
                    <a:ext uri="{9D8B030D-6E8A-4147-A177-3AD203B41FA5}">
                      <a16:colId xmlns:a16="http://schemas.microsoft.com/office/drawing/2014/main" val="4072738515"/>
                    </a:ext>
                  </a:extLst>
                </a:gridCol>
                <a:gridCol w="2438397">
                  <a:extLst>
                    <a:ext uri="{9D8B030D-6E8A-4147-A177-3AD203B41FA5}">
                      <a16:colId xmlns:a16="http://schemas.microsoft.com/office/drawing/2014/main" val="2979903740"/>
                    </a:ext>
                  </a:extLst>
                </a:gridCol>
              </a:tblGrid>
              <a:tr h="569563">
                <a:tc>
                  <a:txBody>
                    <a:bodyPr/>
                    <a:lstStyle/>
                    <a:p>
                      <a:r>
                        <a:rPr lang="en-IN" dirty="0"/>
                        <a:t>Author Name.</a:t>
                      </a:r>
                    </a:p>
                  </a:txBody>
                  <a:tcPr/>
                </a:tc>
                <a:tc>
                  <a:txBody>
                    <a:bodyPr/>
                    <a:lstStyle/>
                    <a:p>
                      <a:r>
                        <a:rPr lang="en-IN" dirty="0"/>
                        <a:t>Research Paper Name.</a:t>
                      </a:r>
                    </a:p>
                  </a:txBody>
                  <a:tcPr/>
                </a:tc>
                <a:tc>
                  <a:txBody>
                    <a:bodyPr/>
                    <a:lstStyle/>
                    <a:p>
                      <a:r>
                        <a:rPr lang="en-IN" dirty="0"/>
                        <a:t>Published date and Platform.</a:t>
                      </a:r>
                    </a:p>
                  </a:txBody>
                  <a:tcPr/>
                </a:tc>
                <a:tc>
                  <a:txBody>
                    <a:bodyPr/>
                    <a:lstStyle/>
                    <a:p>
                      <a:r>
                        <a:rPr lang="en-IN" dirty="0"/>
                        <a:t>Challenges.</a:t>
                      </a:r>
                    </a:p>
                  </a:txBody>
                  <a:tcPr/>
                </a:tc>
                <a:tc>
                  <a:txBody>
                    <a:bodyPr/>
                    <a:lstStyle/>
                    <a:p>
                      <a:r>
                        <a:rPr lang="en-IN" dirty="0"/>
                        <a:t>Solutions.</a:t>
                      </a:r>
                    </a:p>
                  </a:txBody>
                  <a:tcPr/>
                </a:tc>
                <a:extLst>
                  <a:ext uri="{0D108BD9-81ED-4DB2-BD59-A6C34878D82A}">
                    <a16:rowId xmlns:a16="http://schemas.microsoft.com/office/drawing/2014/main" val="1141215557"/>
                  </a:ext>
                </a:extLst>
              </a:tr>
              <a:tr h="546150">
                <a:tc>
                  <a:txBody>
                    <a:bodyPr/>
                    <a:lstStyle/>
                    <a:p>
                      <a:r>
                        <a:rPr lang="en-US" sz="1400" kern="1200" dirty="0">
                          <a:solidFill>
                            <a:schemeClr val="dk1"/>
                          </a:solidFill>
                          <a:latin typeface="+mn-lt"/>
                          <a:ea typeface="+mn-ea"/>
                          <a:cs typeface="+mn-cs"/>
                        </a:rPr>
                        <a:t>Ni </a:t>
                      </a:r>
                      <a:r>
                        <a:rPr lang="en-US" sz="1400" kern="1200" dirty="0" err="1">
                          <a:solidFill>
                            <a:schemeClr val="dk1"/>
                          </a:solidFill>
                          <a:latin typeface="+mn-lt"/>
                          <a:ea typeface="+mn-ea"/>
                          <a:cs typeface="+mn-cs"/>
                        </a:rPr>
                        <a:t>Ni</a:t>
                      </a:r>
                      <a:r>
                        <a:rPr lang="en-US" sz="1400" kern="1200" dirty="0">
                          <a:solidFill>
                            <a:schemeClr val="dk1"/>
                          </a:solidFill>
                          <a:latin typeface="+mn-lt"/>
                          <a:ea typeface="+mn-ea"/>
                          <a:cs typeface="+mn-cs"/>
                        </a:rPr>
                        <a:t> San Hlaing, Ma Naing, San </a:t>
                      </a:r>
                      <a:r>
                        <a:rPr lang="en-US" sz="1400" kern="1200" dirty="0" err="1">
                          <a:solidFill>
                            <a:schemeClr val="dk1"/>
                          </a:solidFill>
                          <a:latin typeface="+mn-lt"/>
                          <a:ea typeface="+mn-ea"/>
                          <a:cs typeface="+mn-cs"/>
                        </a:rPr>
                        <a:t>San</a:t>
                      </a:r>
                      <a:r>
                        <a:rPr lang="en-US" sz="1400" kern="1200" dirty="0">
                          <a:solidFill>
                            <a:schemeClr val="dk1"/>
                          </a:solidFill>
                          <a:latin typeface="+mn-lt"/>
                          <a:ea typeface="+mn-ea"/>
                          <a:cs typeface="+mn-cs"/>
                        </a:rPr>
                        <a:t> Naing</a:t>
                      </a:r>
                      <a:endParaRPr lang="en-IN" sz="1400" kern="1200" dirty="0">
                        <a:solidFill>
                          <a:schemeClr val="dk1"/>
                        </a:solidFill>
                        <a:latin typeface="+mn-lt"/>
                        <a:ea typeface="+mn-ea"/>
                        <a:cs typeface="+mn-cs"/>
                      </a:endParaRPr>
                    </a:p>
                  </a:txBody>
                  <a:tcPr/>
                </a:tc>
                <a:tc>
                  <a:txBody>
                    <a:bodyPr/>
                    <a:lstStyle/>
                    <a:p>
                      <a:r>
                        <a:rPr lang="en-US" sz="1400" dirty="0"/>
                        <a:t>GPS and GSM Based Vehicle Tracking System, Volume: 3 | Issue: 4 |</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rgbClr val="333333"/>
                          </a:solidFill>
                          <a:effectLst/>
                          <a:latin typeface="HelveticaNeue Regular"/>
                          <a:ea typeface="+mn-ea"/>
                          <a:cs typeface="+mn-cs"/>
                        </a:rPr>
                        <a:t>May-Jun</a:t>
                      </a:r>
                      <a:r>
                        <a:rPr lang="en-US" sz="1400" dirty="0"/>
                        <a:t> 2019, International Journal of Trend in Scientific Research and Development (IJTSRD) </a:t>
                      </a:r>
                    </a:p>
                    <a:p>
                      <a:endParaRPr lang="en-IN" dirty="0"/>
                    </a:p>
                  </a:txBody>
                  <a:tcPr/>
                </a:tc>
                <a:tc>
                  <a:txBody>
                    <a:bodyPr/>
                    <a:lstStyle/>
                    <a:p>
                      <a:r>
                        <a:rPr lang="en-IN" sz="1400" dirty="0"/>
                        <a:t>Implementation of proper network and satellite connection</a:t>
                      </a:r>
                      <a:r>
                        <a:rPr lang="en-IN" dirty="0"/>
                        <a:t>.</a:t>
                      </a:r>
                    </a:p>
                  </a:txBody>
                  <a:tcPr/>
                </a:tc>
                <a:tc>
                  <a:txBody>
                    <a:bodyPr/>
                    <a:lstStyle/>
                    <a:p>
                      <a:r>
                        <a:rPr lang="en-IN" sz="1400" dirty="0"/>
                        <a:t>Have the GSM Module properly installed in the particular toll booth.</a:t>
                      </a:r>
                    </a:p>
                  </a:txBody>
                  <a:tcPr/>
                </a:tc>
                <a:extLst>
                  <a:ext uri="{0D108BD9-81ED-4DB2-BD59-A6C34878D82A}">
                    <a16:rowId xmlns:a16="http://schemas.microsoft.com/office/drawing/2014/main" val="1869469398"/>
                  </a:ext>
                </a:extLst>
              </a:tr>
              <a:tr h="325464">
                <a:tc>
                  <a:txBody>
                    <a:bodyPr/>
                    <a:lstStyle/>
                    <a:p>
                      <a:r>
                        <a:rPr lang="en-IN" sz="1400" dirty="0"/>
                        <a:t>Goutham K, Gowtham M, Megalan </a:t>
                      </a:r>
                      <a:r>
                        <a:rPr lang="en-IN" sz="1400" dirty="0" err="1"/>
                        <a:t>Leo.L</a:t>
                      </a:r>
                      <a:r>
                        <a:rPr lang="en-IN" sz="1400" dirty="0"/>
                        <a:t>.</a:t>
                      </a:r>
                    </a:p>
                  </a:txBody>
                  <a:tcPr/>
                </a:tc>
                <a:tc>
                  <a:txBody>
                    <a:bodyPr/>
                    <a:lstStyle/>
                    <a:p>
                      <a:r>
                        <a:rPr lang="en-US" sz="1400" dirty="0"/>
                        <a:t>GPS Based E-Toll Gate collection System.</a:t>
                      </a:r>
                      <a:endParaRPr lang="en-IN" sz="1400" dirty="0"/>
                    </a:p>
                  </a:txBody>
                  <a:tcPr/>
                </a:tc>
                <a:tc>
                  <a:txBody>
                    <a:bodyPr/>
                    <a:lstStyle/>
                    <a:p>
                      <a:r>
                        <a:rPr lang="en-IN" sz="1400" b="0" i="0" dirty="0">
                          <a:solidFill>
                            <a:srgbClr val="333333"/>
                          </a:solidFill>
                          <a:effectLst/>
                          <a:latin typeface="+mn-lt"/>
                        </a:rPr>
                        <a:t>26 June 2023</a:t>
                      </a:r>
                      <a:r>
                        <a:rPr lang="en-IN" sz="1400" b="0" i="0" dirty="0">
                          <a:solidFill>
                            <a:srgbClr val="333333"/>
                          </a:solidFill>
                          <a:effectLst/>
                          <a:latin typeface="HelveticaNeue Regular"/>
                        </a:rPr>
                        <a:t>,</a:t>
                      </a:r>
                      <a:r>
                        <a:rPr lang="en-US" sz="1400" dirty="0"/>
                        <a:t> </a:t>
                      </a:r>
                      <a:r>
                        <a:rPr lang="it-IT" sz="1400" dirty="0"/>
                        <a:t>©2023 IEEE | DOI: 10.1109/VITECON58111.2023.10157947</a:t>
                      </a:r>
                      <a:endParaRPr lang="en-IN" sz="1400" dirty="0"/>
                    </a:p>
                  </a:txBody>
                  <a:tcPr/>
                </a:tc>
                <a:tc>
                  <a:txBody>
                    <a:bodyPr/>
                    <a:lstStyle/>
                    <a:p>
                      <a:r>
                        <a:rPr lang="en-IN" sz="1400" dirty="0"/>
                        <a:t>Connecting to proper interface.</a:t>
                      </a:r>
                    </a:p>
                  </a:txBody>
                  <a:tcPr/>
                </a:tc>
                <a:tc>
                  <a:txBody>
                    <a:bodyPr/>
                    <a:lstStyle/>
                    <a:p>
                      <a:r>
                        <a:rPr lang="en-IN" sz="1400" dirty="0"/>
                        <a:t>Reduced traffic and toll fare.</a:t>
                      </a:r>
                    </a:p>
                  </a:txBody>
                  <a:tcPr/>
                </a:tc>
                <a:extLst>
                  <a:ext uri="{0D108BD9-81ED-4DB2-BD59-A6C34878D82A}">
                    <a16:rowId xmlns:a16="http://schemas.microsoft.com/office/drawing/2014/main" val="4157220171"/>
                  </a:ext>
                </a:extLst>
              </a:tr>
              <a:tr h="325464">
                <a:tc>
                  <a:txBody>
                    <a:bodyPr/>
                    <a:lstStyle/>
                    <a:p>
                      <a:r>
                        <a:rPr lang="en-US" sz="1400" dirty="0"/>
                        <a:t>G. Nowacki, I. </a:t>
                      </a:r>
                      <a:r>
                        <a:rPr lang="en-US" sz="1400" dirty="0" err="1"/>
                        <a:t>Mitraszeweska</a:t>
                      </a:r>
                      <a:r>
                        <a:rPr lang="en-US" sz="1400" dirty="0"/>
                        <a:t>, Tomasz Marcin Kaminski.</a:t>
                      </a:r>
                      <a:endParaRPr lang="en-IN" sz="1400" dirty="0"/>
                    </a:p>
                  </a:txBody>
                  <a:tcPr/>
                </a:tc>
                <a:tc>
                  <a:txBody>
                    <a:bodyPr/>
                    <a:lstStyle/>
                    <a:p>
                      <a:r>
                        <a:rPr lang="en-US" sz="1400" b="0" i="0" dirty="0">
                          <a:solidFill>
                            <a:srgbClr val="111111"/>
                          </a:solidFill>
                          <a:effectLst/>
                          <a:latin typeface="+mn-lt"/>
                        </a:rPr>
                        <a:t>GSM/GPS based toll collection system – proposal for Poland</a:t>
                      </a:r>
                      <a:endParaRPr lang="en-IN" sz="14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June 2009, ResearchGate.</a:t>
                      </a:r>
                      <a:endParaRPr lang="en-US" sz="1400" dirty="0">
                        <a:solidFill>
                          <a:srgbClr val="111111"/>
                        </a:solidFill>
                        <a:latin typeface="Roboto" panose="02000000000000000000" pitchFamily="2" charset="0"/>
                      </a:endParaRPr>
                    </a:p>
                    <a:p>
                      <a:endParaRPr lang="en-IN" dirty="0"/>
                    </a:p>
                  </a:txBody>
                  <a:tcPr/>
                </a:tc>
                <a:tc>
                  <a:txBody>
                    <a:bodyPr/>
                    <a:lstStyle/>
                    <a:p>
                      <a:r>
                        <a:rPr lang="en-IN" sz="1400" dirty="0"/>
                        <a:t>Understanding toll system of Germany and other European countries.</a:t>
                      </a:r>
                    </a:p>
                  </a:txBody>
                  <a:tcPr/>
                </a:tc>
                <a:tc>
                  <a:txBody>
                    <a:bodyPr/>
                    <a:lstStyle/>
                    <a:p>
                      <a:r>
                        <a:rPr lang="en-IN" sz="1400" dirty="0"/>
                        <a:t>Understanding the proper usage of toll booths and implementing them in Poland.</a:t>
                      </a:r>
                    </a:p>
                  </a:txBody>
                  <a:tcPr/>
                </a:tc>
                <a:extLst>
                  <a:ext uri="{0D108BD9-81ED-4DB2-BD59-A6C34878D82A}">
                    <a16:rowId xmlns:a16="http://schemas.microsoft.com/office/drawing/2014/main" val="471779639"/>
                  </a:ext>
                </a:extLst>
              </a:tr>
              <a:tr h="325464">
                <a:tc>
                  <a:txBody>
                    <a:bodyPr/>
                    <a:lstStyle/>
                    <a:p>
                      <a:r>
                        <a:rPr lang="en-IN" sz="1400" dirty="0"/>
                        <a:t>V. Sathya, Abdul Samath</a:t>
                      </a:r>
                    </a:p>
                  </a:txBody>
                  <a:tcPr/>
                </a:tc>
                <a:tc>
                  <a:txBody>
                    <a:bodyPr/>
                    <a:lstStyle/>
                    <a:p>
                      <a:r>
                        <a:rPr lang="en-US" sz="1400" dirty="0"/>
                        <a:t>Automatic Toll Collection Centre (ATCC) using GSM/GPS Proposal for Indian Toll Booths.</a:t>
                      </a:r>
                      <a:endParaRPr lang="en-IN" sz="1400" dirty="0"/>
                    </a:p>
                  </a:txBody>
                  <a:tcPr/>
                </a:tc>
                <a:tc>
                  <a:txBody>
                    <a:bodyPr/>
                    <a:lstStyle/>
                    <a:p>
                      <a:r>
                        <a:rPr lang="en-IN" sz="1400" b="0" i="0" dirty="0">
                          <a:solidFill>
                            <a:srgbClr val="141413"/>
                          </a:solidFill>
                          <a:effectLst/>
                          <a:latin typeface="+mn-lt"/>
                        </a:rPr>
                        <a:t>Jul 15, 2013, </a:t>
                      </a:r>
                      <a:r>
                        <a:rPr lang="en-IN" sz="1400" b="0" i="0" dirty="0" err="1">
                          <a:solidFill>
                            <a:srgbClr val="141413"/>
                          </a:solidFill>
                          <a:effectLst/>
                          <a:latin typeface="+mn-lt"/>
                        </a:rPr>
                        <a:t>Asdf</a:t>
                      </a:r>
                      <a:r>
                        <a:rPr lang="en-IN" sz="1400" b="0" i="0" dirty="0">
                          <a:solidFill>
                            <a:srgbClr val="141413"/>
                          </a:solidFill>
                          <a:effectLst/>
                          <a:latin typeface="+mn-lt"/>
                        </a:rPr>
                        <a:t> Journals.</a:t>
                      </a:r>
                      <a:endParaRPr lang="en-IN" sz="1400" dirty="0">
                        <a:latin typeface="+mn-lt"/>
                      </a:endParaRPr>
                    </a:p>
                  </a:txBody>
                  <a:tcPr/>
                </a:tc>
                <a:tc>
                  <a:txBody>
                    <a:bodyPr/>
                    <a:lstStyle/>
                    <a:p>
                      <a:pPr marL="0" lvl="0" indent="0" algn="l">
                        <a:lnSpc>
                          <a:spcPct val="100000"/>
                        </a:lnSpc>
                        <a:spcBef>
                          <a:spcPts val="0"/>
                        </a:spcBef>
                        <a:spcAft>
                          <a:spcPts val="0"/>
                        </a:spcAft>
                        <a:buNone/>
                      </a:pPr>
                      <a:r>
                        <a:rPr lang="en-IN" sz="1400" b="0" i="0" u="none" strike="noStrike" noProof="0" dirty="0"/>
                        <a:t>Network coverage, Infrastructure upgrade</a:t>
                      </a:r>
                    </a:p>
                    <a:p>
                      <a:pPr marL="0" lvl="0" indent="0" algn="l">
                        <a:lnSpc>
                          <a:spcPct val="100000"/>
                        </a:lnSpc>
                        <a:spcBef>
                          <a:spcPts val="0"/>
                        </a:spcBef>
                        <a:spcAft>
                          <a:spcPts val="0"/>
                        </a:spcAft>
                        <a:buNone/>
                      </a:pPr>
                      <a:r>
                        <a:rPr lang="en-IN" sz="1400" b="0" i="0" u="none" strike="noStrike" noProof="0" dirty="0"/>
                        <a:t>And </a:t>
                      </a:r>
                      <a:r>
                        <a:rPr lang="en-IN" sz="1400" b="0" i="0" u="none" strike="noStrike" noProof="0" dirty="0">
                          <a:solidFill>
                            <a:srgbClr val="000000"/>
                          </a:solidFill>
                          <a:latin typeface="Bookman Old Style"/>
                        </a:rPr>
                        <a:t>Public acceptance</a:t>
                      </a:r>
                    </a:p>
                    <a:p>
                      <a:pPr marL="0" lvl="0" indent="0" algn="l">
                        <a:lnSpc>
                          <a:spcPct val="100000"/>
                        </a:lnSpc>
                        <a:spcBef>
                          <a:spcPts val="0"/>
                        </a:spcBef>
                        <a:spcAft>
                          <a:spcPts val="0"/>
                        </a:spcAft>
                        <a:buNone/>
                      </a:pPr>
                      <a:endParaRPr lang="en-IN" sz="1400" b="0" i="0" u="none" strike="noStrike" noProof="0" dirty="0"/>
                    </a:p>
                  </a:txBody>
                  <a:tcPr/>
                </a:tc>
                <a:tc>
                  <a:txBody>
                    <a:bodyPr/>
                    <a:lstStyle/>
                    <a:p>
                      <a:pPr lvl="0">
                        <a:buNone/>
                      </a:pPr>
                      <a:r>
                        <a:rPr lang="en-IN" sz="1400" b="0" i="0" u="none" strike="noStrike" noProof="0" dirty="0">
                          <a:latin typeface="Bookman Old Style"/>
                        </a:rPr>
                        <a:t>Increasing public awareness, </a:t>
                      </a:r>
                      <a:r>
                        <a:rPr lang="en-IN" sz="1400" b="0" i="0" u="none" strike="noStrike" noProof="0" dirty="0"/>
                        <a:t>Network coverage: Ensuring reliable GSM and GPS coverage.</a:t>
                      </a:r>
                      <a:endParaRPr lang="en-US" sz="1400" b="0" dirty="0"/>
                    </a:p>
                  </a:txBody>
                  <a:tcPr/>
                </a:tc>
                <a:extLst>
                  <a:ext uri="{0D108BD9-81ED-4DB2-BD59-A6C34878D82A}">
                    <a16:rowId xmlns:a16="http://schemas.microsoft.com/office/drawing/2014/main" val="1459903290"/>
                  </a:ext>
                </a:extLst>
              </a:tr>
              <a:tr h="325464">
                <a:tc>
                  <a:txBody>
                    <a:bodyPr/>
                    <a:lstStyle/>
                    <a:p>
                      <a:r>
                        <a:rPr lang="en-IN" sz="1400" dirty="0"/>
                        <a:t>Rajeev Kumar Chauhan, Kalpana Chauhan. </a:t>
                      </a:r>
                    </a:p>
                  </a:txBody>
                  <a:tcPr/>
                </a:tc>
                <a:tc>
                  <a:txBody>
                    <a:bodyPr/>
                    <a:lstStyle/>
                    <a:p>
                      <a:r>
                        <a:rPr lang="en-US" sz="1400" dirty="0"/>
                        <a:t>Intelligent toll collection system for moving vehicles in India.</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dirty="0">
                          <a:solidFill>
                            <a:srgbClr val="1F1F1F"/>
                          </a:solidFill>
                          <a:effectLst/>
                          <a:latin typeface="+mn-lt"/>
                        </a:rPr>
                        <a:t>6 September 2021, Science Direct. </a:t>
                      </a:r>
                      <a:endParaRPr lang="en-IN" sz="1400" dirty="0">
                        <a:latin typeface="+mn-lt"/>
                      </a:endParaRPr>
                    </a:p>
                    <a:p>
                      <a:endParaRPr lang="en-IN" dirty="0"/>
                    </a:p>
                  </a:txBody>
                  <a:tcPr/>
                </a:tc>
                <a:tc>
                  <a:txBody>
                    <a:bodyPr/>
                    <a:lstStyle/>
                    <a:p>
                      <a:pPr lvl="0">
                        <a:buNone/>
                      </a:pPr>
                      <a:r>
                        <a:rPr lang="en-IN" sz="1400" b="0" i="0" u="none" strike="noStrike" noProof="0" dirty="0"/>
                        <a:t>Implementing electronic toll collection systems and </a:t>
                      </a:r>
                      <a:r>
                        <a:rPr lang="en-IN" sz="1400" b="0" i="0" u="none" strike="noStrike" noProof="0" dirty="0">
                          <a:latin typeface="Bookman Old Style"/>
                        </a:rPr>
                        <a:t>High operational costs.</a:t>
                      </a:r>
                      <a:r>
                        <a:rPr lang="en-IN" sz="1400" b="0" i="0" u="none" strike="noStrike" noProof="0" dirty="0"/>
                        <a:t> </a:t>
                      </a:r>
                      <a:endParaRPr lang="en-US" sz="1400" b="0"/>
                    </a:p>
                  </a:txBody>
                  <a:tcPr/>
                </a:tc>
                <a:tc>
                  <a:txBody>
                    <a:bodyPr/>
                    <a:lstStyle/>
                    <a:p>
                      <a:pPr lvl="0">
                        <a:buNone/>
                      </a:pPr>
                      <a:r>
                        <a:rPr lang="en-IN" sz="1400" b="0" i="0" u="none" strike="noStrike" noProof="0" dirty="0">
                          <a:latin typeface="Bookman Old Style"/>
                        </a:rPr>
                        <a:t>Implementing a satellite-based toll collection system</a:t>
                      </a:r>
                      <a:endParaRPr lang="en-US" sz="1400" b="0" dirty="0"/>
                    </a:p>
                  </a:txBody>
                  <a:tcPr/>
                </a:tc>
                <a:extLst>
                  <a:ext uri="{0D108BD9-81ED-4DB2-BD59-A6C34878D82A}">
                    <a16:rowId xmlns:a16="http://schemas.microsoft.com/office/drawing/2014/main" val="250637052"/>
                  </a:ext>
                </a:extLst>
              </a:tr>
              <a:tr h="325464">
                <a:tc>
                  <a:txBody>
                    <a:bodyPr/>
                    <a:lstStyle/>
                    <a:p>
                      <a:r>
                        <a:rPr lang="en-US" sz="1400" dirty="0"/>
                        <a:t>Saddam.</a:t>
                      </a:r>
                      <a:endParaRPr lang="en-IN" sz="1400" dirty="0"/>
                    </a:p>
                  </a:txBody>
                  <a:tcPr/>
                </a:tc>
                <a:tc>
                  <a:txBody>
                    <a:bodyPr/>
                    <a:lstStyle/>
                    <a:p>
                      <a:r>
                        <a:rPr lang="en-US" sz="1400" dirty="0"/>
                        <a:t>Arduino Based Vehicle Tracker Using GPS and GSM.</a:t>
                      </a:r>
                      <a:endParaRPr lang="en-IN" sz="1400" dirty="0"/>
                    </a:p>
                  </a:txBody>
                  <a:tcPr/>
                </a:tc>
                <a:tc>
                  <a:txBody>
                    <a:bodyPr/>
                    <a:lstStyle/>
                    <a:p>
                      <a:r>
                        <a:rPr lang="en-IN" sz="1400" dirty="0"/>
                        <a:t>March 03, 2016, Circuit Digest.</a:t>
                      </a:r>
                    </a:p>
                  </a:txBody>
                  <a:tcPr/>
                </a:tc>
                <a:tc>
                  <a:txBody>
                    <a:bodyPr/>
                    <a:lstStyle/>
                    <a:p>
                      <a:pPr marL="0" lvl="0" indent="0" algn="l">
                        <a:lnSpc>
                          <a:spcPct val="100000"/>
                        </a:lnSpc>
                        <a:spcBef>
                          <a:spcPts val="0"/>
                        </a:spcBef>
                        <a:spcAft>
                          <a:spcPts val="0"/>
                        </a:spcAft>
                        <a:buNone/>
                      </a:pPr>
                      <a:r>
                        <a:rPr lang="en-IN" sz="1400" b="0" i="0" u="none" strike="noStrike" noProof="0" dirty="0">
                          <a:latin typeface="Bookman Old Style"/>
                        </a:rPr>
                        <a:t>Power consumption and </a:t>
                      </a:r>
                    </a:p>
                    <a:p>
                      <a:pPr marL="0" lvl="0" indent="0" algn="l">
                        <a:lnSpc>
                          <a:spcPct val="100000"/>
                        </a:lnSpc>
                        <a:spcBef>
                          <a:spcPts val="0"/>
                        </a:spcBef>
                        <a:spcAft>
                          <a:spcPts val="0"/>
                        </a:spcAft>
                        <a:buNone/>
                      </a:pPr>
                      <a:r>
                        <a:rPr lang="en-IN" sz="1400" b="0" i="0" u="none" strike="noStrike" noProof="0" dirty="0">
                          <a:latin typeface="Bookman Old Style"/>
                        </a:rPr>
                        <a:t>Environmental factors</a:t>
                      </a:r>
                      <a:endParaRPr lang="en-IN" sz="1400" b="0"/>
                    </a:p>
                    <a:p>
                      <a:pPr lvl="0">
                        <a:buNone/>
                      </a:pPr>
                      <a:endParaRPr lang="en-IN" dirty="0"/>
                    </a:p>
                  </a:txBody>
                  <a:tcPr/>
                </a:tc>
                <a:tc>
                  <a:txBody>
                    <a:bodyPr/>
                    <a:lstStyle/>
                    <a:p>
                      <a:pPr lvl="0">
                        <a:buNone/>
                      </a:pPr>
                      <a:r>
                        <a:rPr lang="en-IN" sz="1400" b="0" i="0" u="none" strike="noStrike" noProof="0" dirty="0">
                          <a:latin typeface="Bookman Old Style"/>
                        </a:rPr>
                        <a:t>Implementing a low-power mode</a:t>
                      </a:r>
                      <a:endParaRPr lang="en-US" sz="1400" b="0" dirty="0"/>
                    </a:p>
                  </a:txBody>
                  <a:tcPr/>
                </a:tc>
                <a:extLst>
                  <a:ext uri="{0D108BD9-81ED-4DB2-BD59-A6C34878D82A}">
                    <a16:rowId xmlns:a16="http://schemas.microsoft.com/office/drawing/2014/main" val="856374100"/>
                  </a:ext>
                </a:extLst>
              </a:tr>
              <a:tr h="325464">
                <a:tc>
                  <a:txBody>
                    <a:bodyPr/>
                    <a:lstStyle/>
                    <a:p>
                      <a:r>
                        <a:rPr lang="en-IN" sz="1400" b="0" i="0" dirty="0">
                          <a:solidFill>
                            <a:srgbClr val="000000"/>
                          </a:solidFill>
                          <a:effectLst/>
                        </a:rPr>
                        <a:t>Firas Muhammad Zeki Mahmood.</a:t>
                      </a:r>
                      <a:endParaRPr lang="en-IN" sz="1400" dirty="0"/>
                    </a:p>
                  </a:txBody>
                  <a:tcPr/>
                </a:tc>
                <a:tc>
                  <a:txBody>
                    <a:bodyPr/>
                    <a:lstStyle/>
                    <a:p>
                      <a:r>
                        <a:rPr lang="en-US" sz="1400" b="0" i="0" dirty="0">
                          <a:solidFill>
                            <a:srgbClr val="000000"/>
                          </a:solidFill>
                          <a:effectLst/>
                        </a:rPr>
                        <a:t>Vehicle Tracking System by Using GPS, GSM, and Arduino Technology.</a:t>
                      </a:r>
                      <a:endParaRPr lang="en-IN" sz="1400" dirty="0"/>
                    </a:p>
                  </a:txBody>
                  <a:tcPr/>
                </a:tc>
                <a:tc>
                  <a:txBody>
                    <a:bodyPr/>
                    <a:lstStyle/>
                    <a:p>
                      <a:r>
                        <a:rPr lang="en-US" sz="1400" b="0" i="0" dirty="0">
                          <a:solidFill>
                            <a:srgbClr val="000000"/>
                          </a:solidFill>
                          <a:effectLst/>
                        </a:rPr>
                        <a:t>January 2022, ResearchGate.</a:t>
                      </a:r>
                      <a:endParaRPr lang="en-IN" sz="1400" dirty="0"/>
                    </a:p>
                  </a:txBody>
                  <a:tcPr/>
                </a:tc>
                <a:tc>
                  <a:txBody>
                    <a:bodyPr/>
                    <a:lstStyle/>
                    <a:p>
                      <a:pPr lvl="0">
                        <a:buNone/>
                      </a:pPr>
                      <a:r>
                        <a:rPr lang="en-IN" sz="1400" b="0" i="0" u="none" strike="noStrike" noProof="0" dirty="0">
                          <a:latin typeface="Bookman Old Style"/>
                        </a:rPr>
                        <a:t>GPS signal loss and User interface</a:t>
                      </a:r>
                      <a:endParaRPr lang="en-US" sz="1400" dirty="0"/>
                    </a:p>
                  </a:txBody>
                  <a:tcPr/>
                </a:tc>
                <a:tc>
                  <a:txBody>
                    <a:bodyPr/>
                    <a:lstStyle/>
                    <a:p>
                      <a:pPr lvl="0">
                        <a:buNone/>
                      </a:pPr>
                      <a:r>
                        <a:rPr lang="en-IN" sz="1400" b="0" i="0" u="none" strike="noStrike" noProof="0" dirty="0">
                          <a:latin typeface="Bookman Old Style"/>
                        </a:rPr>
                        <a:t>Developing a user-friendly interface and </a:t>
                      </a:r>
                      <a:r>
                        <a:rPr lang="en-IN" sz="1400" b="0" i="0" u="none" strike="noStrike" noProof="0" dirty="0"/>
                        <a:t>Using a high-gain GPS antenna</a:t>
                      </a:r>
                      <a:endParaRPr lang="en-US" sz="1400" dirty="0"/>
                    </a:p>
                  </a:txBody>
                  <a:tcPr/>
                </a:tc>
                <a:extLst>
                  <a:ext uri="{0D108BD9-81ED-4DB2-BD59-A6C34878D82A}">
                    <a16:rowId xmlns:a16="http://schemas.microsoft.com/office/drawing/2014/main" val="134649806"/>
                  </a:ext>
                </a:extLst>
              </a:tr>
              <a:tr h="325464">
                <a:tc>
                  <a:txBody>
                    <a:bodyPr/>
                    <a:lstStyle/>
                    <a:p>
                      <a:r>
                        <a:rPr lang="en-IN" sz="1400" dirty="0" err="1"/>
                        <a:t>Dr.</a:t>
                      </a:r>
                      <a:r>
                        <a:rPr lang="en-IN" sz="1400" dirty="0"/>
                        <a:t> Khali Persad, </a:t>
                      </a:r>
                      <a:r>
                        <a:rPr lang="en-IN" sz="1400" dirty="0" err="1"/>
                        <a:t>Dr.</a:t>
                      </a:r>
                      <a:r>
                        <a:rPr lang="en-IN" sz="1400" dirty="0"/>
                        <a:t> C. Michael Walton, Shahriyar Hussain.</a:t>
                      </a:r>
                    </a:p>
                  </a:txBody>
                  <a:tcPr/>
                </a:tc>
                <a:tc>
                  <a:txBody>
                    <a:bodyPr/>
                    <a:lstStyle/>
                    <a:p>
                      <a:r>
                        <a:rPr lang="en-US" sz="1400" dirty="0"/>
                        <a:t>Toll Collection Technology and Best Practices, P</a:t>
                      </a:r>
                      <a:r>
                        <a:rPr lang="en-IN" sz="1400" dirty="0" err="1"/>
                        <a:t>roject</a:t>
                      </a:r>
                      <a:r>
                        <a:rPr lang="en-IN" sz="1400" dirty="0"/>
                        <a:t> 0┽5217: Vehicle/License Plate Identification For Toll Collection Applications.</a:t>
                      </a:r>
                    </a:p>
                  </a:txBody>
                  <a:tcPr/>
                </a:tc>
                <a:tc>
                  <a:txBody>
                    <a:bodyPr/>
                    <a:lstStyle/>
                    <a:p>
                      <a:r>
                        <a:rPr lang="en-IN" sz="1400" dirty="0"/>
                        <a:t>January 2007, TRID Database.</a:t>
                      </a:r>
                    </a:p>
                  </a:txBody>
                  <a:tcPr/>
                </a:tc>
                <a:tc>
                  <a:txBody>
                    <a:bodyPr/>
                    <a:lstStyle/>
                    <a:p>
                      <a:pPr lvl="0">
                        <a:buNone/>
                      </a:pPr>
                      <a:r>
                        <a:rPr lang="en-IN" sz="1400" b="0" i="0" u="none" strike="noStrike" noProof="0" dirty="0">
                          <a:latin typeface="Bookman Old Style"/>
                        </a:rPr>
                        <a:t>Variable Lighting Conditions and </a:t>
                      </a:r>
                      <a:r>
                        <a:rPr lang="en-IN" sz="1400" b="0" i="0" u="none" strike="noStrike" noProof="0" dirty="0"/>
                        <a:t>High Volume of Data</a:t>
                      </a:r>
                      <a:endParaRPr lang="en-US" sz="1400" b="0"/>
                    </a:p>
                  </a:txBody>
                  <a:tcPr/>
                </a:tc>
                <a:tc>
                  <a:txBody>
                    <a:bodyPr/>
                    <a:lstStyle/>
                    <a:p>
                      <a:pPr lvl="0">
                        <a:buNone/>
                      </a:pPr>
                      <a:r>
                        <a:rPr lang="en-IN" sz="1400" b="0" i="0" u="none" strike="noStrike" noProof="0" dirty="0">
                          <a:latin typeface="Bookman Old Style"/>
                        </a:rPr>
                        <a:t>Weatherproof Equipment and </a:t>
                      </a:r>
                      <a:r>
                        <a:rPr lang="en-IN" sz="1400" b="0" i="0" u="none" strike="noStrike" noProof="0" dirty="0"/>
                        <a:t>Cloud-Based Solutions</a:t>
                      </a:r>
                      <a:endParaRPr lang="en-US" sz="1400" b="0" dirty="0"/>
                    </a:p>
                  </a:txBody>
                  <a:tcPr/>
                </a:tc>
                <a:extLst>
                  <a:ext uri="{0D108BD9-81ED-4DB2-BD59-A6C34878D82A}">
                    <a16:rowId xmlns:a16="http://schemas.microsoft.com/office/drawing/2014/main" val="1468273556"/>
                  </a:ext>
                </a:extLst>
              </a:tr>
              <a:tr h="325464">
                <a:tc>
                  <a:txBody>
                    <a:bodyPr/>
                    <a:lstStyle/>
                    <a:p>
                      <a:r>
                        <a:rPr lang="pt-BR" sz="1400" dirty="0"/>
                        <a:t>Anandaraj S, Mohana Arasi M.</a:t>
                      </a:r>
                      <a:endParaRPr lang="en-IN" sz="1400" dirty="0"/>
                    </a:p>
                  </a:txBody>
                  <a:tcPr/>
                </a:tc>
                <a:tc>
                  <a:txBody>
                    <a:bodyPr/>
                    <a:lstStyle/>
                    <a:p>
                      <a:r>
                        <a:rPr lang="en-US" sz="1400" dirty="0"/>
                        <a:t>Intelligent Toll Path System Using GPS and GSM, Vol. 5, Issue 5.</a:t>
                      </a:r>
                      <a:endParaRPr lang="en-IN" sz="1400" dirty="0"/>
                    </a:p>
                  </a:txBody>
                  <a:tcPr/>
                </a:tc>
                <a:tc>
                  <a:txBody>
                    <a:bodyPr/>
                    <a:lstStyle/>
                    <a:p>
                      <a:r>
                        <a:rPr lang="en-US" sz="1400" dirty="0"/>
                        <a:t>May 2016, International Journal of Advanced Research in Computer and Communication Engineering</a:t>
                      </a:r>
                      <a:endParaRPr lang="en-IN" sz="1400" dirty="0"/>
                    </a:p>
                  </a:txBody>
                  <a:tcPr/>
                </a:tc>
                <a:tc>
                  <a:txBody>
                    <a:bodyPr/>
                    <a:lstStyle/>
                    <a:p>
                      <a:pPr lvl="0">
                        <a:buNone/>
                      </a:pPr>
                      <a:r>
                        <a:rPr lang="en-IN" sz="1400" b="0" i="0" u="none" strike="noStrike" noProof="0" dirty="0">
                          <a:latin typeface="Bookman Old Style"/>
                        </a:rPr>
                        <a:t>GPS Signal Interference</a:t>
                      </a:r>
                      <a:endParaRPr lang="en-US" sz="1400" b="0" dirty="0"/>
                    </a:p>
                  </a:txBody>
                  <a:tcPr/>
                </a:tc>
                <a:tc>
                  <a:txBody>
                    <a:bodyPr/>
                    <a:lstStyle/>
                    <a:p>
                      <a:pPr marL="0" lvl="0" indent="0" algn="l">
                        <a:lnSpc>
                          <a:spcPct val="100000"/>
                        </a:lnSpc>
                        <a:spcBef>
                          <a:spcPts val="0"/>
                        </a:spcBef>
                        <a:spcAft>
                          <a:spcPts val="0"/>
                        </a:spcAft>
                        <a:buNone/>
                      </a:pPr>
                      <a:r>
                        <a:rPr lang="en-IN" sz="1400" b="0" i="0" u="none" strike="noStrike" noProof="0" dirty="0">
                          <a:latin typeface="Bookman Old Style"/>
                        </a:rPr>
                        <a:t>GPS Signal and GSM Network Optimization</a:t>
                      </a:r>
                      <a:r>
                        <a:rPr lang="en-IN" sz="1400" b="0" i="0" u="none" strike="noStrike" noProof="0" dirty="0">
                          <a:solidFill>
                            <a:srgbClr val="374151"/>
                          </a:solidFill>
                          <a:latin typeface="Bookman Old Style"/>
                        </a:rPr>
                        <a:t> </a:t>
                      </a:r>
                      <a:endParaRPr lang="en-IN" sz="1400" dirty="0"/>
                    </a:p>
                    <a:p>
                      <a:pPr lvl="0">
                        <a:buNone/>
                      </a:pPr>
                      <a:endParaRPr lang="en-IN" dirty="0"/>
                    </a:p>
                  </a:txBody>
                  <a:tcPr/>
                </a:tc>
                <a:extLst>
                  <a:ext uri="{0D108BD9-81ED-4DB2-BD59-A6C34878D82A}">
                    <a16:rowId xmlns:a16="http://schemas.microsoft.com/office/drawing/2014/main" val="127064130"/>
                  </a:ext>
                </a:extLst>
              </a:tr>
              <a:tr h="325464">
                <a:tc>
                  <a:txBody>
                    <a:bodyPr/>
                    <a:lstStyle/>
                    <a:p>
                      <a:r>
                        <a:rPr lang="en-IN" sz="1400" dirty="0"/>
                        <a:t>Mrs. </a:t>
                      </a:r>
                      <a:r>
                        <a:rPr lang="en-IN" sz="1400" dirty="0" err="1"/>
                        <a:t>K.P.Kamble</a:t>
                      </a:r>
                      <a:r>
                        <a:rPr lang="en-IN" sz="1400" dirty="0"/>
                        <a:t>.</a:t>
                      </a:r>
                    </a:p>
                  </a:txBody>
                  <a:tcPr/>
                </a:tc>
                <a:tc>
                  <a:txBody>
                    <a:bodyPr/>
                    <a:lstStyle/>
                    <a:p>
                      <a:r>
                        <a:rPr lang="en-IN" sz="1400" dirty="0"/>
                        <a:t>SMART VEHICLE TRACKING SYSTEM</a:t>
                      </a:r>
                      <a:r>
                        <a:rPr lang="en-US" sz="1400" dirty="0"/>
                        <a:t>, </a:t>
                      </a:r>
                      <a:r>
                        <a:rPr lang="en-IN" sz="1400" dirty="0"/>
                        <a:t>Vol.3, No.4.</a:t>
                      </a:r>
                    </a:p>
                  </a:txBody>
                  <a:tcPr/>
                </a:tc>
                <a:tc>
                  <a:txBody>
                    <a:bodyPr/>
                    <a:lstStyle/>
                    <a:p>
                      <a:r>
                        <a:rPr lang="en-IN" sz="1400" dirty="0"/>
                        <a:t>July 2012, ResearchGate.</a:t>
                      </a:r>
                    </a:p>
                  </a:txBody>
                  <a:tcPr/>
                </a:tc>
                <a:tc>
                  <a:txBody>
                    <a:bodyPr/>
                    <a:lstStyle/>
                    <a:p>
                      <a:pPr lvl="0">
                        <a:buNone/>
                      </a:pPr>
                      <a:r>
                        <a:rPr lang="en-IN" sz="1400" b="0" i="0" u="none" strike="noStrike" noProof="0" dirty="0">
                          <a:latin typeface="Bookman Old Style"/>
                        </a:rPr>
                        <a:t>Location Inaccuracy and </a:t>
                      </a:r>
                      <a:r>
                        <a:rPr lang="en-IN" sz="1400" b="0" i="0" u="none" strike="noStrike" noProof="0" dirty="0"/>
                        <a:t>Maintenance</a:t>
                      </a:r>
                      <a:endParaRPr lang="en-US" sz="1400" b="0"/>
                    </a:p>
                  </a:txBody>
                  <a:tcPr/>
                </a:tc>
                <a:tc>
                  <a:txBody>
                    <a:bodyPr/>
                    <a:lstStyle/>
                    <a:p>
                      <a:pPr lvl="0">
                        <a:buNone/>
                      </a:pPr>
                      <a:r>
                        <a:rPr lang="en-IN" sz="1400" b="0" i="0" u="none" strike="noStrike" noProof="0" dirty="0">
                          <a:latin typeface="Bookman Old Style"/>
                        </a:rPr>
                        <a:t>Cellular Network-Based Tracking and </a:t>
                      </a:r>
                      <a:r>
                        <a:rPr lang="en-IN" sz="1400" b="0" i="0" u="none" strike="noStrike" noProof="0" dirty="0"/>
                        <a:t>Maintenance Scheduling:</a:t>
                      </a:r>
                      <a:endParaRPr lang="en-US" sz="1400" b="0"/>
                    </a:p>
                  </a:txBody>
                  <a:tcPr/>
                </a:tc>
                <a:extLst>
                  <a:ext uri="{0D108BD9-81ED-4DB2-BD59-A6C34878D82A}">
                    <a16:rowId xmlns:a16="http://schemas.microsoft.com/office/drawing/2014/main" val="1235977579"/>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lstStyle/>
          <a:p>
            <a:r>
              <a:rPr lang="en-IN" dirty="0"/>
              <a:t>Too much of vehicle pile-up in toll booths.</a:t>
            </a:r>
          </a:p>
          <a:p>
            <a:r>
              <a:rPr lang="en-IN" dirty="0"/>
              <a:t>Air pollution.</a:t>
            </a:r>
          </a:p>
          <a:p>
            <a:r>
              <a:rPr lang="en-IN" dirty="0"/>
              <a:t>Paying same amount of money irrespective of distance travelled.</a:t>
            </a:r>
          </a:p>
          <a:p>
            <a:r>
              <a:rPr lang="en-IN" dirty="0"/>
              <a:t>Fuel consumption.</a:t>
            </a:r>
          </a:p>
          <a:p>
            <a:r>
              <a:rPr lang="en-IN" dirty="0"/>
              <a:t>Insufficient payment methods.</a:t>
            </a:r>
          </a:p>
          <a:p>
            <a:r>
              <a:rPr lang="en-IN" dirty="0"/>
              <a:t>Increase in travel time.</a:t>
            </a:r>
          </a:p>
          <a:p>
            <a:r>
              <a:rPr lang="en-IN" dirty="0"/>
              <a:t>Operational insufficiencies.</a:t>
            </a:r>
          </a:p>
          <a:p>
            <a:r>
              <a:rPr lang="en-IN" dirty="0"/>
              <a:t>Technological gap.</a:t>
            </a:r>
          </a:p>
          <a:p>
            <a:r>
              <a:rPr lang="en-IN" dirty="0"/>
              <a:t>Maintenance cost.</a:t>
            </a:r>
          </a:p>
          <a:p>
            <a:r>
              <a:rPr lang="en-IN" dirty="0"/>
              <a:t>Difficulty for emergency vehicle.</a:t>
            </a:r>
          </a:p>
          <a:p>
            <a:r>
              <a:rPr lang="en-IN" dirty="0"/>
              <a:t>Impact on long distance travel.</a:t>
            </a:r>
          </a:p>
          <a:p>
            <a:endParaRPr lang="en-IN" dirty="0"/>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lstStyle/>
          <a:p>
            <a:r>
              <a:rPr lang="en-GB" dirty="0"/>
              <a:t>The proposed method for Radar on Roads is that instead of using RFID tags, we’re using GPS and GSM module. When a vehicle passes through a toll plaza the GPS system and GSM Module in the vehicle gets coordinated with the GSM Module of that particular toll plaza, the driver also gets intimated that they’ve crossed this particular toll plaza. As the driver keeps driving they get intimated every ten kilometres. The complete amount only gets deducted if the driver has utilized the entire highway, if the driver takes a diversion or uses the service road the amount gets deducted according to that. We’re using Haversine formula to calculate the distance travelled from one point to another.</a:t>
            </a: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r>
              <a:rPr lang="en-GB" dirty="0"/>
              <a:t>Our objective for this project is:</a:t>
            </a:r>
          </a:p>
          <a:p>
            <a:pPr lvl="1" algn="just">
              <a:buFont typeface="Wingdings" panose="05000000000000000000" pitchFamily="2" charset="2"/>
              <a:buChar char="§"/>
            </a:pPr>
            <a:r>
              <a:rPr lang="en-GB" sz="2400" dirty="0"/>
              <a:t>Reduced toll fare.</a:t>
            </a:r>
          </a:p>
          <a:p>
            <a:pPr lvl="1" algn="just">
              <a:buFont typeface="Wingdings" panose="05000000000000000000" pitchFamily="2" charset="2"/>
              <a:buChar char="§"/>
            </a:pPr>
            <a:r>
              <a:rPr lang="en-GB" sz="2400" dirty="0"/>
              <a:t>Reduced traffic.</a:t>
            </a:r>
          </a:p>
          <a:p>
            <a:pPr lvl="1" algn="just">
              <a:buFont typeface="Wingdings" panose="05000000000000000000" pitchFamily="2" charset="2"/>
              <a:buChar char="§"/>
            </a:pPr>
            <a:r>
              <a:rPr lang="en-GB" sz="2400" dirty="0"/>
              <a:t>Makes sure that the driver is well aware of the distance covered.</a:t>
            </a:r>
          </a:p>
          <a:p>
            <a:pPr lvl="1" algn="just">
              <a:buFont typeface="Wingdings" panose="05000000000000000000" pitchFamily="2" charset="2"/>
              <a:buChar char="§"/>
            </a:pPr>
            <a:r>
              <a:rPr lang="en-GB" sz="2400" dirty="0"/>
              <a:t>Making sure that there is less air pollution.</a:t>
            </a:r>
          </a:p>
          <a:p>
            <a:pPr lvl="1" algn="just">
              <a:buFont typeface="Wingdings" panose="05000000000000000000" pitchFamily="2" charset="2"/>
              <a:buChar char="§"/>
            </a:pPr>
            <a:r>
              <a:rPr lang="en-GB" sz="2400" dirty="0"/>
              <a:t>Making sure that the travel time effected.</a:t>
            </a:r>
          </a:p>
          <a:p>
            <a:pPr lvl="1" algn="just">
              <a:buFont typeface="Wingdings" panose="05000000000000000000" pitchFamily="2" charset="2"/>
              <a:buChar char="§"/>
            </a:pPr>
            <a:r>
              <a:rPr lang="en-GB" sz="2400" dirty="0"/>
              <a:t>Reducing fuel consumption.</a:t>
            </a:r>
          </a:p>
          <a:p>
            <a:pPr lvl="1" algn="just">
              <a:buFont typeface="Wingdings" panose="05000000000000000000" pitchFamily="2" charset="2"/>
              <a:buChar char="§"/>
            </a:pPr>
            <a:r>
              <a:rPr lang="en-GB" sz="2400" dirty="0"/>
              <a:t>Emergency vehicles can go without any issues.</a:t>
            </a:r>
          </a:p>
          <a:p>
            <a:pPr lvl="1" algn="just">
              <a:buFont typeface="Wingdings" panose="05000000000000000000" pitchFamily="2" charset="2"/>
              <a:buChar char="§"/>
            </a:pPr>
            <a:endParaRPr lang="en-GB" sz="2400" dirty="0"/>
          </a:p>
          <a:p>
            <a:pPr lvl="1" algn="just">
              <a:buFont typeface="Wingdings" panose="05000000000000000000" pitchFamily="2" charset="2"/>
              <a:buChar char="§"/>
            </a:pPr>
            <a:endParaRPr lang="en-GB" sz="2400" dirty="0"/>
          </a:p>
          <a:p>
            <a:pPr lvl="1" algn="just">
              <a:buFont typeface="Wingdings" panose="05000000000000000000" pitchFamily="2" charset="2"/>
              <a:buChar char="§"/>
            </a:pPr>
            <a:endParaRPr lang="en-GB" sz="2400" dirty="0"/>
          </a:p>
          <a:p>
            <a:pPr lvl="1" algn="just">
              <a:buFont typeface="Wingdings" panose="05000000000000000000" pitchFamily="2" charset="2"/>
              <a:buChar char="§"/>
            </a:pPr>
            <a:endParaRPr lang="en-GB" sz="2400" dirty="0"/>
          </a:p>
          <a:p>
            <a:pPr lvl="1" algn="just">
              <a:buFont typeface="Wingdings" panose="05000000000000000000" pitchFamily="2" charset="2"/>
              <a:buChar char="§"/>
            </a:pPr>
            <a:endParaRPr lang="en-GB" sz="2400" dirty="0"/>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Haversine Formula is a mathematical formula used to calculate the distance between two points on a sphere, such as the Earth, using their latitude and longitude coordinates.</a:t>
            </a:r>
          </a:p>
          <a:p>
            <a:r>
              <a:rPr lang="en-US" dirty="0">
                <a:latin typeface="Verdana"/>
                <a:ea typeface="Verdana"/>
              </a:rPr>
              <a:t>Vehicle Detection and Identification: GPS system.</a:t>
            </a:r>
          </a:p>
          <a:p>
            <a:r>
              <a:rPr lang="en-US" dirty="0">
                <a:latin typeface="Verdana"/>
                <a:ea typeface="Verdana"/>
              </a:rPr>
              <a:t>Payment Methods: Prepaid systems and mobile payment apps.</a:t>
            </a:r>
          </a:p>
          <a:p>
            <a:r>
              <a:rPr lang="en-US" dirty="0">
                <a:latin typeface="Verdana"/>
                <a:ea typeface="Verdana"/>
              </a:rPr>
              <a:t>Data processing and toll processing: ESP 32 is used as a server to calculate the fare.</a:t>
            </a:r>
          </a:p>
          <a:p>
            <a:r>
              <a:rPr lang="en-US" dirty="0">
                <a:latin typeface="Verdana"/>
                <a:ea typeface="Verdana"/>
              </a:rPr>
              <a:t>User Interface(UI): LCD Display, Speaker and Amplifier and buttons.</a:t>
            </a:r>
          </a:p>
          <a:p>
            <a:endParaRPr lang="en-US" dirty="0"/>
          </a:p>
          <a:p>
            <a:endParaRPr lang="en-GB" dirty="0"/>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7" name="Picture 6">
            <a:extLst>
              <a:ext uri="{FF2B5EF4-FFF2-40B4-BE49-F238E27FC236}">
                <a16:creationId xmlns:a16="http://schemas.microsoft.com/office/drawing/2014/main" id="{2657C1E9-0CB8-EE2B-34F7-F6D339831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575" y="1132495"/>
            <a:ext cx="9032033" cy="4916538"/>
          </a:xfrm>
          <a:prstGeom prst="rect">
            <a:avLst/>
          </a:prstGeom>
        </p:spPr>
      </p:pic>
    </p:spTree>
    <p:extLst>
      <p:ext uri="{BB962C8B-B14F-4D97-AF65-F5344CB8AC3E}">
        <p14:creationId xmlns:p14="http://schemas.microsoft.com/office/powerpoint/2010/main" val="59389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fontScale="62500" lnSpcReduction="20000"/>
          </a:bodyPr>
          <a:lstStyle/>
          <a:p>
            <a:pPr algn="just">
              <a:buNone/>
            </a:pPr>
            <a:r>
              <a:rPr lang="en-US" sz="2400" dirty="0"/>
              <a:t>GPS Module:</a:t>
            </a:r>
          </a:p>
          <a:p>
            <a:pPr algn="just">
              <a:buNone/>
            </a:pPr>
            <a:r>
              <a:rPr lang="en-US" sz="2400" dirty="0"/>
              <a:t>NEO-6M GPS module for real-time vehicle tracking and distance calculation.</a:t>
            </a:r>
          </a:p>
          <a:p>
            <a:pPr algn="just">
              <a:buNone/>
            </a:pPr>
            <a:endParaRPr lang="en-US" sz="2400" dirty="0"/>
          </a:p>
          <a:p>
            <a:pPr algn="just">
              <a:buNone/>
            </a:pPr>
            <a:r>
              <a:rPr lang="en-US" sz="2400" dirty="0"/>
              <a:t>GSM Module:</a:t>
            </a:r>
          </a:p>
          <a:p>
            <a:pPr algn="just">
              <a:buNone/>
            </a:pPr>
            <a:r>
              <a:rPr lang="en-US" sz="2400" dirty="0"/>
              <a:t>SIM800C GSM module for communication with the central server, sending toll data, and receiving fare updates.</a:t>
            </a:r>
          </a:p>
          <a:p>
            <a:pPr algn="just">
              <a:buNone/>
            </a:pPr>
            <a:endParaRPr lang="en-US" sz="2400" dirty="0"/>
          </a:p>
          <a:p>
            <a:pPr algn="just">
              <a:buNone/>
            </a:pPr>
            <a:r>
              <a:rPr lang="en-US" sz="2400" dirty="0"/>
              <a:t>LCD Display:</a:t>
            </a:r>
          </a:p>
          <a:p>
            <a:pPr algn="just">
              <a:buNone/>
            </a:pPr>
            <a:r>
              <a:rPr lang="en-US" sz="2400" dirty="0"/>
              <a:t>JHD 204A (20x4) LCD for displaying GPS coordinates, distance traveled, and fare information in real-time.</a:t>
            </a:r>
          </a:p>
          <a:p>
            <a:pPr algn="just">
              <a:buNone/>
            </a:pPr>
            <a:endParaRPr lang="en-US" sz="2400" dirty="0"/>
          </a:p>
          <a:p>
            <a:pPr algn="just">
              <a:buNone/>
            </a:pPr>
            <a:r>
              <a:rPr lang="en-US" sz="2400" dirty="0"/>
              <a:t>Speaker and Amplifier:</a:t>
            </a:r>
          </a:p>
          <a:p>
            <a:pPr algn="just">
              <a:buNone/>
            </a:pPr>
            <a:r>
              <a:rPr lang="en-US" sz="2400" dirty="0"/>
              <a:t>PAM8403 amplifier module paired with a speaker to provide audible notifications, such as fare updates and toll entry/exit alerts.</a:t>
            </a:r>
          </a:p>
          <a:p>
            <a:pPr algn="just">
              <a:buNone/>
            </a:pPr>
            <a:endParaRPr lang="en-US" sz="2400" dirty="0"/>
          </a:p>
          <a:p>
            <a:pPr algn="just">
              <a:buNone/>
            </a:pPr>
            <a:r>
              <a:rPr lang="en-US" sz="2400" dirty="0"/>
              <a:t>Microcontroller:</a:t>
            </a:r>
          </a:p>
          <a:p>
            <a:pPr algn="just">
              <a:buNone/>
            </a:pPr>
            <a:r>
              <a:rPr lang="en-US" sz="2400" dirty="0"/>
              <a:t>ESP32 for managing GPS, GSM, LCD, and speaker, handling fare calculations, and enabling wireless communication with IoT systems.</a:t>
            </a:r>
          </a:p>
          <a:p>
            <a:pPr algn="just">
              <a:buNone/>
            </a:pPr>
            <a:endParaRPr lang="en-US" sz="2400" dirty="0"/>
          </a:p>
          <a:p>
            <a:pPr algn="just">
              <a:buNone/>
            </a:pPr>
            <a:r>
              <a:rPr lang="en-US" sz="2400" dirty="0"/>
              <a:t>Battery System:</a:t>
            </a:r>
          </a:p>
          <a:p>
            <a:pPr algn="just">
              <a:buNone/>
            </a:pPr>
            <a:r>
              <a:rPr lang="en-US" sz="2400" dirty="0"/>
              <a:t>18650 Li-ion batteries with HX-4S-A20 board for powering the system independently from external power sources.</a:t>
            </a:r>
          </a:p>
          <a:p>
            <a:endParaRPr lang="en-IN" dirty="0"/>
          </a:p>
        </p:txBody>
      </p:sp>
    </p:spTree>
    <p:extLst>
      <p:ext uri="{BB962C8B-B14F-4D97-AF65-F5344CB8AC3E}">
        <p14:creationId xmlns:p14="http://schemas.microsoft.com/office/powerpoint/2010/main" val="82555230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5268</TotalTime>
  <Words>1524</Words>
  <Application>Microsoft Office PowerPoint</Application>
  <PresentationFormat>Widescreen</PresentationFormat>
  <Paragraphs>174</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Bioinformatics</vt:lpstr>
      <vt:lpstr>RADAR ON ROADS</vt:lpstr>
      <vt:lpstr>Introduction</vt:lpstr>
      <vt:lpstr>Literature Review</vt:lpstr>
      <vt:lpstr>Existing method Drawback</vt:lpstr>
      <vt:lpstr>Proposed Method</vt:lpstr>
      <vt:lpstr>Objectives</vt:lpstr>
      <vt:lpstr>Methodology/Modules</vt:lpstr>
      <vt:lpstr>Architecture</vt:lpstr>
      <vt:lpstr>Hardware components.</vt:lpstr>
      <vt:lpstr>Software components.</vt:lpstr>
      <vt:lpstr>Timeline of Project</vt:lpstr>
      <vt:lpstr>Expected Outcomes</vt:lpstr>
      <vt:lpstr>Conclusion</vt:lpstr>
      <vt:lpstr>Github Link</vt:lpstr>
      <vt:lpstr>References</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HIRANMAYI R</cp:lastModifiedBy>
  <cp:revision>116</cp:revision>
  <dcterms:created xsi:type="dcterms:W3CDTF">2023-03-16T03:26:27Z</dcterms:created>
  <dcterms:modified xsi:type="dcterms:W3CDTF">2024-10-21T07:55:54Z</dcterms:modified>
</cp:coreProperties>
</file>