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69" r:id="rId4"/>
    <p:sldId id="273" r:id="rId5"/>
    <p:sldId id="272" r:id="rId6"/>
    <p:sldId id="271" r:id="rId7"/>
    <p:sldId id="291" r:id="rId8"/>
    <p:sldId id="276" r:id="rId9"/>
    <p:sldId id="277" r:id="rId10"/>
    <p:sldId id="278" r:id="rId11"/>
    <p:sldId id="279" r:id="rId12"/>
    <p:sldId id="280" r:id="rId13"/>
    <p:sldId id="281" r:id="rId14"/>
    <p:sldId id="303" r:id="rId15"/>
    <p:sldId id="304" r:id="rId16"/>
    <p:sldId id="305" r:id="rId17"/>
    <p:sldId id="306" r:id="rId18"/>
    <p:sldId id="307" r:id="rId19"/>
    <p:sldId id="282" r:id="rId20"/>
    <p:sldId id="295" r:id="rId21"/>
    <p:sldId id="296" r:id="rId22"/>
    <p:sldId id="297" r:id="rId23"/>
    <p:sldId id="298" r:id="rId24"/>
    <p:sldId id="283" r:id="rId25"/>
    <p:sldId id="284" r:id="rId26"/>
    <p:sldId id="299" r:id="rId27"/>
    <p:sldId id="300" r:id="rId28"/>
    <p:sldId id="301" r:id="rId29"/>
    <p:sldId id="302" r:id="rId30"/>
    <p:sldId id="286" r:id="rId31"/>
    <p:sldId id="289" r:id="rId32"/>
    <p:sldId id="287" r:id="rId33"/>
    <p:sldId id="288" r:id="rId34"/>
    <p:sldId id="270" r:id="rId35"/>
    <p:sldId id="290" r:id="rId36"/>
    <p:sldId id="292" r:id="rId37"/>
    <p:sldId id="265" r:id="rId38"/>
    <p:sldId id="308" r:id="rId39"/>
    <p:sldId id="293" r:id="rId40"/>
    <p:sldId id="266"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ANMAYI R" userId="8244d537-aac0-4468-8729-c836fd615641" providerId="ADAL" clId="{E11CDC8F-F85A-4D7F-B652-1C528061A804}"/>
    <pc:docChg chg="custSel addSld delSld modSld">
      <pc:chgData name="HIRANMAYI R" userId="8244d537-aac0-4468-8729-c836fd615641" providerId="ADAL" clId="{E11CDC8F-F85A-4D7F-B652-1C528061A804}" dt="2025-01-17T03:17:30.347" v="35" actId="47"/>
      <pc:docMkLst>
        <pc:docMk/>
      </pc:docMkLst>
      <pc:sldChg chg="del">
        <pc:chgData name="HIRANMAYI R" userId="8244d537-aac0-4468-8729-c836fd615641" providerId="ADAL" clId="{E11CDC8F-F85A-4D7F-B652-1C528061A804}" dt="2025-01-16T19:45:29.925" v="4" actId="47"/>
        <pc:sldMkLst>
          <pc:docMk/>
          <pc:sldMk cId="4185058225" sldId="274"/>
        </pc:sldMkLst>
      </pc:sldChg>
      <pc:sldChg chg="del">
        <pc:chgData name="HIRANMAYI R" userId="8244d537-aac0-4468-8729-c836fd615641" providerId="ADAL" clId="{E11CDC8F-F85A-4D7F-B652-1C528061A804}" dt="2025-01-17T03:17:30.347" v="35" actId="47"/>
        <pc:sldMkLst>
          <pc:docMk/>
          <pc:sldMk cId="1087408893" sldId="294"/>
        </pc:sldMkLst>
      </pc:sldChg>
      <pc:sldChg chg="modSp new mod">
        <pc:chgData name="HIRANMAYI R" userId="8244d537-aac0-4468-8729-c836fd615641" providerId="ADAL" clId="{E11CDC8F-F85A-4D7F-B652-1C528061A804}" dt="2025-01-16T19:46:23.485" v="34"/>
        <pc:sldMkLst>
          <pc:docMk/>
          <pc:sldMk cId="1864640205" sldId="308"/>
        </pc:sldMkLst>
        <pc:spChg chg="mod">
          <ac:chgData name="HIRANMAYI R" userId="8244d537-aac0-4468-8729-c836fd615641" providerId="ADAL" clId="{E11CDC8F-F85A-4D7F-B652-1C528061A804}" dt="2025-01-16T19:46:23.485" v="34"/>
          <ac:spMkLst>
            <pc:docMk/>
            <pc:sldMk cId="1864640205" sldId="308"/>
            <ac:spMk id="2" creationId="{0666AD3D-CFFB-4DCB-8DC3-F6A75EA22C39}"/>
          </ac:spMkLst>
        </pc:spChg>
        <pc:spChg chg="mod">
          <ac:chgData name="HIRANMAYI R" userId="8244d537-aac0-4468-8729-c836fd615641" providerId="ADAL" clId="{E11CDC8F-F85A-4D7F-B652-1C528061A804}" dt="2025-01-16T19:45:38.144" v="8" actId="5793"/>
          <ac:spMkLst>
            <pc:docMk/>
            <pc:sldMk cId="1864640205" sldId="308"/>
            <ac:spMk id="3" creationId="{E002AA3E-922C-6DBB-1DE7-FB35E2765BC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a:solidFill>
                  <a:schemeClr val="tx1"/>
                </a:solidFill>
                <a:latin typeface="Cambria"/>
                <a:ea typeface="Cambria"/>
              </a:rPr>
              <a:t>RADAR ON ROADS</a:t>
            </a:r>
            <a:endParaRPr lang="en-IN">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012885"/>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a:ea typeface="Cambria"/>
              </a:rPr>
              <a:t>Batch Number: CCS-G28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dirty="0">
                <a:solidFill>
                  <a:srgbClr val="17365D"/>
                </a:solidFill>
                <a:latin typeface="Cambria"/>
                <a:ea typeface="Cambria"/>
                <a:cs typeface="Verdana"/>
              </a:rPr>
              <a:t>Nagaraja S R</a:t>
            </a:r>
            <a:endParaRPr lang="en-GB" sz="1700" b="1" i="0" u="none" strike="noStrike" cap="none" dirty="0">
              <a:solidFill>
                <a:srgbClr val="17365D"/>
              </a:solidFill>
              <a:latin typeface="Cambria"/>
              <a:ea typeface="Cambria"/>
              <a:cs typeface="Verdana"/>
            </a:endParaRPr>
          </a:p>
          <a:p>
            <a:pPr marL="0" marR="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Verdana"/>
                <a:sym typeface="Verdana"/>
              </a:rPr>
              <a:t>Associate</a:t>
            </a:r>
            <a:r>
              <a:rPr lang="en-GB" sz="1700" b="1" i="0" u="none" strike="noStrike" cap="none">
                <a:solidFill>
                  <a:srgbClr val="17365D"/>
                </a:solidFill>
                <a:latin typeface="Cambria"/>
                <a:ea typeface="Cambria"/>
                <a:cs typeface="Verdana"/>
                <a:sym typeface="Verdana"/>
              </a:rPr>
              <a:t> Professor </a:t>
            </a:r>
            <a:endParaRPr>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31975" y="4675989"/>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Science and Engineering </a:t>
            </a:r>
            <a:r>
              <a:rPr lang="en-US" sz="2000" b="1" dirty="0" err="1">
                <a:solidFill>
                  <a:schemeClr val="tx1"/>
                </a:solidFill>
                <a:latin typeface="Cambria" panose="02040503050406030204" pitchFamily="18" charset="0"/>
                <a:ea typeface="Cambria" panose="02040503050406030204" pitchFamily="18" charset="0"/>
                <a:cs typeface="Verdana"/>
                <a:sym typeface="Verdana"/>
              </a:rPr>
              <a:t>Spl</a:t>
            </a:r>
            <a:r>
              <a:rPr lang="en-US" sz="2000" b="1"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Cyber Security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P </a:t>
            </a:r>
            <a:r>
              <a:rPr lang="en-US" sz="2000" b="1" dirty="0" err="1">
                <a:solidFill>
                  <a:schemeClr val="tx1"/>
                </a:solidFill>
                <a:latin typeface="Cambria" panose="02040503050406030204" pitchFamily="18" charset="0"/>
                <a:ea typeface="Cambria" panose="02040503050406030204" pitchFamily="18" charset="0"/>
                <a:cs typeface="Verdana"/>
                <a:sym typeface="Verdana"/>
              </a:rPr>
              <a:t>Anandaraj</a:t>
            </a:r>
            <a:r>
              <a:rPr lang="en-US" sz="2000" b="1" dirty="0">
                <a:solidFill>
                  <a:schemeClr val="tx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F933D2F9-93C6-1B6C-DF11-9A1ADF7964E7}"/>
              </a:ext>
            </a:extLst>
          </p:cNvPr>
          <p:cNvGraphicFramePr>
            <a:graphicFrameLocks noGrp="1"/>
          </p:cNvGraphicFramePr>
          <p:nvPr>
            <p:extLst>
              <p:ext uri="{D42A27DB-BD31-4B8C-83A1-F6EECF244321}">
                <p14:modId xmlns:p14="http://schemas.microsoft.com/office/powerpoint/2010/main" val="2537424456"/>
              </p:ext>
            </p:extLst>
          </p:nvPr>
        </p:nvGraphicFramePr>
        <p:xfrm>
          <a:off x="136357" y="2603278"/>
          <a:ext cx="5959644" cy="1930620"/>
        </p:xfrm>
        <a:graphic>
          <a:graphicData uri="http://schemas.openxmlformats.org/drawingml/2006/table">
            <a:tbl>
              <a:tblPr firstRow="1" bandRow="1">
                <a:tableStyleId>{5C22544A-7EE6-4342-B048-85BDC9FD1C3A}</a:tableStyleId>
              </a:tblPr>
              <a:tblGrid>
                <a:gridCol w="2979822">
                  <a:extLst>
                    <a:ext uri="{9D8B030D-6E8A-4147-A177-3AD203B41FA5}">
                      <a16:colId xmlns:a16="http://schemas.microsoft.com/office/drawing/2014/main" val="2622348921"/>
                    </a:ext>
                  </a:extLst>
                </a:gridCol>
                <a:gridCol w="2979822">
                  <a:extLst>
                    <a:ext uri="{9D8B030D-6E8A-4147-A177-3AD203B41FA5}">
                      <a16:colId xmlns:a16="http://schemas.microsoft.com/office/drawing/2014/main" val="934881349"/>
                    </a:ext>
                  </a:extLst>
                </a:gridCol>
              </a:tblGrid>
              <a:tr h="3861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Times New Roman" panose="02020603050405020304" pitchFamily="18" charset="0"/>
                          <a:cs typeface="Times New Roman" panose="02020603050405020304" pitchFamily="18" charset="0"/>
                        </a:rPr>
                        <a:t>Roll Number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Times New Roman" panose="02020603050405020304" pitchFamily="18" charset="0"/>
                          <a:cs typeface="Times New Roman" panose="02020603050405020304" pitchFamily="18" charset="0"/>
                        </a:rPr>
                        <a:t>Name of Student</a:t>
                      </a:r>
                    </a:p>
                  </a:txBody>
                  <a:tcPr/>
                </a:tc>
                <a:extLst>
                  <a:ext uri="{0D108BD9-81ED-4DB2-BD59-A6C34878D82A}">
                    <a16:rowId xmlns:a16="http://schemas.microsoft.com/office/drawing/2014/main" val="132631823"/>
                  </a:ext>
                </a:extLst>
              </a:tr>
              <a:tr h="386124">
                <a:tc>
                  <a:txBody>
                    <a:bodyPr/>
                    <a:lstStyle/>
                    <a:p>
                      <a:pPr algn="ctr"/>
                      <a:r>
                        <a:rPr lang="en-IN" sz="1800" dirty="0">
                          <a:latin typeface="Bookman Old Style (Body)"/>
                          <a:cs typeface="Times New Roman" panose="02020603050405020304" pitchFamily="18" charset="0"/>
                        </a:rPr>
                        <a:t>20211CCS0017</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Bookman Old Style (Body)"/>
                          <a:cs typeface="Times New Roman" panose="02020603050405020304" pitchFamily="18" charset="0"/>
                        </a:rPr>
                        <a:t>M Sonali</a:t>
                      </a:r>
                    </a:p>
                  </a:txBody>
                  <a:tcPr/>
                </a:tc>
                <a:extLst>
                  <a:ext uri="{0D108BD9-81ED-4DB2-BD59-A6C34878D82A}">
                    <a16:rowId xmlns:a16="http://schemas.microsoft.com/office/drawing/2014/main" val="1975534793"/>
                  </a:ext>
                </a:extLst>
              </a:tr>
              <a:tr h="3861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Bookman Old Style (Body)"/>
                          <a:cs typeface="Times New Roman" panose="02020603050405020304" pitchFamily="18" charset="0"/>
                        </a:rPr>
                        <a:t>20211CCS0026</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Bookman Old Style (Body)"/>
                          <a:cs typeface="Times New Roman" panose="02020603050405020304" pitchFamily="18" charset="0"/>
                        </a:rPr>
                        <a:t>Bhavana MM</a:t>
                      </a:r>
                    </a:p>
                  </a:txBody>
                  <a:tcPr/>
                </a:tc>
                <a:extLst>
                  <a:ext uri="{0D108BD9-81ED-4DB2-BD59-A6C34878D82A}">
                    <a16:rowId xmlns:a16="http://schemas.microsoft.com/office/drawing/2014/main" val="2276247004"/>
                  </a:ext>
                </a:extLst>
              </a:tr>
              <a:tr h="3861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Bookman Old Style (Body)"/>
                          <a:cs typeface="Times New Roman" panose="02020603050405020304" pitchFamily="18" charset="0"/>
                        </a:rPr>
                        <a:t>20211CCS0034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err="1">
                          <a:latin typeface="Bookman Old Style (Body)"/>
                          <a:cs typeface="Times New Roman" panose="02020603050405020304" pitchFamily="18" charset="0"/>
                        </a:rPr>
                        <a:t>Jakku</a:t>
                      </a:r>
                      <a:r>
                        <a:rPr lang="en-IN" sz="1800" dirty="0">
                          <a:latin typeface="Bookman Old Style (Body)"/>
                          <a:cs typeface="Times New Roman" panose="02020603050405020304" pitchFamily="18" charset="0"/>
                        </a:rPr>
                        <a:t> </a:t>
                      </a:r>
                      <a:r>
                        <a:rPr lang="en-IN" sz="1800" dirty="0" err="1">
                          <a:latin typeface="Bookman Old Style (Body)"/>
                          <a:cs typeface="Times New Roman" panose="02020603050405020304" pitchFamily="18" charset="0"/>
                        </a:rPr>
                        <a:t>Nishithaa</a:t>
                      </a:r>
                      <a:endParaRPr lang="en-IN" sz="1800" dirty="0">
                        <a:latin typeface="Bookman Old Style (Body)"/>
                        <a:cs typeface="Times New Roman" panose="02020603050405020304" pitchFamily="18" charset="0"/>
                      </a:endParaRPr>
                    </a:p>
                  </a:txBody>
                  <a:tcPr/>
                </a:tc>
                <a:extLst>
                  <a:ext uri="{0D108BD9-81ED-4DB2-BD59-A6C34878D82A}">
                    <a16:rowId xmlns:a16="http://schemas.microsoft.com/office/drawing/2014/main" val="2856225250"/>
                  </a:ext>
                </a:extLst>
              </a:tr>
              <a:tr h="386124">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Bookman Old Style (Body)"/>
                          <a:cs typeface="Times New Roman" panose="02020603050405020304" pitchFamily="18" charset="0"/>
                        </a:rPr>
                        <a:t>20211CCS0153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err="1">
                          <a:latin typeface="Bookman Old Style (Body)"/>
                          <a:cs typeface="Times New Roman" panose="02020603050405020304" pitchFamily="18" charset="0"/>
                        </a:rPr>
                        <a:t>Hiranmayi</a:t>
                      </a:r>
                      <a:r>
                        <a:rPr lang="en-IN" sz="1800" dirty="0">
                          <a:latin typeface="Bookman Old Style (Body)"/>
                          <a:cs typeface="Times New Roman" panose="02020603050405020304" pitchFamily="18" charset="0"/>
                        </a:rPr>
                        <a:t> R</a:t>
                      </a:r>
                    </a:p>
                  </a:txBody>
                  <a:tcPr/>
                </a:tc>
                <a:extLst>
                  <a:ext uri="{0D108BD9-81ED-4DB2-BD59-A6C34878D82A}">
                    <a16:rowId xmlns:a16="http://schemas.microsoft.com/office/drawing/2014/main" val="9535200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5237F-72B9-0400-D5FA-DAEC1514B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32B8F-301C-2D69-C932-F809D696B39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3279BA0-EB46-8186-8E88-5AB0DF49CF7C}"/>
              </a:ext>
            </a:extLst>
          </p:cNvPr>
          <p:cNvSpPr>
            <a:spLocks noGrp="1"/>
          </p:cNvSpPr>
          <p:nvPr>
            <p:ph type="body" idx="1"/>
          </p:nvPr>
        </p:nvSpPr>
        <p:spPr/>
        <p:txBody>
          <a:bodyPr/>
          <a:lstStyle/>
          <a:p>
            <a:pPr marL="76200" indent="0">
              <a:buNone/>
            </a:pPr>
            <a:r>
              <a:rPr lang="en-US" b="1" dirty="0">
                <a:latin typeface="Bookman Old Style (Body)"/>
              </a:rPr>
              <a:t>Radar in Traffic Management</a:t>
            </a:r>
          </a:p>
          <a:p>
            <a:pPr>
              <a:buFont typeface="Arial" panose="020B0604020202020204" pitchFamily="34" charset="0"/>
              <a:buChar char="•"/>
            </a:pPr>
            <a:r>
              <a:rPr lang="en-US" b="1" dirty="0">
                <a:latin typeface="Bookman Old Style (Body)"/>
              </a:rPr>
              <a:t>Modern Applications</a:t>
            </a:r>
            <a:r>
              <a:rPr lang="en-US" dirty="0">
                <a:latin typeface="Bookman Old Style (Body)"/>
              </a:rPr>
              <a:t>:</a:t>
            </a:r>
          </a:p>
          <a:p>
            <a:pPr marL="742950" lvl="1" indent="-285750">
              <a:buFont typeface="Arial" panose="020B0604020202020204" pitchFamily="34" charset="0"/>
              <a:buChar char="•"/>
            </a:pPr>
            <a:r>
              <a:rPr lang="en-US" dirty="0">
                <a:latin typeface="Bookman Old Style (Body)"/>
              </a:rPr>
              <a:t>Detects vehicle speed, direction, and classification under various conditions.</a:t>
            </a:r>
          </a:p>
          <a:p>
            <a:pPr marL="742950" lvl="1" indent="-285750">
              <a:buFont typeface="Arial" panose="020B0604020202020204" pitchFamily="34" charset="0"/>
              <a:buChar char="•"/>
            </a:pPr>
            <a:r>
              <a:rPr lang="en-US" dirty="0">
                <a:latin typeface="Bookman Old Style (Body)"/>
              </a:rPr>
              <a:t>Supports urban mobility through real-time traffic monitoring.</a:t>
            </a:r>
          </a:p>
          <a:p>
            <a:pPr>
              <a:buFont typeface="Arial" panose="020B0604020202020204" pitchFamily="34" charset="0"/>
              <a:buChar char="•"/>
            </a:pPr>
            <a:r>
              <a:rPr lang="en-US" b="1" dirty="0">
                <a:latin typeface="Bookman Old Style (Body)"/>
              </a:rPr>
              <a:t>Types of Radar Systems</a:t>
            </a:r>
            <a:r>
              <a:rPr lang="en-US" dirty="0">
                <a:latin typeface="Bookman Old Style (Body)"/>
              </a:rPr>
              <a:t>:</a:t>
            </a:r>
          </a:p>
          <a:p>
            <a:pPr marL="742950" lvl="1" indent="-285750">
              <a:buFont typeface="Arial" panose="020B0604020202020204" pitchFamily="34" charset="0"/>
              <a:buChar char="•"/>
            </a:pPr>
            <a:r>
              <a:rPr lang="en-US" b="1" dirty="0">
                <a:latin typeface="Bookman Old Style (Body)"/>
              </a:rPr>
              <a:t>CW Radar</a:t>
            </a:r>
            <a:r>
              <a:rPr lang="en-US" dirty="0">
                <a:latin typeface="Bookman Old Style (Body)"/>
              </a:rPr>
              <a:t>: Simple, cost-effective for speed measurement.</a:t>
            </a:r>
          </a:p>
          <a:p>
            <a:pPr marL="742950" lvl="1" indent="-285750">
              <a:buFont typeface="Arial" panose="020B0604020202020204" pitchFamily="34" charset="0"/>
              <a:buChar char="•"/>
            </a:pPr>
            <a:r>
              <a:rPr lang="en-US" b="1" dirty="0">
                <a:latin typeface="Bookman Old Style (Body)"/>
              </a:rPr>
              <a:t>FMCW Radar</a:t>
            </a:r>
            <a:r>
              <a:rPr lang="en-US" dirty="0">
                <a:latin typeface="Bookman Old Style (Body)"/>
              </a:rPr>
              <a:t>: Measures distance and speed; robust in adverse conditions.</a:t>
            </a:r>
          </a:p>
          <a:p>
            <a:pPr marL="742950" lvl="1" indent="-285750">
              <a:buFont typeface="Arial" panose="020B0604020202020204" pitchFamily="34" charset="0"/>
              <a:buChar char="•"/>
            </a:pPr>
            <a:r>
              <a:rPr lang="en-US" b="1" dirty="0">
                <a:latin typeface="Bookman Old Style (Body)"/>
              </a:rPr>
              <a:t>Pulsed Radar</a:t>
            </a:r>
            <a:r>
              <a:rPr lang="en-US" dirty="0">
                <a:latin typeface="Bookman Old Style (Body)"/>
              </a:rPr>
              <a:t>: Long-range detection; ideal for highways.</a:t>
            </a:r>
          </a:p>
          <a:p>
            <a:pPr marL="742950" lvl="1" indent="-285750">
              <a:buFont typeface="Arial" panose="020B0604020202020204" pitchFamily="34" charset="0"/>
              <a:buChar char="•"/>
            </a:pPr>
            <a:r>
              <a:rPr lang="en-US" b="1" dirty="0">
                <a:latin typeface="Bookman Old Style (Body)"/>
              </a:rPr>
              <a:t>MIMO Radar</a:t>
            </a:r>
            <a:r>
              <a:rPr lang="en-US" dirty="0">
                <a:latin typeface="Bookman Old Style (Body)"/>
              </a:rPr>
              <a:t>: High accuracy, 3D imaging for complex urban environments.</a:t>
            </a:r>
          </a:p>
          <a:p>
            <a:pPr marL="742950" lvl="1" indent="-285750">
              <a:buFont typeface="Arial" panose="020B0604020202020204" pitchFamily="34" charset="0"/>
              <a:buChar char="•"/>
            </a:pPr>
            <a:r>
              <a:rPr lang="en-US" b="1" dirty="0">
                <a:latin typeface="Bookman Old Style (Body)"/>
              </a:rPr>
              <a:t>Integrated Systems</a:t>
            </a:r>
            <a:r>
              <a:rPr lang="en-US" dirty="0">
                <a:latin typeface="Bookman Old Style (Body)"/>
              </a:rPr>
              <a:t>: Combines radar with cameras for enhanced analytics.</a:t>
            </a:r>
          </a:p>
          <a:p>
            <a:endParaRPr lang="en-IN" dirty="0"/>
          </a:p>
        </p:txBody>
      </p:sp>
    </p:spTree>
    <p:extLst>
      <p:ext uri="{BB962C8B-B14F-4D97-AF65-F5344CB8AC3E}">
        <p14:creationId xmlns:p14="http://schemas.microsoft.com/office/powerpoint/2010/main" val="343418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D7B40-BB27-93D2-DDB8-1E439C002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6A4A9-582A-8FD0-E4AA-1DC1E1D7746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B07313B-9B4A-414E-6FB8-2D674C03B3FE}"/>
              </a:ext>
            </a:extLst>
          </p:cNvPr>
          <p:cNvSpPr>
            <a:spLocks noGrp="1"/>
          </p:cNvSpPr>
          <p:nvPr>
            <p:ph type="body" idx="1"/>
          </p:nvPr>
        </p:nvSpPr>
        <p:spPr/>
        <p:txBody>
          <a:bodyPr/>
          <a:lstStyle/>
          <a:p>
            <a:pPr marL="76200" indent="0">
              <a:buNone/>
            </a:pPr>
            <a:r>
              <a:rPr lang="en-IN" b="1" dirty="0">
                <a:latin typeface="Bookman Old Style (Body)"/>
              </a:rPr>
              <a:t>Integration with Other Technologies</a:t>
            </a:r>
          </a:p>
          <a:p>
            <a:pPr>
              <a:buFont typeface="Arial" panose="020B0604020202020204" pitchFamily="34" charset="0"/>
              <a:buChar char="•"/>
            </a:pPr>
            <a:r>
              <a:rPr lang="en-IN" b="1" dirty="0">
                <a:latin typeface="Bookman Old Style (Body)"/>
              </a:rPr>
              <a:t>GPS &amp; GSM</a:t>
            </a:r>
            <a:r>
              <a:rPr lang="en-IN" dirty="0">
                <a:latin typeface="Bookman Old Style (Body)"/>
              </a:rPr>
              <a:t>: Improved localization and obstacle detection.</a:t>
            </a:r>
          </a:p>
          <a:p>
            <a:pPr>
              <a:buFont typeface="Arial" panose="020B0604020202020204" pitchFamily="34" charset="0"/>
              <a:buChar char="•"/>
            </a:pPr>
            <a:r>
              <a:rPr lang="en-IN" b="1" dirty="0">
                <a:latin typeface="Bookman Old Style (Body)"/>
              </a:rPr>
              <a:t>Sensor Fusion</a:t>
            </a:r>
            <a:r>
              <a:rPr lang="en-IN" dirty="0">
                <a:latin typeface="Bookman Old Style (Body)"/>
              </a:rPr>
              <a:t>: Merging radar with cameras enhances pedestrian detection and traffic flow analysis.</a:t>
            </a:r>
          </a:p>
          <a:p>
            <a:pPr>
              <a:buFont typeface="Arial" panose="020B0604020202020204" pitchFamily="34" charset="0"/>
              <a:buChar char="•"/>
            </a:pPr>
            <a:r>
              <a:rPr lang="en-IN" b="1" dirty="0">
                <a:latin typeface="Bookman Old Style (Body)"/>
              </a:rPr>
              <a:t>Collaborative Systems</a:t>
            </a:r>
            <a:r>
              <a:rPr lang="en-IN" dirty="0">
                <a:latin typeface="Bookman Old Style (Body)"/>
              </a:rPr>
              <a:t>: Networked radars extend detection range and ensure redundancy.</a:t>
            </a:r>
          </a:p>
          <a:p>
            <a:endParaRPr lang="en-IN" dirty="0"/>
          </a:p>
        </p:txBody>
      </p:sp>
    </p:spTree>
    <p:extLst>
      <p:ext uri="{BB962C8B-B14F-4D97-AF65-F5344CB8AC3E}">
        <p14:creationId xmlns:p14="http://schemas.microsoft.com/office/powerpoint/2010/main" val="5934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F89D1-9561-F71A-2F8C-7D53DA6ED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A33E4-47DB-2083-FBF8-1B38391F9DC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923AF9B3-7455-FCA6-89C7-B92AB1CD2E8B}"/>
              </a:ext>
            </a:extLst>
          </p:cNvPr>
          <p:cNvSpPr>
            <a:spLocks noGrp="1"/>
          </p:cNvSpPr>
          <p:nvPr>
            <p:ph type="body" idx="1"/>
          </p:nvPr>
        </p:nvSpPr>
        <p:spPr/>
        <p:txBody>
          <a:bodyPr/>
          <a:lstStyle/>
          <a:p>
            <a:pPr marL="76200" indent="0">
              <a:buNone/>
            </a:pPr>
            <a:r>
              <a:rPr lang="en-US" b="1" dirty="0">
                <a:latin typeface="Bookman Old Style (Body)"/>
              </a:rPr>
              <a:t>Challenges &amp; Limitations</a:t>
            </a:r>
          </a:p>
          <a:p>
            <a:pPr>
              <a:buFont typeface="Arial" panose="020B0604020202020204" pitchFamily="34" charset="0"/>
              <a:buChar char="•"/>
            </a:pPr>
            <a:r>
              <a:rPr lang="en-US" b="1" dirty="0">
                <a:latin typeface="Bookman Old Style (Body)"/>
              </a:rPr>
              <a:t>Environmental Interference</a:t>
            </a:r>
            <a:r>
              <a:rPr lang="en-US" dirty="0">
                <a:latin typeface="Bookman Old Style (Body)"/>
              </a:rPr>
              <a:t>: Rain, fog, and urban clutter can reduce accuracy.</a:t>
            </a:r>
          </a:p>
          <a:p>
            <a:pPr>
              <a:buFont typeface="Arial" panose="020B0604020202020204" pitchFamily="34" charset="0"/>
              <a:buChar char="•"/>
            </a:pPr>
            <a:r>
              <a:rPr lang="en-US" b="1" dirty="0">
                <a:latin typeface="Bookman Old Style (Body)"/>
              </a:rPr>
              <a:t>Resolution Limitations</a:t>
            </a:r>
            <a:r>
              <a:rPr lang="en-US" dirty="0">
                <a:latin typeface="Bookman Old Style (Body)"/>
              </a:rPr>
              <a:t>: Difficulty distinguishing closely spaced objects.</a:t>
            </a:r>
          </a:p>
          <a:p>
            <a:pPr>
              <a:buFont typeface="Arial" panose="020B0604020202020204" pitchFamily="34" charset="0"/>
              <a:buChar char="•"/>
            </a:pPr>
            <a:r>
              <a:rPr lang="en-US" b="1" dirty="0">
                <a:latin typeface="Bookman Old Style (Body)"/>
              </a:rPr>
              <a:t>Deployment Issues</a:t>
            </a:r>
            <a:r>
              <a:rPr lang="en-US" dirty="0">
                <a:latin typeface="Bookman Old Style (Body)"/>
              </a:rPr>
              <a:t>: Requires line-of-sight and precise placement.</a:t>
            </a:r>
          </a:p>
          <a:p>
            <a:pPr>
              <a:buFont typeface="Arial" panose="020B0604020202020204" pitchFamily="34" charset="0"/>
              <a:buChar char="•"/>
            </a:pPr>
            <a:r>
              <a:rPr lang="en-US" b="1" dirty="0">
                <a:latin typeface="Bookman Old Style (Body)"/>
              </a:rPr>
              <a:t>High Costs</a:t>
            </a:r>
            <a:r>
              <a:rPr lang="en-US" dirty="0">
                <a:latin typeface="Bookman Old Style (Body)"/>
              </a:rPr>
              <a:t>: Significant initial investment and maintenance expenses.</a:t>
            </a:r>
          </a:p>
          <a:p>
            <a:endParaRPr lang="en-IN" dirty="0"/>
          </a:p>
        </p:txBody>
      </p:sp>
    </p:spTree>
    <p:extLst>
      <p:ext uri="{BB962C8B-B14F-4D97-AF65-F5344CB8AC3E}">
        <p14:creationId xmlns:p14="http://schemas.microsoft.com/office/powerpoint/2010/main" val="47117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313EC-8679-F59B-0B0A-F4245CBAA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CE15B-3AD7-EA83-0290-9795541A51C6}"/>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D714C6C4-76E8-7716-0CA6-B78C3C12AB04}"/>
              </a:ext>
            </a:extLst>
          </p:cNvPr>
          <p:cNvSpPr>
            <a:spLocks noGrp="1"/>
          </p:cNvSpPr>
          <p:nvPr>
            <p:ph type="body" idx="1"/>
          </p:nvPr>
        </p:nvSpPr>
        <p:spPr/>
        <p:txBody>
          <a:bodyPr/>
          <a:lstStyle/>
          <a:p>
            <a:pPr marL="76200" indent="0">
              <a:buNone/>
            </a:pPr>
            <a:r>
              <a:rPr lang="en-IN" b="1" dirty="0">
                <a:latin typeface="Bookman Old Style (Body)"/>
              </a:rPr>
              <a:t>Real-World Implementations</a:t>
            </a:r>
          </a:p>
          <a:p>
            <a:pPr>
              <a:buFont typeface="Arial" panose="020B0604020202020204" pitchFamily="34" charset="0"/>
              <a:buChar char="•"/>
            </a:pPr>
            <a:r>
              <a:rPr lang="en-IN" b="1" dirty="0">
                <a:latin typeface="Bookman Old Style (Body)"/>
              </a:rPr>
              <a:t>Smart Cities</a:t>
            </a:r>
            <a:r>
              <a:rPr lang="en-IN" dirty="0">
                <a:latin typeface="Bookman Old Style (Body)"/>
              </a:rPr>
              <a:t>: Radar-based traffic flow monitoring in Glasgow.</a:t>
            </a:r>
          </a:p>
          <a:p>
            <a:pPr>
              <a:buFont typeface="Arial" panose="020B0604020202020204" pitchFamily="34" charset="0"/>
              <a:buChar char="•"/>
            </a:pPr>
            <a:r>
              <a:rPr lang="en-IN" b="1" dirty="0">
                <a:latin typeface="Bookman Old Style (Body)"/>
              </a:rPr>
              <a:t>Pedestrian &amp; Cyclist Safety</a:t>
            </a:r>
            <a:r>
              <a:rPr lang="en-IN" dirty="0">
                <a:latin typeface="Bookman Old Style (Body)"/>
              </a:rPr>
              <a:t>: Radar for bike counts and crossing safety.</a:t>
            </a:r>
          </a:p>
          <a:p>
            <a:pPr>
              <a:buFont typeface="Arial" panose="020B0604020202020204" pitchFamily="34" charset="0"/>
              <a:buChar char="•"/>
            </a:pPr>
            <a:r>
              <a:rPr lang="en-IN" b="1" dirty="0">
                <a:latin typeface="Bookman Old Style (Body)"/>
              </a:rPr>
              <a:t>Intersection Management</a:t>
            </a:r>
            <a:r>
              <a:rPr lang="en-IN" dirty="0">
                <a:latin typeface="Bookman Old Style (Body)"/>
              </a:rPr>
              <a:t>: Adaptive traffic lights using radar data.</a:t>
            </a:r>
          </a:p>
          <a:p>
            <a:pPr>
              <a:buFont typeface="Arial" panose="020B0604020202020204" pitchFamily="34" charset="0"/>
              <a:buChar char="•"/>
            </a:pPr>
            <a:r>
              <a:rPr lang="en-IN" b="1" dirty="0">
                <a:latin typeface="Bookman Old Style (Body)"/>
              </a:rPr>
              <a:t>Speed Enforcement</a:t>
            </a:r>
            <a:r>
              <a:rPr lang="en-IN" dirty="0">
                <a:latin typeface="Bookman Old Style (Body)"/>
              </a:rPr>
              <a:t>: Radar-enabled systems for tracking violations.</a:t>
            </a:r>
          </a:p>
          <a:p>
            <a:pPr>
              <a:buFont typeface="Arial" panose="020B0604020202020204" pitchFamily="34" charset="0"/>
              <a:buChar char="•"/>
            </a:pPr>
            <a:r>
              <a:rPr lang="en-IN" b="1" dirty="0">
                <a:latin typeface="Bookman Old Style (Body)"/>
              </a:rPr>
              <a:t>Mobile Applications</a:t>
            </a:r>
            <a:r>
              <a:rPr lang="en-IN" dirty="0">
                <a:latin typeface="Bookman Old Style (Body)"/>
              </a:rPr>
              <a:t>: Wireless radar device management for ease of use.</a:t>
            </a:r>
          </a:p>
          <a:p>
            <a:pPr>
              <a:buFont typeface="Arial" panose="020B0604020202020204" pitchFamily="34" charset="0"/>
              <a:buChar char="•"/>
            </a:pPr>
            <a:r>
              <a:rPr lang="en-IN" b="1" dirty="0">
                <a:latin typeface="Bookman Old Style (Body)"/>
              </a:rPr>
              <a:t>Intelligent Transport Systems (ITS)</a:t>
            </a:r>
            <a:r>
              <a:rPr lang="en-IN" dirty="0">
                <a:latin typeface="Bookman Old Style (Body)"/>
              </a:rPr>
              <a:t>: Integrated radar for bus prioritization in Cardiff.</a:t>
            </a:r>
          </a:p>
          <a:p>
            <a:endParaRPr lang="en-IN" dirty="0"/>
          </a:p>
        </p:txBody>
      </p:sp>
    </p:spTree>
    <p:extLst>
      <p:ext uri="{BB962C8B-B14F-4D97-AF65-F5344CB8AC3E}">
        <p14:creationId xmlns:p14="http://schemas.microsoft.com/office/powerpoint/2010/main" val="834894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EE7C-A44B-7C42-76BC-ADC9648B582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Research Gap in Existing Model.</a:t>
            </a:r>
          </a:p>
        </p:txBody>
      </p:sp>
      <p:sp>
        <p:nvSpPr>
          <p:cNvPr id="3" name="Text Placeholder 2">
            <a:extLst>
              <a:ext uri="{FF2B5EF4-FFF2-40B4-BE49-F238E27FC236}">
                <a16:creationId xmlns:a16="http://schemas.microsoft.com/office/drawing/2014/main" id="{04C23931-B3AE-7239-5891-868D3E8C805A}"/>
              </a:ext>
            </a:extLst>
          </p:cNvPr>
          <p:cNvSpPr>
            <a:spLocks noGrp="1"/>
          </p:cNvSpPr>
          <p:nvPr>
            <p:ph type="body" idx="1"/>
          </p:nvPr>
        </p:nvSpPr>
        <p:spPr/>
        <p:txBody>
          <a:bodyPr/>
          <a:lstStyle/>
          <a:p>
            <a:pPr marL="76200" indent="0">
              <a:buNone/>
            </a:pPr>
            <a:r>
              <a:rPr lang="en-US" b="1" dirty="0">
                <a:latin typeface="Bookman Old Style (Body)"/>
              </a:rPr>
              <a:t>Inadequate Consideration of Environmental Factors</a:t>
            </a:r>
          </a:p>
          <a:p>
            <a:pPr>
              <a:buFont typeface="Arial" panose="020B0604020202020204" pitchFamily="34" charset="0"/>
              <a:buChar char="•"/>
            </a:pPr>
            <a:r>
              <a:rPr lang="en-US" b="1" dirty="0">
                <a:latin typeface="Bookman Old Style (Body)"/>
              </a:rPr>
              <a:t>Key Issue: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Traffic prediction models often ignore environmental factors like rain, snow, and fog.</a:t>
            </a:r>
          </a:p>
          <a:p>
            <a:pPr>
              <a:buFont typeface="Arial" panose="020B0604020202020204" pitchFamily="34" charset="0"/>
              <a:buChar char="•"/>
            </a:pPr>
            <a:r>
              <a:rPr lang="en-US" b="1" dirty="0">
                <a:latin typeface="Bookman Old Style (Body)"/>
              </a:rPr>
              <a:t>Impact: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Adverse weather conditions significantly affect traffic flow and congestion patterns.</a:t>
            </a:r>
          </a:p>
          <a:p>
            <a:pPr marL="742950" lvl="1" indent="-285750">
              <a:buFont typeface="Arial" panose="020B0604020202020204" pitchFamily="34" charset="0"/>
              <a:buChar char="•"/>
            </a:pPr>
            <a:r>
              <a:rPr lang="en-US" dirty="0">
                <a:latin typeface="Bookman Old Style (Body)"/>
              </a:rPr>
              <a:t>Existing models result in traffic flow prediction errors.</a:t>
            </a:r>
          </a:p>
          <a:p>
            <a:pPr>
              <a:buFont typeface="Arial" panose="020B0604020202020204" pitchFamily="34" charset="0"/>
              <a:buChar char="•"/>
            </a:pPr>
            <a:r>
              <a:rPr lang="en-US" b="1" dirty="0">
                <a:latin typeface="Bookman Old Style (Body)"/>
              </a:rPr>
              <a:t>Solution:</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Incorporate live environmental data to enhance prediction accuracy.</a:t>
            </a:r>
          </a:p>
          <a:p>
            <a:endParaRPr lang="en-IN" dirty="0"/>
          </a:p>
        </p:txBody>
      </p:sp>
    </p:spTree>
    <p:extLst>
      <p:ext uri="{BB962C8B-B14F-4D97-AF65-F5344CB8AC3E}">
        <p14:creationId xmlns:p14="http://schemas.microsoft.com/office/powerpoint/2010/main" val="3671734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98B62-12DF-24DB-5F2F-60C067D5DA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F431CA-57B6-3249-6197-2F7B0F39B2B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Research Gap in Existing Model(</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FDE40D38-0590-7423-D239-923A41AF4ABD}"/>
              </a:ext>
            </a:extLst>
          </p:cNvPr>
          <p:cNvSpPr>
            <a:spLocks noGrp="1"/>
          </p:cNvSpPr>
          <p:nvPr>
            <p:ph type="body" idx="1"/>
          </p:nvPr>
        </p:nvSpPr>
        <p:spPr/>
        <p:txBody>
          <a:bodyPr/>
          <a:lstStyle/>
          <a:p>
            <a:pPr marL="76200" indent="0">
              <a:buNone/>
            </a:pPr>
            <a:r>
              <a:rPr lang="en-US" b="1" dirty="0">
                <a:latin typeface="Bookman Old Style (Body)"/>
              </a:rPr>
              <a:t>Limited Focus on Dynamic Traffic Patterns</a:t>
            </a:r>
          </a:p>
          <a:p>
            <a:pPr>
              <a:buFont typeface="Arial" panose="020B0604020202020204" pitchFamily="34" charset="0"/>
              <a:buChar char="•"/>
            </a:pPr>
            <a:r>
              <a:rPr lang="en-US" b="1" dirty="0">
                <a:latin typeface="Bookman Old Style (Body)"/>
              </a:rPr>
              <a:t>Key Issue: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Models fail to adapt to the dynamic nature of urban traffic.</a:t>
            </a:r>
          </a:p>
          <a:p>
            <a:pPr marL="742950" lvl="1" indent="-285750">
              <a:buFont typeface="Arial" panose="020B0604020202020204" pitchFamily="34" charset="0"/>
              <a:buChar char="•"/>
            </a:pPr>
            <a:r>
              <a:rPr lang="en-US" dirty="0">
                <a:latin typeface="Bookman Old Style (Body)"/>
              </a:rPr>
              <a:t>Lack of real-time responsiveness to changing traffic conditions.</a:t>
            </a:r>
          </a:p>
          <a:p>
            <a:pPr>
              <a:buFont typeface="Arial" panose="020B0604020202020204" pitchFamily="34" charset="0"/>
              <a:buChar char="•"/>
            </a:pPr>
            <a:r>
              <a:rPr lang="en-US" b="1" dirty="0">
                <a:latin typeface="Bookman Old Style (Body)"/>
              </a:rPr>
              <a:t>Impact: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Reduced effectiveness in handling fluctuating congestion levels.</a:t>
            </a:r>
          </a:p>
          <a:p>
            <a:pPr>
              <a:buFont typeface="Arial" panose="020B0604020202020204" pitchFamily="34" charset="0"/>
              <a:buChar char="•"/>
            </a:pPr>
            <a:r>
              <a:rPr lang="en-US" b="1" dirty="0">
                <a:latin typeface="Bookman Old Style (Body)"/>
              </a:rPr>
              <a:t>Solution:</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Develop adaptive models that consider evolving traffic patterns.</a:t>
            </a:r>
          </a:p>
          <a:p>
            <a:endParaRPr lang="en-IN" dirty="0"/>
          </a:p>
        </p:txBody>
      </p:sp>
    </p:spTree>
    <p:extLst>
      <p:ext uri="{BB962C8B-B14F-4D97-AF65-F5344CB8AC3E}">
        <p14:creationId xmlns:p14="http://schemas.microsoft.com/office/powerpoint/2010/main" val="46158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B8F3B-3AE8-DEAE-3719-898557059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638F3-66C3-0FCD-0F2E-4A54997F7B3B}"/>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Research Gap in Existing Model(</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9DCAC98A-26A8-2CC6-1E58-56BFC40CAEDA}"/>
              </a:ext>
            </a:extLst>
          </p:cNvPr>
          <p:cNvSpPr>
            <a:spLocks noGrp="1"/>
          </p:cNvSpPr>
          <p:nvPr>
            <p:ph type="body" idx="1"/>
          </p:nvPr>
        </p:nvSpPr>
        <p:spPr/>
        <p:txBody>
          <a:bodyPr/>
          <a:lstStyle/>
          <a:p>
            <a:pPr marL="76200" indent="0">
              <a:buNone/>
            </a:pPr>
            <a:r>
              <a:rPr lang="en-IN" b="1" dirty="0">
                <a:latin typeface="Bookman Old Style (Body)"/>
              </a:rPr>
              <a:t>Challenges in Data Utilization and Real-Time Processing</a:t>
            </a:r>
          </a:p>
          <a:p>
            <a:pPr>
              <a:buFont typeface="Arial" panose="020B0604020202020204" pitchFamily="34" charset="0"/>
              <a:buChar char="•"/>
            </a:pPr>
            <a:r>
              <a:rPr lang="en-IN" b="1" dirty="0">
                <a:latin typeface="Bookman Old Style (Body)"/>
              </a:rPr>
              <a:t>Data Utilization Challenges:</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Models rely on small datasets, limiting diversity in traffic scenarios.</a:t>
            </a:r>
          </a:p>
          <a:p>
            <a:pPr marL="742950" lvl="1" indent="-285750">
              <a:buFont typeface="Arial" panose="020B0604020202020204" pitchFamily="34" charset="0"/>
              <a:buChar char="•"/>
            </a:pPr>
            <a:r>
              <a:rPr lang="en-IN" dirty="0">
                <a:latin typeface="Bookman Old Style (Body)"/>
              </a:rPr>
              <a:t>Ignoring data completeness reduces model effectiveness.</a:t>
            </a:r>
          </a:p>
          <a:p>
            <a:pPr>
              <a:buFont typeface="Arial" panose="020B0604020202020204" pitchFamily="34" charset="0"/>
              <a:buChar char="•"/>
            </a:pPr>
            <a:r>
              <a:rPr lang="en-IN" b="1" dirty="0">
                <a:latin typeface="Bookman Old Style (Body)"/>
              </a:rPr>
              <a:t>Real-Time Processing Challenges:</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Computational inefficiency in handling large-scale sensor data.</a:t>
            </a:r>
          </a:p>
          <a:p>
            <a:pPr marL="742950" lvl="1" indent="-285750">
              <a:buFont typeface="Arial" panose="020B0604020202020204" pitchFamily="34" charset="0"/>
              <a:buChar char="•"/>
            </a:pPr>
            <a:r>
              <a:rPr lang="en-IN" dirty="0">
                <a:latin typeface="Bookman Old Style (Body)"/>
              </a:rPr>
              <a:t>Focus on accuracy over speed delays timely decisions.</a:t>
            </a:r>
          </a:p>
          <a:p>
            <a:pPr>
              <a:buFont typeface="Arial" panose="020B0604020202020204" pitchFamily="34" charset="0"/>
              <a:buChar char="•"/>
            </a:pPr>
            <a:r>
              <a:rPr lang="en-IN" b="1" dirty="0">
                <a:latin typeface="Bookman Old Style (Body)"/>
              </a:rPr>
              <a:t>Solution:</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Utilize massive datasets with robust handling of missing data.</a:t>
            </a:r>
          </a:p>
          <a:p>
            <a:pPr marL="742950" lvl="1" indent="-285750">
              <a:buFont typeface="Arial" panose="020B0604020202020204" pitchFamily="34" charset="0"/>
              <a:buChar char="•"/>
            </a:pPr>
            <a:r>
              <a:rPr lang="en-IN" dirty="0">
                <a:latin typeface="Bookman Old Style (Body)"/>
              </a:rPr>
              <a:t>Develop efficient algorithms for real-time traffic processing.</a:t>
            </a:r>
          </a:p>
          <a:p>
            <a:endParaRPr lang="en-IN" dirty="0"/>
          </a:p>
        </p:txBody>
      </p:sp>
    </p:spTree>
    <p:extLst>
      <p:ext uri="{BB962C8B-B14F-4D97-AF65-F5344CB8AC3E}">
        <p14:creationId xmlns:p14="http://schemas.microsoft.com/office/powerpoint/2010/main" val="284820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E0D05-CF40-77CF-F0E4-404ECC06C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F7ECF-CB85-45A2-7989-309A5DAF997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Research Gap in Existing Model(</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A71BFFE7-BF7D-4F1C-4426-35A0595BDC7E}"/>
              </a:ext>
            </a:extLst>
          </p:cNvPr>
          <p:cNvSpPr>
            <a:spLocks noGrp="1"/>
          </p:cNvSpPr>
          <p:nvPr>
            <p:ph type="body" idx="1"/>
          </p:nvPr>
        </p:nvSpPr>
        <p:spPr/>
        <p:txBody>
          <a:bodyPr/>
          <a:lstStyle/>
          <a:p>
            <a:pPr marL="76200" indent="0">
              <a:buNone/>
            </a:pPr>
            <a:r>
              <a:rPr lang="en-US" b="1" dirty="0">
                <a:latin typeface="Bookman Old Style (Body)"/>
              </a:rPr>
              <a:t>Inadequate Modeling of Congestion Patterns</a:t>
            </a:r>
          </a:p>
          <a:p>
            <a:pPr>
              <a:buFont typeface="Arial" panose="020B0604020202020204" pitchFamily="34" charset="0"/>
              <a:buChar char="•"/>
            </a:pPr>
            <a:r>
              <a:rPr lang="en-US" b="1" dirty="0">
                <a:latin typeface="Bookman Old Style (Body)"/>
              </a:rPr>
              <a:t>Key Issue: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Limited studies on congestion dynamics, especially in urban intersections.</a:t>
            </a:r>
          </a:p>
          <a:p>
            <a:pPr marL="742950" lvl="1" indent="-285750">
              <a:buFont typeface="Arial" panose="020B0604020202020204" pitchFamily="34" charset="0"/>
              <a:buChar char="•"/>
            </a:pPr>
            <a:r>
              <a:rPr lang="en-US" dirty="0">
                <a:latin typeface="Bookman Old Style (Body)"/>
              </a:rPr>
              <a:t>Current models fail to capture the evolution of congestion over time.</a:t>
            </a:r>
          </a:p>
          <a:p>
            <a:pPr>
              <a:buFont typeface="Arial" panose="020B0604020202020204" pitchFamily="34" charset="0"/>
              <a:buChar char="•"/>
            </a:pPr>
            <a:r>
              <a:rPr lang="en-US" b="1" dirty="0">
                <a:latin typeface="Bookman Old Style (Body)"/>
              </a:rPr>
              <a:t>Impact: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Missed opportunities to optimize traffic control and reduce congestion.</a:t>
            </a:r>
          </a:p>
          <a:p>
            <a:pPr>
              <a:buFont typeface="Arial" panose="020B0604020202020204" pitchFamily="34" charset="0"/>
              <a:buChar char="•"/>
            </a:pPr>
            <a:r>
              <a:rPr lang="en-US" b="1" dirty="0">
                <a:latin typeface="Bookman Old Style (Body)"/>
              </a:rPr>
              <a:t>Solution:</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Focus research on congestion dynamics and apply predictive models to urban settings.</a:t>
            </a:r>
          </a:p>
          <a:p>
            <a:endParaRPr lang="en-IN" dirty="0"/>
          </a:p>
        </p:txBody>
      </p:sp>
    </p:spTree>
    <p:extLst>
      <p:ext uri="{BB962C8B-B14F-4D97-AF65-F5344CB8AC3E}">
        <p14:creationId xmlns:p14="http://schemas.microsoft.com/office/powerpoint/2010/main" val="166517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C082D-4D45-0E02-9B5B-E0EB92923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32211-32FB-5CD6-E491-E4451FB4EC3B}"/>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Research Gap in Existing Model(</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D378B4E5-63A4-ECCB-79FB-81C4583E4090}"/>
              </a:ext>
            </a:extLst>
          </p:cNvPr>
          <p:cNvSpPr>
            <a:spLocks noGrp="1"/>
          </p:cNvSpPr>
          <p:nvPr>
            <p:ph type="body" idx="1"/>
          </p:nvPr>
        </p:nvSpPr>
        <p:spPr/>
        <p:txBody>
          <a:bodyPr/>
          <a:lstStyle/>
          <a:p>
            <a:pPr marL="76200" indent="0">
              <a:buNone/>
            </a:pPr>
            <a:r>
              <a:rPr lang="en-US" b="1" dirty="0">
                <a:latin typeface="Bookman Old Style (Body)"/>
              </a:rPr>
              <a:t>Insufficient Focus on Non-Motorized Road Users</a:t>
            </a:r>
          </a:p>
          <a:p>
            <a:pPr>
              <a:buFont typeface="Arial" panose="020B0604020202020204" pitchFamily="34" charset="0"/>
              <a:buChar char="•"/>
            </a:pPr>
            <a:r>
              <a:rPr lang="en-US" b="1" dirty="0">
                <a:latin typeface="Bookman Old Style (Body)"/>
              </a:rPr>
              <a:t>Key Issue: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Traffic monitoring focuses predominantly on motorized vehicles.</a:t>
            </a:r>
          </a:p>
          <a:p>
            <a:pPr marL="742950" lvl="1" indent="-285750">
              <a:buFont typeface="Arial" panose="020B0604020202020204" pitchFamily="34" charset="0"/>
              <a:buChar char="•"/>
            </a:pPr>
            <a:r>
              <a:rPr lang="en-US" dirty="0">
                <a:latin typeface="Bookman Old Style (Body)"/>
              </a:rPr>
              <a:t>Pedestrians and cyclists are often overlooked.</a:t>
            </a:r>
          </a:p>
          <a:p>
            <a:pPr>
              <a:buFont typeface="Arial" panose="020B0604020202020204" pitchFamily="34" charset="0"/>
              <a:buChar char="•"/>
            </a:pPr>
            <a:r>
              <a:rPr lang="en-US" b="1" dirty="0">
                <a:latin typeface="Bookman Old Style (Body)"/>
              </a:rPr>
              <a:t>Impact: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Increased risk to vulnerable road users and limited road safety insights.</a:t>
            </a:r>
          </a:p>
          <a:p>
            <a:pPr>
              <a:buFont typeface="Arial" panose="020B0604020202020204" pitchFamily="34" charset="0"/>
              <a:buChar char="•"/>
            </a:pPr>
            <a:r>
              <a:rPr lang="en-US" b="1" dirty="0">
                <a:latin typeface="Bookman Old Style (Body)"/>
              </a:rPr>
              <a:t>Solution:</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Design integrated systems that monitor both motorized and non-motorized users.</a:t>
            </a:r>
          </a:p>
          <a:p>
            <a:endParaRPr lang="en-IN" dirty="0"/>
          </a:p>
        </p:txBody>
      </p:sp>
    </p:spTree>
    <p:extLst>
      <p:ext uri="{BB962C8B-B14F-4D97-AF65-F5344CB8AC3E}">
        <p14:creationId xmlns:p14="http://schemas.microsoft.com/office/powerpoint/2010/main" val="3041349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F4C2-5138-C5FA-D775-3C4F9C0C795F}"/>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p>
        </p:txBody>
      </p:sp>
      <p:sp>
        <p:nvSpPr>
          <p:cNvPr id="3" name="Text Placeholder 2">
            <a:extLst>
              <a:ext uri="{FF2B5EF4-FFF2-40B4-BE49-F238E27FC236}">
                <a16:creationId xmlns:a16="http://schemas.microsoft.com/office/drawing/2014/main" id="{8549F2DA-2266-8452-D1D3-D488168C1AA0}"/>
              </a:ext>
            </a:extLst>
          </p:cNvPr>
          <p:cNvSpPr>
            <a:spLocks noGrp="1"/>
          </p:cNvSpPr>
          <p:nvPr>
            <p:ph type="body" idx="1"/>
          </p:nvPr>
        </p:nvSpPr>
        <p:spPr/>
        <p:txBody>
          <a:bodyPr>
            <a:normAutofit fontScale="92500" lnSpcReduction="10000"/>
          </a:bodyPr>
          <a:lstStyle/>
          <a:p>
            <a:pPr marL="76200" indent="0">
              <a:buNone/>
            </a:pPr>
            <a:r>
              <a:rPr lang="en-US" b="1" dirty="0">
                <a:latin typeface="Bookman Old Style (Body)"/>
              </a:rPr>
              <a:t>System Architecture</a:t>
            </a:r>
          </a:p>
          <a:p>
            <a:r>
              <a:rPr lang="en-US" b="1" dirty="0">
                <a:latin typeface="Bookman Old Style (Body)"/>
              </a:rPr>
              <a:t>Key Components:</a:t>
            </a:r>
            <a:endParaRPr lang="en-US" dirty="0">
              <a:latin typeface="Bookman Old Style (Body)"/>
            </a:endParaRPr>
          </a:p>
          <a:p>
            <a:pPr>
              <a:buFont typeface="+mj-lt"/>
              <a:buAutoNum type="arabicPeriod"/>
            </a:pPr>
            <a:r>
              <a:rPr lang="en-US" b="1" dirty="0">
                <a:latin typeface="Bookman Old Style (Body)"/>
              </a:rPr>
              <a:t>Vehicle Tracking Units:</a:t>
            </a:r>
            <a:endParaRPr lang="en-US" dirty="0">
              <a:latin typeface="Bookman Old Style (Body)"/>
            </a:endParaRPr>
          </a:p>
          <a:p>
            <a:pPr marL="742950" lvl="1" indent="-285750">
              <a:buFont typeface="+mj-lt"/>
              <a:buAutoNum type="arabicPeriod"/>
            </a:pPr>
            <a:r>
              <a:rPr lang="en-US" dirty="0">
                <a:latin typeface="Bookman Old Style (Body)"/>
              </a:rPr>
              <a:t>Equipped with GPS receivers for location data and GSM modules for communication.</a:t>
            </a:r>
          </a:p>
          <a:p>
            <a:pPr marL="742950" lvl="1" indent="-285750">
              <a:buFont typeface="+mj-lt"/>
              <a:buAutoNum type="arabicPeriod"/>
            </a:pPr>
            <a:r>
              <a:rPr lang="en-US" dirty="0">
                <a:latin typeface="Bookman Old Style (Body)"/>
              </a:rPr>
              <a:t>Integrated into navigation systems or standalone devices.</a:t>
            </a:r>
          </a:p>
          <a:p>
            <a:pPr>
              <a:buFont typeface="+mj-lt"/>
              <a:buAutoNum type="arabicPeriod"/>
            </a:pPr>
            <a:r>
              <a:rPr lang="en-US" b="1" dirty="0">
                <a:latin typeface="Bookman Old Style (Body)"/>
              </a:rPr>
              <a:t>Central Traffic Management Server:</a:t>
            </a:r>
            <a:endParaRPr lang="en-US" dirty="0">
              <a:latin typeface="Bookman Old Style (Body)"/>
            </a:endParaRPr>
          </a:p>
          <a:p>
            <a:pPr marL="742950" lvl="1" indent="-285750">
              <a:buFont typeface="+mj-lt"/>
              <a:buAutoNum type="arabicPeriod"/>
            </a:pPr>
            <a:r>
              <a:rPr lang="en-US" dirty="0">
                <a:latin typeface="Bookman Old Style (Body)"/>
              </a:rPr>
              <a:t>Collects and processes data for vehicle positions, speeds, and routes.</a:t>
            </a:r>
          </a:p>
          <a:p>
            <a:pPr marL="742950" lvl="1" indent="-285750">
              <a:buFont typeface="+mj-lt"/>
              <a:buAutoNum type="arabicPeriod"/>
            </a:pPr>
            <a:r>
              <a:rPr lang="en-US" dirty="0">
                <a:latin typeface="Bookman Old Style (Body)"/>
              </a:rPr>
              <a:t>Integrates historical traffic and environmental data.</a:t>
            </a:r>
          </a:p>
          <a:p>
            <a:pPr>
              <a:buFont typeface="+mj-lt"/>
              <a:buAutoNum type="arabicPeriod"/>
            </a:pPr>
            <a:r>
              <a:rPr lang="en-US" b="1" dirty="0">
                <a:latin typeface="Bookman Old Style (Body)"/>
              </a:rPr>
              <a:t>Data Analytics Platform:</a:t>
            </a:r>
            <a:endParaRPr lang="en-US" dirty="0">
              <a:latin typeface="Bookman Old Style (Body)"/>
            </a:endParaRPr>
          </a:p>
          <a:p>
            <a:pPr marL="742950" lvl="1" indent="-285750">
              <a:buFont typeface="+mj-lt"/>
              <a:buAutoNum type="arabicPeriod"/>
            </a:pPr>
            <a:r>
              <a:rPr lang="en-US" dirty="0">
                <a:latin typeface="Bookman Old Style (Body)"/>
              </a:rPr>
              <a:t>Identifies traffic patterns, predicts congestion, and optimizes flow using machine learning.</a:t>
            </a:r>
          </a:p>
          <a:p>
            <a:pPr>
              <a:buFont typeface="+mj-lt"/>
              <a:buAutoNum type="arabicPeriod"/>
            </a:pPr>
            <a:r>
              <a:rPr lang="en-US" b="1" dirty="0">
                <a:latin typeface="Bookman Old Style (Body)"/>
              </a:rPr>
              <a:t>User Interface:</a:t>
            </a:r>
            <a:endParaRPr lang="en-US" dirty="0">
              <a:latin typeface="Bookman Old Style (Body)"/>
            </a:endParaRPr>
          </a:p>
          <a:p>
            <a:pPr marL="742950" lvl="1" indent="-285750">
              <a:buFont typeface="+mj-lt"/>
              <a:buAutoNum type="arabicPeriod"/>
            </a:pPr>
            <a:r>
              <a:rPr lang="en-US" dirty="0">
                <a:latin typeface="Bookman Old Style (Body)"/>
              </a:rPr>
              <a:t>Real-time updates, alternative routing suggestions, and incident alerts for drivers and authorities.</a:t>
            </a:r>
          </a:p>
          <a:p>
            <a:pPr marL="76200" indent="0">
              <a:buNone/>
            </a:pPr>
            <a:endParaRPr lang="en-IN" dirty="0"/>
          </a:p>
        </p:txBody>
      </p:sp>
    </p:spTree>
    <p:extLst>
      <p:ext uri="{BB962C8B-B14F-4D97-AF65-F5344CB8AC3E}">
        <p14:creationId xmlns:p14="http://schemas.microsoft.com/office/powerpoint/2010/main" val="98154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03673"/>
            <a:ext cx="10668000" cy="3924299"/>
          </a:xfrm>
          <a:prstGeom prst="rect">
            <a:avLst/>
          </a:prstGeom>
          <a:noFill/>
          <a:ln>
            <a:noFill/>
          </a:ln>
        </p:spPr>
        <p:txBody>
          <a:bodyPr spcFirstLastPara="1" wrap="square" lIns="91425" tIns="45700" rIns="91425" bIns="45700" anchor="t" anchorCtr="0">
            <a:normAutofit fontScale="25000" lnSpcReduction="20000"/>
          </a:bodyPr>
          <a:lstStyle/>
          <a:p>
            <a:pPr marL="49530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Analysis of Problem Statement.</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Literature Survey.</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Research Gap in Existing Model.</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Proposed Method.</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Architecture.</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Objectives.</a:t>
            </a:r>
          </a:p>
          <a:p>
            <a:pPr marL="495300" lvl="0" indent="-342900" algn="just">
              <a:lnSpc>
                <a:spcPct val="200000"/>
              </a:lnSpc>
              <a:spcBef>
                <a:spcPts val="0"/>
              </a:spcBef>
              <a:buFont typeface="Wingdings" panose="05000000000000000000" pitchFamily="2" charset="2"/>
              <a:buChar char="Ø"/>
            </a:pPr>
            <a:r>
              <a:rPr lang="en-US" sz="5600" dirty="0">
                <a:latin typeface="Bookman Old Style (Body)"/>
                <a:ea typeface="Cambria" panose="02040503050406030204" pitchFamily="18" charset="0"/>
              </a:rPr>
              <a:t>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5600" dirty="0">
                <a:latin typeface="Bookman Old Style (Body)"/>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5600" dirty="0">
                <a:latin typeface="Bookman Old Style (Body)"/>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5600" dirty="0" err="1">
                <a:latin typeface="Bookman Old Style (Body)"/>
                <a:ea typeface="Cambria" panose="02040503050406030204" pitchFamily="18" charset="0"/>
              </a:rPr>
              <a:t>Github</a:t>
            </a:r>
            <a:r>
              <a:rPr lang="en-US" sz="5600" dirty="0">
                <a:latin typeface="Bookman Old Style (Body)"/>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5600" dirty="0">
                <a:latin typeface="Bookman Old Style (Body)"/>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5600" dirty="0">
                <a:latin typeface="Bookman Old Style (Body)"/>
                <a:cs typeface="Times New Roman" panose="02020603050405020304" pitchFamily="18" charset="0"/>
              </a:rPr>
              <a:t>Project work mapping with SDG.</a:t>
            </a:r>
            <a:endParaRPr lang="en-US" sz="5600" dirty="0">
              <a:latin typeface="Bookman Old Style (Body)"/>
              <a:ea typeface="Cambria" panose="02040503050406030204" pitchFamily="18" charset="0"/>
              <a:cs typeface="Times New Roman" panose="02020603050405020304" pitchFamily="18" charset="0"/>
            </a:endParaRPr>
          </a:p>
          <a:p>
            <a:pPr marL="152400" lvl="0" indent="0" algn="just" rtl="0">
              <a:lnSpc>
                <a:spcPct val="200000"/>
              </a:lnSpc>
              <a:spcBef>
                <a:spcPts val="0"/>
              </a:spcBef>
              <a:spcAft>
                <a:spcPts val="0"/>
              </a:spcAft>
              <a:buClr>
                <a:schemeClr val="dk1"/>
              </a:buClr>
              <a:buSzPts val="2400"/>
              <a:buNone/>
            </a:pPr>
            <a:endParaRPr lang="en-US" sz="5600" dirty="0">
              <a:latin typeface="Bookman Old Style (Body)"/>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9BD0A-05A6-A04B-F802-4BE0E1830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C3446-387B-EB29-CA03-3A9D5E613CF4}"/>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60AD7DED-7765-CAA6-0F3F-D595C73AF98D}"/>
              </a:ext>
            </a:extLst>
          </p:cNvPr>
          <p:cNvSpPr>
            <a:spLocks noGrp="1"/>
          </p:cNvSpPr>
          <p:nvPr>
            <p:ph type="body" idx="1"/>
          </p:nvPr>
        </p:nvSpPr>
        <p:spPr/>
        <p:txBody>
          <a:bodyPr>
            <a:normAutofit/>
          </a:bodyPr>
          <a:lstStyle/>
          <a:p>
            <a:pPr marL="76200" indent="0">
              <a:buNone/>
            </a:pPr>
            <a:r>
              <a:rPr lang="en-IN" b="1" dirty="0">
                <a:latin typeface="Bookman Old Style (Body)"/>
              </a:rPr>
              <a:t>Data Collection Process</a:t>
            </a:r>
          </a:p>
          <a:p>
            <a:r>
              <a:rPr lang="en-IN" b="1" dirty="0">
                <a:latin typeface="Bookman Old Style (Body)"/>
              </a:rPr>
              <a:t>Steps Involved:</a:t>
            </a:r>
            <a:endParaRPr lang="en-IN" dirty="0">
              <a:latin typeface="Bookman Old Style (Body)"/>
            </a:endParaRPr>
          </a:p>
          <a:p>
            <a:pPr>
              <a:buFont typeface="+mj-lt"/>
              <a:buAutoNum type="arabicPeriod"/>
            </a:pPr>
            <a:r>
              <a:rPr lang="en-IN" b="1" dirty="0">
                <a:latin typeface="Bookman Old Style (Body)"/>
              </a:rPr>
              <a:t>Real-Time Positioning:</a:t>
            </a:r>
            <a:endParaRPr lang="en-IN" dirty="0">
              <a:latin typeface="Bookman Old Style (Body)"/>
            </a:endParaRPr>
          </a:p>
          <a:p>
            <a:pPr marL="742950" lvl="1" indent="-285750">
              <a:buFont typeface="+mj-lt"/>
              <a:buAutoNum type="arabicPeriod"/>
            </a:pPr>
            <a:r>
              <a:rPr lang="en-IN" dirty="0">
                <a:latin typeface="Bookman Old Style (Body)"/>
              </a:rPr>
              <a:t>GPS logs vehicle data (latitude, longitude, speed) at intervals.</a:t>
            </a:r>
          </a:p>
          <a:p>
            <a:pPr>
              <a:buFont typeface="+mj-lt"/>
              <a:buAutoNum type="arabicPeriod"/>
            </a:pPr>
            <a:r>
              <a:rPr lang="en-IN" b="1" dirty="0">
                <a:latin typeface="Bookman Old Style (Body)"/>
              </a:rPr>
              <a:t>Data Transmission:</a:t>
            </a:r>
            <a:endParaRPr lang="en-IN" dirty="0">
              <a:latin typeface="Bookman Old Style (Body)"/>
            </a:endParaRPr>
          </a:p>
          <a:p>
            <a:pPr marL="742950" lvl="1" indent="-285750">
              <a:buFont typeface="+mj-lt"/>
              <a:buAutoNum type="arabicPeriod"/>
            </a:pPr>
            <a:r>
              <a:rPr lang="en-IN" dirty="0">
                <a:latin typeface="Bookman Old Style (Body)"/>
              </a:rPr>
              <a:t>GSM modules send data to the central server in real-time.</a:t>
            </a:r>
          </a:p>
          <a:p>
            <a:pPr>
              <a:buFont typeface="+mj-lt"/>
              <a:buAutoNum type="arabicPeriod"/>
            </a:pPr>
            <a:r>
              <a:rPr lang="en-IN" b="1" dirty="0">
                <a:latin typeface="Bookman Old Style (Body)"/>
              </a:rPr>
              <a:t>Data Aggregation:</a:t>
            </a:r>
            <a:endParaRPr lang="en-IN" dirty="0">
              <a:latin typeface="Bookman Old Style (Body)"/>
            </a:endParaRPr>
          </a:p>
          <a:p>
            <a:pPr marL="742950" lvl="1" indent="-285750">
              <a:buFont typeface="+mj-lt"/>
              <a:buAutoNum type="arabicPeriod"/>
            </a:pPr>
            <a:r>
              <a:rPr lang="en-IN" dirty="0">
                <a:latin typeface="Bookman Old Style (Body)"/>
              </a:rPr>
              <a:t>Central server combines data to create a traffic overview.</a:t>
            </a:r>
          </a:p>
          <a:p>
            <a:pPr>
              <a:buFont typeface="+mj-lt"/>
              <a:buAutoNum type="arabicPeriod"/>
            </a:pPr>
            <a:r>
              <a:rPr lang="en-IN" b="1" dirty="0">
                <a:latin typeface="Bookman Old Style (Body)"/>
              </a:rPr>
              <a:t>Map-Matching Techniques:</a:t>
            </a:r>
            <a:endParaRPr lang="en-IN" dirty="0">
              <a:latin typeface="Bookman Old Style (Body)"/>
            </a:endParaRPr>
          </a:p>
          <a:p>
            <a:pPr marL="742950" lvl="1" indent="-285750">
              <a:buFont typeface="+mj-lt"/>
              <a:buAutoNum type="arabicPeriod"/>
            </a:pPr>
            <a:r>
              <a:rPr lang="en-IN" dirty="0">
                <a:latin typeface="Bookman Old Style (Body)"/>
              </a:rPr>
              <a:t>Algorithms align GPS data with actual road segments for precise traffic flow analysis.</a:t>
            </a:r>
          </a:p>
          <a:p>
            <a:pPr marL="76200" indent="0">
              <a:buNone/>
            </a:pPr>
            <a:endParaRPr lang="en-IN" dirty="0"/>
          </a:p>
        </p:txBody>
      </p:sp>
    </p:spTree>
    <p:extLst>
      <p:ext uri="{BB962C8B-B14F-4D97-AF65-F5344CB8AC3E}">
        <p14:creationId xmlns:p14="http://schemas.microsoft.com/office/powerpoint/2010/main" val="1081812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CED5-B679-7182-FA03-1AB0FB443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3952C-484D-775F-173B-CD9F65FD72F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77CCE059-D093-0972-0B8F-E4DF01C2F0A8}"/>
              </a:ext>
            </a:extLst>
          </p:cNvPr>
          <p:cNvSpPr>
            <a:spLocks noGrp="1"/>
          </p:cNvSpPr>
          <p:nvPr>
            <p:ph type="body" idx="1"/>
          </p:nvPr>
        </p:nvSpPr>
        <p:spPr/>
        <p:txBody>
          <a:bodyPr>
            <a:normAutofit/>
          </a:bodyPr>
          <a:lstStyle/>
          <a:p>
            <a:pPr marL="76200" indent="0">
              <a:buNone/>
            </a:pPr>
            <a:r>
              <a:rPr lang="en-US" b="1" dirty="0">
                <a:latin typeface="Bookman Old Style (Body)"/>
              </a:rPr>
              <a:t>Traffic Flow Analysis</a:t>
            </a:r>
          </a:p>
          <a:p>
            <a:r>
              <a:rPr lang="en-US" b="1" dirty="0">
                <a:latin typeface="Bookman Old Style (Body)"/>
              </a:rPr>
              <a:t>Key Insights Derived:</a:t>
            </a:r>
            <a:endParaRPr lang="en-US" dirty="0">
              <a:latin typeface="Bookman Old Style (Body)"/>
            </a:endParaRPr>
          </a:p>
          <a:p>
            <a:pPr>
              <a:buFont typeface="+mj-lt"/>
              <a:buAutoNum type="arabicPeriod"/>
            </a:pPr>
            <a:r>
              <a:rPr lang="en-US" b="1" dirty="0">
                <a:latin typeface="Bookman Old Style (Body)"/>
              </a:rPr>
              <a:t>Congestion Detection:</a:t>
            </a:r>
            <a:endParaRPr lang="en-US" dirty="0">
              <a:latin typeface="Bookman Old Style (Body)"/>
            </a:endParaRPr>
          </a:p>
          <a:p>
            <a:pPr marL="742950" lvl="1" indent="-285750">
              <a:buFont typeface="+mj-lt"/>
              <a:buAutoNum type="arabicPeriod"/>
            </a:pPr>
            <a:r>
              <a:rPr lang="en-US" dirty="0">
                <a:latin typeface="Bookman Old Style (Body)"/>
              </a:rPr>
              <a:t>Monitors speed drops and alerts for potential congestion.</a:t>
            </a:r>
          </a:p>
          <a:p>
            <a:pPr>
              <a:buFont typeface="+mj-lt"/>
              <a:buAutoNum type="arabicPeriod"/>
            </a:pPr>
            <a:r>
              <a:rPr lang="en-US" b="1" dirty="0">
                <a:latin typeface="Bookman Old Style (Body)"/>
              </a:rPr>
              <a:t>Incident Reporting:</a:t>
            </a:r>
            <a:endParaRPr lang="en-US" dirty="0">
              <a:latin typeface="Bookman Old Style (Body)"/>
            </a:endParaRPr>
          </a:p>
          <a:p>
            <a:pPr marL="742950" lvl="1" indent="-285750">
              <a:buFont typeface="+mj-lt"/>
              <a:buAutoNum type="arabicPeriod"/>
            </a:pPr>
            <a:r>
              <a:rPr lang="en-US" dirty="0">
                <a:latin typeface="Bookman Old Style (Body)"/>
              </a:rPr>
              <a:t>Detects accidents or blockages using sudden speed changes.</a:t>
            </a:r>
          </a:p>
          <a:p>
            <a:pPr>
              <a:buFont typeface="+mj-lt"/>
              <a:buAutoNum type="arabicPeriod"/>
            </a:pPr>
            <a:r>
              <a:rPr lang="en-US" b="1" dirty="0">
                <a:latin typeface="Bookman Old Style (Body)"/>
              </a:rPr>
              <a:t>Predictive Analytics:</a:t>
            </a:r>
            <a:endParaRPr lang="en-US" dirty="0">
              <a:latin typeface="Bookman Old Style (Body)"/>
            </a:endParaRPr>
          </a:p>
          <a:p>
            <a:pPr marL="742950" lvl="1" indent="-285750">
              <a:buFont typeface="+mj-lt"/>
              <a:buAutoNum type="arabicPeriod"/>
            </a:pPr>
            <a:r>
              <a:rPr lang="en-US" dirty="0">
                <a:latin typeface="Bookman Old Style (Body)"/>
              </a:rPr>
              <a:t>Predicts congestion patterns based on real-time and historical data.</a:t>
            </a:r>
          </a:p>
          <a:p>
            <a:pPr>
              <a:buFont typeface="+mj-lt"/>
              <a:buAutoNum type="arabicPeriod"/>
            </a:pPr>
            <a:r>
              <a:rPr lang="en-US" b="1" dirty="0">
                <a:latin typeface="Bookman Old Style (Body)"/>
              </a:rPr>
              <a:t>Dynamic Routing Recommendations:</a:t>
            </a:r>
            <a:endParaRPr lang="en-US" dirty="0">
              <a:latin typeface="Bookman Old Style (Body)"/>
            </a:endParaRPr>
          </a:p>
          <a:p>
            <a:pPr marL="742950" lvl="1" indent="-285750">
              <a:buFont typeface="+mj-lt"/>
              <a:buAutoNum type="arabicPeriod"/>
            </a:pPr>
            <a:r>
              <a:rPr lang="en-US" dirty="0">
                <a:latin typeface="Bookman Old Style (Body)"/>
              </a:rPr>
              <a:t>Suggests alternative routes via apps or in-vehicle displays to alleviate congestion.</a:t>
            </a:r>
          </a:p>
          <a:p>
            <a:pPr marL="76200" indent="0">
              <a:buNone/>
            </a:pPr>
            <a:endParaRPr lang="en-IN" dirty="0"/>
          </a:p>
        </p:txBody>
      </p:sp>
    </p:spTree>
    <p:extLst>
      <p:ext uri="{BB962C8B-B14F-4D97-AF65-F5344CB8AC3E}">
        <p14:creationId xmlns:p14="http://schemas.microsoft.com/office/powerpoint/2010/main" val="408461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6D7E9-B6DD-4F07-954E-9F9D76D8C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34B37-4A7A-9A71-931C-40291012D28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3E744FD3-678A-ED82-CBE8-CD2802938D87}"/>
              </a:ext>
            </a:extLst>
          </p:cNvPr>
          <p:cNvSpPr>
            <a:spLocks noGrp="1"/>
          </p:cNvSpPr>
          <p:nvPr>
            <p:ph type="body" idx="1"/>
          </p:nvPr>
        </p:nvSpPr>
        <p:spPr/>
        <p:txBody>
          <a:bodyPr>
            <a:normAutofit/>
          </a:bodyPr>
          <a:lstStyle/>
          <a:p>
            <a:pPr marL="76200" indent="0">
              <a:buNone/>
            </a:pPr>
            <a:r>
              <a:rPr lang="en-US" b="1" dirty="0">
                <a:latin typeface="Bookman Old Style (Body)"/>
              </a:rPr>
              <a:t>Toll Collection Integration</a:t>
            </a:r>
          </a:p>
          <a:p>
            <a:r>
              <a:rPr lang="en-US" b="1" dirty="0">
                <a:latin typeface="Bookman Old Style (Body)"/>
              </a:rPr>
              <a:t>Automated Tolling Features:</a:t>
            </a:r>
            <a:endParaRPr lang="en-US" dirty="0">
              <a:latin typeface="Bookman Old Style (Body)"/>
            </a:endParaRPr>
          </a:p>
          <a:p>
            <a:pPr>
              <a:buFont typeface="+mj-lt"/>
              <a:buAutoNum type="arabicPeriod"/>
            </a:pPr>
            <a:r>
              <a:rPr lang="en-US" b="1" dirty="0">
                <a:latin typeface="Bookman Old Style (Body)"/>
              </a:rPr>
              <a:t>Seamless Tolling Process:</a:t>
            </a:r>
            <a:endParaRPr lang="en-US" dirty="0">
              <a:latin typeface="Bookman Old Style (Body)"/>
            </a:endParaRPr>
          </a:p>
          <a:p>
            <a:pPr marL="742950" lvl="1" indent="-285750">
              <a:buFont typeface="+mj-lt"/>
              <a:buAutoNum type="arabicPeriod"/>
            </a:pPr>
            <a:r>
              <a:rPr lang="en-US" dirty="0">
                <a:latin typeface="Bookman Old Style (Body)"/>
              </a:rPr>
              <a:t>GNSS tracks vehicles for distance-based toll calculation without stops.</a:t>
            </a:r>
          </a:p>
          <a:p>
            <a:pPr>
              <a:buFont typeface="+mj-lt"/>
              <a:buAutoNum type="arabicPeriod"/>
            </a:pPr>
            <a:r>
              <a:rPr lang="en-US" b="1" dirty="0">
                <a:latin typeface="Bookman Old Style (Body)"/>
              </a:rPr>
              <a:t>Automatic Deductions:</a:t>
            </a:r>
            <a:endParaRPr lang="en-US" dirty="0">
              <a:latin typeface="Bookman Old Style (Body)"/>
            </a:endParaRPr>
          </a:p>
          <a:p>
            <a:pPr marL="742950" lvl="1" indent="-285750">
              <a:buFont typeface="+mj-lt"/>
              <a:buAutoNum type="arabicPeriod"/>
            </a:pPr>
            <a:r>
              <a:rPr lang="en-US" dirty="0">
                <a:latin typeface="Bookman Old Style (Body)"/>
              </a:rPr>
              <a:t>Tolls deducted from prepaid accounts (e.g., </a:t>
            </a:r>
            <a:r>
              <a:rPr lang="en-US" dirty="0" err="1">
                <a:latin typeface="Bookman Old Style (Body)"/>
              </a:rPr>
              <a:t>FASTag</a:t>
            </a:r>
            <a:r>
              <a:rPr lang="en-US" dirty="0">
                <a:latin typeface="Bookman Old Style (Body)"/>
              </a:rPr>
              <a:t>, digital wallets).</a:t>
            </a:r>
          </a:p>
          <a:p>
            <a:pPr>
              <a:buFont typeface="+mj-lt"/>
              <a:buAutoNum type="arabicPeriod"/>
            </a:pPr>
            <a:r>
              <a:rPr lang="en-US" b="1" dirty="0">
                <a:latin typeface="Bookman Old Style (Body)"/>
              </a:rPr>
              <a:t>Dynamic Pricing Models:</a:t>
            </a:r>
            <a:endParaRPr lang="en-US" dirty="0">
              <a:latin typeface="Bookman Old Style (Body)"/>
            </a:endParaRPr>
          </a:p>
          <a:p>
            <a:pPr marL="742950" lvl="1" indent="-285750">
              <a:buFont typeface="+mj-lt"/>
              <a:buAutoNum type="arabicPeriod"/>
            </a:pPr>
            <a:r>
              <a:rPr lang="en-US" dirty="0">
                <a:latin typeface="Bookman Old Style (Body)"/>
              </a:rPr>
              <a:t>Adjusts toll rates based on traffic demand (e.g., peak vs. off-peak).</a:t>
            </a:r>
          </a:p>
          <a:p>
            <a:pPr marL="76200" indent="0">
              <a:buNone/>
            </a:pPr>
            <a:endParaRPr lang="en-IN" dirty="0"/>
          </a:p>
        </p:txBody>
      </p:sp>
    </p:spTree>
    <p:extLst>
      <p:ext uri="{BB962C8B-B14F-4D97-AF65-F5344CB8AC3E}">
        <p14:creationId xmlns:p14="http://schemas.microsoft.com/office/powerpoint/2010/main" val="1471843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34942-18B7-3DD8-C673-34F65F1554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FCB5D-FDB1-C7D0-7329-92997B284D3C}"/>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E0D9A8BE-2B33-8EBC-D214-58EA2B0251AE}"/>
              </a:ext>
            </a:extLst>
          </p:cNvPr>
          <p:cNvSpPr>
            <a:spLocks noGrp="1"/>
          </p:cNvSpPr>
          <p:nvPr>
            <p:ph type="body" idx="1"/>
          </p:nvPr>
        </p:nvSpPr>
        <p:spPr/>
        <p:txBody>
          <a:bodyPr>
            <a:normAutofit fontScale="77500" lnSpcReduction="20000"/>
          </a:bodyPr>
          <a:lstStyle/>
          <a:p>
            <a:pPr marL="76200" indent="0">
              <a:buNone/>
            </a:pPr>
            <a:r>
              <a:rPr lang="en-US" b="1" dirty="0">
                <a:latin typeface="Bookman Old Style (Body)"/>
              </a:rPr>
              <a:t>Environmental Impact &amp; Challenges</a:t>
            </a:r>
          </a:p>
          <a:p>
            <a:r>
              <a:rPr lang="en-US" b="1" dirty="0">
                <a:latin typeface="Bookman Old Style (Body)"/>
              </a:rPr>
              <a:t>Environmental Benefits:</a:t>
            </a:r>
            <a:endParaRPr lang="en-US" dirty="0">
              <a:latin typeface="Bookman Old Style (Body)"/>
            </a:endParaRPr>
          </a:p>
          <a:p>
            <a:pPr>
              <a:buFont typeface="+mj-lt"/>
              <a:buAutoNum type="arabicPeriod"/>
            </a:pPr>
            <a:r>
              <a:rPr lang="en-US" b="1" dirty="0">
                <a:latin typeface="Bookman Old Style (Body)"/>
              </a:rPr>
              <a:t>Reduced Emissions:</a:t>
            </a:r>
            <a:endParaRPr lang="en-US" dirty="0">
              <a:latin typeface="Bookman Old Style (Body)"/>
            </a:endParaRPr>
          </a:p>
          <a:p>
            <a:pPr marL="742950" lvl="1" indent="-285750">
              <a:buFont typeface="+mj-lt"/>
              <a:buAutoNum type="arabicPeriod"/>
            </a:pPr>
            <a:r>
              <a:rPr lang="en-US" dirty="0">
                <a:latin typeface="Bookman Old Style (Body)"/>
              </a:rPr>
              <a:t>Minimizes idling and congestion.</a:t>
            </a:r>
          </a:p>
          <a:p>
            <a:pPr>
              <a:buFont typeface="+mj-lt"/>
              <a:buAutoNum type="arabicPeriod"/>
            </a:pPr>
            <a:r>
              <a:rPr lang="en-US" b="1" dirty="0">
                <a:latin typeface="Bookman Old Style (Body)"/>
              </a:rPr>
              <a:t>Fuel Efficiency:</a:t>
            </a:r>
            <a:endParaRPr lang="en-US" dirty="0">
              <a:latin typeface="Bookman Old Style (Body)"/>
            </a:endParaRPr>
          </a:p>
          <a:p>
            <a:pPr marL="742950" lvl="1" indent="-285750">
              <a:buFont typeface="+mj-lt"/>
              <a:buAutoNum type="arabicPeriod"/>
            </a:pPr>
            <a:r>
              <a:rPr lang="en-US" dirty="0">
                <a:latin typeface="Bookman Old Style (Body)"/>
              </a:rPr>
              <a:t>Optimized routes save fuel.</a:t>
            </a:r>
          </a:p>
          <a:p>
            <a:pPr>
              <a:buFont typeface="+mj-lt"/>
              <a:buAutoNum type="arabicPeriod"/>
            </a:pPr>
            <a:r>
              <a:rPr lang="en-US" b="1" dirty="0">
                <a:latin typeface="Bookman Old Style (Body)"/>
              </a:rPr>
              <a:t>Data-Driven Planning:</a:t>
            </a:r>
            <a:endParaRPr lang="en-US" dirty="0">
              <a:latin typeface="Bookman Old Style (Body)"/>
            </a:endParaRPr>
          </a:p>
          <a:p>
            <a:pPr marL="742950" lvl="1" indent="-285750">
              <a:buFont typeface="+mj-lt"/>
              <a:buAutoNum type="arabicPeriod"/>
            </a:pPr>
            <a:r>
              <a:rPr lang="en-US" dirty="0">
                <a:latin typeface="Bookman Old Style (Body)"/>
              </a:rPr>
              <a:t>Guides infrastructure investments based on real usage trends.</a:t>
            </a:r>
          </a:p>
          <a:p>
            <a:r>
              <a:rPr lang="en-US" b="1" dirty="0">
                <a:latin typeface="Bookman Old Style (Body)"/>
              </a:rPr>
              <a:t>Challenges:</a:t>
            </a:r>
            <a:endParaRPr lang="en-US" dirty="0">
              <a:latin typeface="Bookman Old Style (Body)"/>
            </a:endParaRPr>
          </a:p>
          <a:p>
            <a:pPr>
              <a:buFont typeface="+mj-lt"/>
              <a:buAutoNum type="arabicPeriod"/>
            </a:pPr>
            <a:r>
              <a:rPr lang="en-US" b="1" dirty="0">
                <a:latin typeface="Bookman Old Style (Body)"/>
              </a:rPr>
              <a:t>Privacy Concerns:</a:t>
            </a:r>
            <a:endParaRPr lang="en-US" dirty="0">
              <a:latin typeface="Bookman Old Style (Body)"/>
            </a:endParaRPr>
          </a:p>
          <a:p>
            <a:pPr marL="742950" lvl="1" indent="-285750">
              <a:buFont typeface="+mj-lt"/>
              <a:buAutoNum type="arabicPeriod"/>
            </a:pPr>
            <a:r>
              <a:rPr lang="en-US" dirty="0">
                <a:latin typeface="Bookman Old Style (Body)"/>
              </a:rPr>
              <a:t>Address data security and transparency.</a:t>
            </a:r>
          </a:p>
          <a:p>
            <a:pPr>
              <a:buFont typeface="+mj-lt"/>
              <a:buAutoNum type="arabicPeriod"/>
            </a:pPr>
            <a:r>
              <a:rPr lang="en-US" b="1" dirty="0">
                <a:latin typeface="Bookman Old Style (Body)"/>
              </a:rPr>
              <a:t>Technical Reliability:</a:t>
            </a:r>
            <a:endParaRPr lang="en-US" dirty="0">
              <a:latin typeface="Bookman Old Style (Body)"/>
            </a:endParaRPr>
          </a:p>
          <a:p>
            <a:pPr marL="742950" lvl="1" indent="-285750">
              <a:buFont typeface="+mj-lt"/>
              <a:buAutoNum type="arabicPeriod"/>
            </a:pPr>
            <a:r>
              <a:rPr lang="en-US" dirty="0">
                <a:latin typeface="Bookman Old Style (Body)"/>
              </a:rPr>
              <a:t>Ensure GPS and GSM performance under varying conditions.</a:t>
            </a:r>
          </a:p>
          <a:p>
            <a:pPr>
              <a:buFont typeface="+mj-lt"/>
              <a:buAutoNum type="arabicPeriod"/>
            </a:pPr>
            <a:r>
              <a:rPr lang="en-US" b="1" dirty="0">
                <a:latin typeface="Bookman Old Style (Body)"/>
              </a:rPr>
              <a:t>Cost Implications:</a:t>
            </a:r>
            <a:endParaRPr lang="en-US" dirty="0">
              <a:latin typeface="Bookman Old Style (Body)"/>
            </a:endParaRPr>
          </a:p>
          <a:p>
            <a:pPr marL="742950" lvl="1" indent="-285750">
              <a:buFont typeface="+mj-lt"/>
              <a:buAutoNum type="arabicPeriod"/>
            </a:pPr>
            <a:r>
              <a:rPr lang="en-US" dirty="0">
                <a:latin typeface="Bookman Old Style (Body)"/>
              </a:rPr>
              <a:t>High initial investment but potential long-term savings.</a:t>
            </a:r>
          </a:p>
          <a:p>
            <a:pPr>
              <a:buFont typeface="+mj-lt"/>
              <a:buAutoNum type="arabicPeriod"/>
            </a:pPr>
            <a:r>
              <a:rPr lang="en-US" b="1" dirty="0">
                <a:latin typeface="Bookman Old Style (Body)"/>
              </a:rPr>
              <a:t>Public Acceptance:</a:t>
            </a:r>
            <a:endParaRPr lang="en-US" dirty="0">
              <a:latin typeface="Bookman Old Style (Body)"/>
            </a:endParaRPr>
          </a:p>
          <a:p>
            <a:pPr marL="742950" lvl="1" indent="-285750">
              <a:buFont typeface="+mj-lt"/>
              <a:buAutoNum type="arabicPeriod"/>
            </a:pPr>
            <a:r>
              <a:rPr lang="en-US" dirty="0">
                <a:latin typeface="Bookman Old Style (Body)"/>
              </a:rPr>
              <a:t>Communicate benefits and ensure fair pricing.</a:t>
            </a:r>
          </a:p>
          <a:p>
            <a:pPr marL="76200" indent="0">
              <a:buNone/>
            </a:pPr>
            <a:endParaRPr lang="en-IN" dirty="0"/>
          </a:p>
        </p:txBody>
      </p:sp>
    </p:spTree>
    <p:extLst>
      <p:ext uri="{BB962C8B-B14F-4D97-AF65-F5344CB8AC3E}">
        <p14:creationId xmlns:p14="http://schemas.microsoft.com/office/powerpoint/2010/main" val="1606925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6790-AAFA-D130-CD4E-71AA0D267CF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Architecture.</a:t>
            </a:r>
          </a:p>
        </p:txBody>
      </p:sp>
      <p:pic>
        <p:nvPicPr>
          <p:cNvPr id="5" name="Picture 4">
            <a:extLst>
              <a:ext uri="{FF2B5EF4-FFF2-40B4-BE49-F238E27FC236}">
                <a16:creationId xmlns:a16="http://schemas.microsoft.com/office/drawing/2014/main" id="{6D343E0A-69B7-556D-3E11-735304B10335}"/>
              </a:ext>
            </a:extLst>
          </p:cNvPr>
          <p:cNvPicPr>
            <a:picLocks noChangeAspect="1"/>
          </p:cNvPicPr>
          <p:nvPr/>
        </p:nvPicPr>
        <p:blipFill>
          <a:blip r:embed="rId2"/>
          <a:stretch>
            <a:fillRect/>
          </a:stretch>
        </p:blipFill>
        <p:spPr>
          <a:xfrm>
            <a:off x="1750142" y="1091436"/>
            <a:ext cx="7443019" cy="4984901"/>
          </a:xfrm>
          <a:prstGeom prst="rect">
            <a:avLst/>
          </a:prstGeom>
        </p:spPr>
      </p:pic>
    </p:spTree>
    <p:extLst>
      <p:ext uri="{BB962C8B-B14F-4D97-AF65-F5344CB8AC3E}">
        <p14:creationId xmlns:p14="http://schemas.microsoft.com/office/powerpoint/2010/main" val="2912115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F792-C72D-B97E-5C81-8AEBE3ACB8E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394D0C7C-25A3-7821-E639-794BC25ADBA0}"/>
              </a:ext>
            </a:extLst>
          </p:cNvPr>
          <p:cNvSpPr>
            <a:spLocks noGrp="1"/>
          </p:cNvSpPr>
          <p:nvPr>
            <p:ph type="body" idx="1"/>
          </p:nvPr>
        </p:nvSpPr>
        <p:spPr/>
        <p:txBody>
          <a:bodyPr>
            <a:normAutofit lnSpcReduction="10000"/>
          </a:bodyPr>
          <a:lstStyle/>
          <a:p>
            <a:pPr marL="76200" indent="0">
              <a:buNone/>
            </a:pPr>
            <a:r>
              <a:rPr lang="en-US" b="1" dirty="0">
                <a:latin typeface="Bookman Old Style (Body)"/>
              </a:rPr>
              <a:t>Accurate Toll Calculation</a:t>
            </a:r>
          </a:p>
          <a:p>
            <a:r>
              <a:rPr lang="en-US" b="1" dirty="0">
                <a:latin typeface="Bookman Old Style (Body)"/>
              </a:rPr>
              <a:t>Key Features:</a:t>
            </a:r>
            <a:endParaRPr lang="en-US" dirty="0">
              <a:latin typeface="Bookman Old Style (Body)"/>
            </a:endParaRPr>
          </a:p>
          <a:p>
            <a:pPr>
              <a:buFont typeface="Arial" panose="020B0604020202020204" pitchFamily="34" charset="0"/>
              <a:buChar char="•"/>
            </a:pPr>
            <a:r>
              <a:rPr lang="en-US" b="1" dirty="0">
                <a:latin typeface="Bookman Old Style (Body)"/>
              </a:rPr>
              <a:t>Distance-Based Charging:</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OBUs communicate with satellites to calculate tolls based on actual distance traveled.</a:t>
            </a:r>
          </a:p>
          <a:p>
            <a:pPr marL="742950" lvl="1" indent="-285750">
              <a:buFont typeface="Arial" panose="020B0604020202020204" pitchFamily="34" charset="0"/>
              <a:buChar char="•"/>
            </a:pPr>
            <a:r>
              <a:rPr lang="en-US" dirty="0">
                <a:latin typeface="Bookman Old Style (Body)"/>
              </a:rPr>
              <a:t>Ensures equitable and transparent charges (e.g., a 30 km trip incurs charges for 30 km only).</a:t>
            </a:r>
          </a:p>
          <a:p>
            <a:pPr>
              <a:buFont typeface="Arial" panose="020B0604020202020204" pitchFamily="34" charset="0"/>
              <a:buChar char="•"/>
            </a:pPr>
            <a:r>
              <a:rPr lang="en-US" b="1" dirty="0">
                <a:latin typeface="Bookman Old Style (Body)"/>
              </a:rPr>
              <a:t>Real-Time Data Processing:</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Advanced algorithms map vehicle movements for seamless toll fee calculation.</a:t>
            </a:r>
          </a:p>
          <a:p>
            <a:pPr marL="742950" lvl="1" indent="-285750">
              <a:buFont typeface="Arial" panose="020B0604020202020204" pitchFamily="34" charset="0"/>
              <a:buChar char="•"/>
            </a:pPr>
            <a:r>
              <a:rPr lang="en-US" dirty="0">
                <a:latin typeface="Bookman Old Style (Body)"/>
              </a:rPr>
              <a:t>Automatic deductions from digital wallets enhance convenience.</a:t>
            </a:r>
          </a:p>
          <a:p>
            <a:pPr>
              <a:buFont typeface="Arial" panose="020B0604020202020204" pitchFamily="34" charset="0"/>
              <a:buChar char="•"/>
            </a:pPr>
            <a:r>
              <a:rPr lang="en-US" b="1" dirty="0">
                <a:latin typeface="Bookman Old Style (Body)"/>
              </a:rPr>
              <a:t>User-Friendly Experience: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Frictionless payments reduce wait times at toll plazas.</a:t>
            </a:r>
          </a:p>
          <a:p>
            <a:pPr marL="742950" lvl="1" indent="-285750">
              <a:buFont typeface="Arial" panose="020B0604020202020204" pitchFamily="34" charset="0"/>
              <a:buChar char="•"/>
            </a:pPr>
            <a:r>
              <a:rPr lang="en-US" dirty="0">
                <a:latin typeface="Bookman Old Style (Body)"/>
              </a:rPr>
              <a:t>Builds trust through accurate and automated toll deductions.</a:t>
            </a:r>
          </a:p>
          <a:p>
            <a:endParaRPr lang="en-IN" dirty="0"/>
          </a:p>
        </p:txBody>
      </p:sp>
    </p:spTree>
    <p:extLst>
      <p:ext uri="{BB962C8B-B14F-4D97-AF65-F5344CB8AC3E}">
        <p14:creationId xmlns:p14="http://schemas.microsoft.com/office/powerpoint/2010/main" val="107861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470B3-6730-0AFD-F2AC-8AA1BACDD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0781F-71E1-9E26-9321-BFECB5882AF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411DE9ED-2F28-FD13-77D9-AB845AC7CBCB}"/>
              </a:ext>
            </a:extLst>
          </p:cNvPr>
          <p:cNvSpPr>
            <a:spLocks noGrp="1"/>
          </p:cNvSpPr>
          <p:nvPr>
            <p:ph type="body" idx="1"/>
          </p:nvPr>
        </p:nvSpPr>
        <p:spPr/>
        <p:txBody>
          <a:bodyPr>
            <a:normAutofit/>
          </a:bodyPr>
          <a:lstStyle/>
          <a:p>
            <a:pPr marL="76200" indent="0">
              <a:buNone/>
            </a:pPr>
            <a:r>
              <a:rPr lang="en-IN" b="1" dirty="0">
                <a:latin typeface="Bookman Old Style (Body)"/>
              </a:rPr>
              <a:t>Toll Evasion Prevention</a:t>
            </a:r>
          </a:p>
          <a:p>
            <a:r>
              <a:rPr lang="en-IN" b="1" dirty="0">
                <a:latin typeface="Bookman Old Style (Body)"/>
              </a:rPr>
              <a:t>Technological Measures:</a:t>
            </a:r>
            <a:endParaRPr lang="en-IN" dirty="0">
              <a:latin typeface="Bookman Old Style (Body)"/>
            </a:endParaRPr>
          </a:p>
          <a:p>
            <a:pPr>
              <a:buFont typeface="Arial" panose="020B0604020202020204" pitchFamily="34" charset="0"/>
              <a:buChar char="•"/>
            </a:pPr>
            <a:r>
              <a:rPr lang="en-IN" b="1" dirty="0">
                <a:latin typeface="Bookman Old Style (Body)"/>
              </a:rPr>
              <a:t>Automatic Number Plate Recognition (ANPR):</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Gantry cameras capture registration plates for non-compliance detection.</a:t>
            </a:r>
          </a:p>
          <a:p>
            <a:pPr marL="742950" lvl="1" indent="-285750">
              <a:buFont typeface="Arial" panose="020B0604020202020204" pitchFamily="34" charset="0"/>
              <a:buChar char="•"/>
            </a:pPr>
            <a:r>
              <a:rPr lang="en-IN" dirty="0">
                <a:latin typeface="Bookman Old Style (Body)"/>
              </a:rPr>
              <a:t>Flags vehicles with tampered plates or inactive OBUs.</a:t>
            </a:r>
          </a:p>
          <a:p>
            <a:pPr>
              <a:buFont typeface="Arial" panose="020B0604020202020204" pitchFamily="34" charset="0"/>
              <a:buChar char="•"/>
            </a:pPr>
            <a:r>
              <a:rPr lang="en-IN" b="1" dirty="0">
                <a:latin typeface="Bookman Old Style (Body)"/>
              </a:rPr>
              <a:t>Monitoring and Surveillance:</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CCTV cameras provide additional oversight and deter evasion attempts.</a:t>
            </a:r>
          </a:p>
          <a:p>
            <a:pPr>
              <a:buFont typeface="Arial" panose="020B0604020202020204" pitchFamily="34" charset="0"/>
              <a:buChar char="•"/>
            </a:pPr>
            <a:r>
              <a:rPr lang="en-IN" b="1" dirty="0">
                <a:latin typeface="Bookman Old Style (Body)"/>
              </a:rPr>
              <a:t>Penalties for Non-Compliance:</a:t>
            </a:r>
            <a:endParaRPr lang="en-IN" dirty="0">
              <a:latin typeface="Bookman Old Style (Body)"/>
            </a:endParaRPr>
          </a:p>
          <a:p>
            <a:pPr marL="742950" lvl="1" indent="-285750">
              <a:buFont typeface="Arial" panose="020B0604020202020204" pitchFamily="34" charset="0"/>
              <a:buChar char="•"/>
            </a:pPr>
            <a:r>
              <a:rPr lang="en-IN" dirty="0">
                <a:latin typeface="Bookman Old Style (Body)"/>
              </a:rPr>
              <a:t>Vehicles without valid OBUs face higher penalties (e.g., double toll fees).</a:t>
            </a:r>
          </a:p>
          <a:p>
            <a:pPr marL="742950" lvl="1" indent="-285750">
              <a:buFont typeface="Arial" panose="020B0604020202020204" pitchFamily="34" charset="0"/>
              <a:buChar char="•"/>
            </a:pPr>
            <a:r>
              <a:rPr lang="en-IN" dirty="0">
                <a:latin typeface="Bookman Old Style (Body)"/>
              </a:rPr>
              <a:t>Encourages fair contributions to road maintenance and development.</a:t>
            </a:r>
          </a:p>
          <a:p>
            <a:endParaRPr lang="en-IN" dirty="0"/>
          </a:p>
        </p:txBody>
      </p:sp>
    </p:spTree>
    <p:extLst>
      <p:ext uri="{BB962C8B-B14F-4D97-AF65-F5344CB8AC3E}">
        <p14:creationId xmlns:p14="http://schemas.microsoft.com/office/powerpoint/2010/main" val="3974551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A6442-7320-2791-21F9-5E5BD9726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CFF48-77A4-35DD-8500-62B9EB700E1B}"/>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F159AFD4-E501-56B8-CAA7-84DB546A0FB7}"/>
              </a:ext>
            </a:extLst>
          </p:cNvPr>
          <p:cNvSpPr>
            <a:spLocks noGrp="1"/>
          </p:cNvSpPr>
          <p:nvPr>
            <p:ph type="body" idx="1"/>
          </p:nvPr>
        </p:nvSpPr>
        <p:spPr/>
        <p:txBody>
          <a:bodyPr>
            <a:normAutofit/>
          </a:bodyPr>
          <a:lstStyle/>
          <a:p>
            <a:pPr marL="76200" indent="0">
              <a:buNone/>
            </a:pPr>
            <a:r>
              <a:rPr lang="en-US" b="1" dirty="0">
                <a:latin typeface="Bookman Old Style (Body)"/>
              </a:rPr>
              <a:t>Improved Safety</a:t>
            </a:r>
          </a:p>
          <a:p>
            <a:r>
              <a:rPr lang="en-US" b="1" dirty="0">
                <a:latin typeface="Bookman Old Style (Body)"/>
              </a:rPr>
              <a:t>Enhancing Highway Safety:</a:t>
            </a:r>
            <a:endParaRPr lang="en-US" dirty="0">
              <a:latin typeface="Bookman Old Style (Body)"/>
            </a:endParaRPr>
          </a:p>
          <a:p>
            <a:pPr>
              <a:buFont typeface="Arial" panose="020B0604020202020204" pitchFamily="34" charset="0"/>
              <a:buChar char="•"/>
            </a:pPr>
            <a:r>
              <a:rPr lang="en-US" b="1" dirty="0">
                <a:latin typeface="Bookman Old Style (Body)"/>
              </a:rPr>
              <a:t>Real-Time Traffic Monitoring:</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Radar and GNSS analyze vehicle speeds to detect potential hazards.</a:t>
            </a:r>
          </a:p>
          <a:p>
            <a:pPr marL="742950" lvl="1" indent="-285750">
              <a:buFont typeface="Arial" panose="020B0604020202020204" pitchFamily="34" charset="0"/>
              <a:buChar char="•"/>
            </a:pPr>
            <a:r>
              <a:rPr lang="en-US" dirty="0">
                <a:latin typeface="Bookman Old Style (Body)"/>
              </a:rPr>
              <a:t>Alerts notify traffic teams of incidents or slowdowns.</a:t>
            </a:r>
          </a:p>
          <a:p>
            <a:pPr>
              <a:buFont typeface="Arial" panose="020B0604020202020204" pitchFamily="34" charset="0"/>
              <a:buChar char="•"/>
            </a:pPr>
            <a:r>
              <a:rPr lang="en-US" b="1" dirty="0">
                <a:latin typeface="Bookman Old Style (Body)"/>
              </a:rPr>
              <a:t>Dynamic Traffic Management: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Proactively redirects vehicles away from congested or hazardous areas.</a:t>
            </a:r>
          </a:p>
          <a:p>
            <a:pPr marL="742950" lvl="1" indent="-285750">
              <a:buFont typeface="Arial" panose="020B0604020202020204" pitchFamily="34" charset="0"/>
              <a:buChar char="•"/>
            </a:pPr>
            <a:r>
              <a:rPr lang="en-US" dirty="0">
                <a:latin typeface="Bookman Old Style (Body)"/>
              </a:rPr>
              <a:t>Reduces bottlenecks and improves overall flow.</a:t>
            </a:r>
          </a:p>
          <a:p>
            <a:pPr>
              <a:buFont typeface="Arial" panose="020B0604020202020204" pitchFamily="34" charset="0"/>
              <a:buChar char="•"/>
            </a:pPr>
            <a:r>
              <a:rPr lang="en-US" b="1" dirty="0">
                <a:latin typeface="Bookman Old Style (Body)"/>
              </a:rPr>
              <a:t>Enhanced User Awareness:</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Drivers receive real-time updates on road conditions via apps or displays.</a:t>
            </a:r>
          </a:p>
          <a:p>
            <a:pPr marL="742950" lvl="1" indent="-285750">
              <a:buFont typeface="Arial" panose="020B0604020202020204" pitchFamily="34" charset="0"/>
              <a:buChar char="•"/>
            </a:pPr>
            <a:r>
              <a:rPr lang="en-US" dirty="0">
                <a:latin typeface="Bookman Old Style (Body)"/>
              </a:rPr>
              <a:t>Promotes safer driving behaviors and adherence to speed limits.</a:t>
            </a:r>
          </a:p>
          <a:p>
            <a:endParaRPr lang="en-IN" dirty="0"/>
          </a:p>
        </p:txBody>
      </p:sp>
    </p:spTree>
    <p:extLst>
      <p:ext uri="{BB962C8B-B14F-4D97-AF65-F5344CB8AC3E}">
        <p14:creationId xmlns:p14="http://schemas.microsoft.com/office/powerpoint/2010/main" val="1125646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F4B25-597A-20B3-6C8A-B9597ED6D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74F29-21A1-E489-A566-A51DDC57433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25505DF6-0A4D-5DC9-14B3-881B95865AC3}"/>
              </a:ext>
            </a:extLst>
          </p:cNvPr>
          <p:cNvSpPr>
            <a:spLocks noGrp="1"/>
          </p:cNvSpPr>
          <p:nvPr>
            <p:ph type="body" idx="1"/>
          </p:nvPr>
        </p:nvSpPr>
        <p:spPr/>
        <p:txBody>
          <a:bodyPr>
            <a:normAutofit/>
          </a:bodyPr>
          <a:lstStyle/>
          <a:p>
            <a:pPr marL="76200" indent="0">
              <a:buNone/>
            </a:pPr>
            <a:r>
              <a:rPr lang="en-US" b="1" dirty="0">
                <a:latin typeface="Bookman Old Style (Body)"/>
              </a:rPr>
              <a:t>Benefits of the GNSS System</a:t>
            </a:r>
          </a:p>
          <a:p>
            <a:pPr>
              <a:buFont typeface="Arial" panose="020B0604020202020204" pitchFamily="34" charset="0"/>
              <a:buChar char="•"/>
            </a:pPr>
            <a:r>
              <a:rPr lang="en-US" b="1" dirty="0">
                <a:latin typeface="Bookman Old Style (Body)"/>
              </a:rPr>
              <a:t>Accuracy:</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Eliminates manual errors and revenue leakage.</a:t>
            </a:r>
          </a:p>
          <a:p>
            <a:pPr marL="742950" lvl="1" indent="-285750">
              <a:buFont typeface="Arial" panose="020B0604020202020204" pitchFamily="34" charset="0"/>
              <a:buChar char="•"/>
            </a:pPr>
            <a:r>
              <a:rPr lang="en-US" dirty="0">
                <a:latin typeface="Bookman Old Style (Body)"/>
              </a:rPr>
              <a:t>Precise toll calculation based on actual usage.</a:t>
            </a:r>
          </a:p>
          <a:p>
            <a:pPr>
              <a:buFont typeface="Arial" panose="020B0604020202020204" pitchFamily="34" charset="0"/>
              <a:buChar char="•"/>
            </a:pPr>
            <a:r>
              <a:rPr lang="en-US" b="1" dirty="0">
                <a:latin typeface="Bookman Old Style (Body)"/>
              </a:rPr>
              <a:t>Convenience: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Automated, seamless payment processes improve user satisfaction.</a:t>
            </a:r>
          </a:p>
          <a:p>
            <a:pPr>
              <a:buFont typeface="Arial" panose="020B0604020202020204" pitchFamily="34" charset="0"/>
              <a:buChar char="•"/>
            </a:pPr>
            <a:r>
              <a:rPr lang="en-US" b="1" dirty="0">
                <a:latin typeface="Bookman Old Style (Body)"/>
              </a:rPr>
              <a:t>Compliance:</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Advanced surveillance and penalties reduce toll evasion.</a:t>
            </a:r>
          </a:p>
          <a:p>
            <a:pPr>
              <a:buFont typeface="Arial" panose="020B0604020202020204" pitchFamily="34" charset="0"/>
              <a:buChar char="•"/>
            </a:pPr>
            <a:r>
              <a:rPr lang="en-US" b="1" dirty="0">
                <a:latin typeface="Bookman Old Style (Body)"/>
              </a:rPr>
              <a:t>Safety:</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Real-time monitoring and alerts enhance road safety.</a:t>
            </a:r>
          </a:p>
          <a:p>
            <a:endParaRPr lang="en-IN" dirty="0"/>
          </a:p>
        </p:txBody>
      </p:sp>
    </p:spTree>
    <p:extLst>
      <p:ext uri="{BB962C8B-B14F-4D97-AF65-F5344CB8AC3E}">
        <p14:creationId xmlns:p14="http://schemas.microsoft.com/office/powerpoint/2010/main" val="3054797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AED08-5B84-B7AD-89FE-D1AC06454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34FB3-031B-F998-E6A4-8BA83D629AC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r>
              <a:rPr lang="en-IN" sz="2000" dirty="0">
                <a:latin typeface="Cambria" panose="02040503050406030204" pitchFamily="18" charset="0"/>
                <a:ea typeface="Cambria" panose="02040503050406030204" pitchFamily="18" charset="0"/>
              </a:rPr>
              <a:t>cont...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BF4E44AB-38CC-C60D-184F-208FB8D40100}"/>
              </a:ext>
            </a:extLst>
          </p:cNvPr>
          <p:cNvSpPr>
            <a:spLocks noGrp="1"/>
          </p:cNvSpPr>
          <p:nvPr>
            <p:ph type="body" idx="1"/>
          </p:nvPr>
        </p:nvSpPr>
        <p:spPr/>
        <p:txBody>
          <a:bodyPr>
            <a:normAutofit/>
          </a:bodyPr>
          <a:lstStyle/>
          <a:p>
            <a:pPr marL="76200" indent="0">
              <a:buNone/>
            </a:pPr>
            <a:r>
              <a:rPr lang="en-US" b="1" dirty="0">
                <a:latin typeface="Bookman Old Style (Body)"/>
              </a:rPr>
              <a:t>Challenges and Opportunities</a:t>
            </a:r>
          </a:p>
          <a:p>
            <a:pPr>
              <a:buFont typeface="Arial" panose="020B0604020202020204" pitchFamily="34" charset="0"/>
              <a:buChar char="•"/>
            </a:pPr>
            <a:r>
              <a:rPr lang="en-US" b="1" dirty="0">
                <a:latin typeface="Bookman Old Style (Body)"/>
              </a:rPr>
              <a:t>Challenges:</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Addressing privacy concerns with robust data protection measures.</a:t>
            </a:r>
          </a:p>
          <a:p>
            <a:pPr marL="742950" lvl="1" indent="-285750">
              <a:buFont typeface="Arial" panose="020B0604020202020204" pitchFamily="34" charset="0"/>
              <a:buChar char="•"/>
            </a:pPr>
            <a:r>
              <a:rPr lang="en-US" dirty="0">
                <a:latin typeface="Bookman Old Style (Body)"/>
              </a:rPr>
              <a:t>Ensuring GPS and GSM reliability under varying conditions.</a:t>
            </a:r>
          </a:p>
          <a:p>
            <a:pPr marL="742950" lvl="1" indent="-285750">
              <a:buFont typeface="Arial" panose="020B0604020202020204" pitchFamily="34" charset="0"/>
              <a:buChar char="•"/>
            </a:pPr>
            <a:r>
              <a:rPr lang="en-US" dirty="0">
                <a:latin typeface="Bookman Old Style (Body)"/>
              </a:rPr>
              <a:t>Overcoming public skepticism and ensuring fair pricing structures.</a:t>
            </a:r>
          </a:p>
          <a:p>
            <a:pPr>
              <a:buFont typeface="Arial" panose="020B0604020202020204" pitchFamily="34" charset="0"/>
              <a:buChar char="•"/>
            </a:pPr>
            <a:r>
              <a:rPr lang="en-US" b="1" dirty="0">
                <a:latin typeface="Bookman Old Style (Body)"/>
              </a:rPr>
              <a:t>Opportunities:</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Improves user trust through transparency and efficiency.</a:t>
            </a:r>
          </a:p>
          <a:p>
            <a:pPr marL="742950" lvl="1" indent="-285750">
              <a:buFont typeface="Arial" panose="020B0604020202020204" pitchFamily="34" charset="0"/>
              <a:buChar char="•"/>
            </a:pPr>
            <a:r>
              <a:rPr lang="en-US" dirty="0">
                <a:latin typeface="Bookman Old Style (Body)"/>
              </a:rPr>
              <a:t>Supports infrastructure funding and environmental sustainability.</a:t>
            </a:r>
          </a:p>
          <a:p>
            <a:endParaRPr lang="en-IN" dirty="0"/>
          </a:p>
        </p:txBody>
      </p:sp>
    </p:spTree>
    <p:extLst>
      <p:ext uri="{BB962C8B-B14F-4D97-AF65-F5344CB8AC3E}">
        <p14:creationId xmlns:p14="http://schemas.microsoft.com/office/powerpoint/2010/main" val="9596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GB" dirty="0">
                <a:latin typeface="Cambria" panose="02040503050406030204"/>
                <a:ea typeface="Cambria" panose="02040503050406030204"/>
              </a:rPr>
              <a:t>PSCS42.</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indent="-190500" algn="just">
              <a:spcBef>
                <a:spcPts val="0"/>
              </a:spcBef>
              <a:buNone/>
            </a:pPr>
            <a:r>
              <a:rPr lang="en-US" sz="1900" u="sng" dirty="0">
                <a:latin typeface="Cambria"/>
                <a:ea typeface="Cambria"/>
              </a:rPr>
              <a:t>Organization</a:t>
            </a:r>
            <a:r>
              <a:rPr lang="en-US" sz="1900" dirty="0">
                <a:latin typeface="Cambria"/>
                <a:ea typeface="Cambria"/>
              </a:rPr>
              <a:t>: LTI </a:t>
            </a:r>
            <a:r>
              <a:rPr lang="en-US" sz="1900" dirty="0" err="1">
                <a:latin typeface="Cambria"/>
                <a:ea typeface="Cambria"/>
              </a:rPr>
              <a:t>MindTree</a:t>
            </a:r>
            <a:endParaRPr lang="en-US" sz="1900">
              <a:latin typeface="Cambria"/>
              <a:ea typeface="Cambria"/>
            </a:endParaRPr>
          </a:p>
          <a:p>
            <a:pPr marL="342900" lvl="0" indent="-190500" algn="just">
              <a:lnSpc>
                <a:spcPct val="200000"/>
              </a:lnSpc>
              <a:spcBef>
                <a:spcPts val="0"/>
              </a:spcBef>
              <a:buNone/>
            </a:pPr>
            <a:r>
              <a:rPr lang="en-US" sz="1900" u="sng" dirty="0">
                <a:latin typeface="Cambria"/>
                <a:ea typeface="Cambria"/>
              </a:rPr>
              <a:t>Category</a:t>
            </a:r>
            <a:r>
              <a:rPr lang="en-US" sz="1900" dirty="0">
                <a:latin typeface="Cambria"/>
                <a:ea typeface="Cambria"/>
              </a:rPr>
              <a:t> :  Hardware/Software</a:t>
            </a:r>
            <a:endParaRPr lang="en-US" sz="1900" dirty="0">
              <a:latin typeface="Cambria" panose="02040503050406030204" pitchFamily="18" charset="0"/>
              <a:ea typeface="Cambria" panose="02040503050406030204" pitchFamily="18" charset="0"/>
            </a:endParaRPr>
          </a:p>
          <a:p>
            <a:pPr marL="342900" indent="-190500" algn="just">
              <a:spcBef>
                <a:spcPts val="0"/>
              </a:spcBef>
              <a:buNone/>
            </a:pPr>
            <a:r>
              <a:rPr lang="en-US" sz="1900" u="sng" dirty="0">
                <a:latin typeface="Cambria"/>
                <a:ea typeface="Cambria"/>
              </a:rPr>
              <a:t>Problem Description</a:t>
            </a:r>
            <a:r>
              <a:rPr lang="en-US" sz="1900" dirty="0">
                <a:latin typeface="Cambria"/>
                <a:ea typeface="Cambria"/>
              </a:rPr>
              <a:t>: </a:t>
            </a:r>
            <a:r>
              <a:rPr lang="en-US" sz="2000" dirty="0">
                <a:latin typeface="Times New Roman"/>
                <a:cs typeface="Times New Roman"/>
              </a:rPr>
              <a:t>Traditional toll collection systems face challenges such as overcrowding, manual transaction inefficiencies, and increased vehicle emissions. Long wait times lead to frustration and environmental concerns, while reliance on cash transactions results in human errors and revenue losses. The proposed automated toll collection scheme utilizes advanced radar, GPS, and GSM technology to enable seamless vehicle detection and classification, improving traffic flow, user experience, and promoting environmental sustainability by reducing idling and emissions.</a:t>
            </a:r>
          </a:p>
          <a:p>
            <a:pPr marL="342900" lvl="0" indent="-190500" algn="just">
              <a:lnSpc>
                <a:spcPct val="200000"/>
              </a:lnSpc>
              <a:spcBef>
                <a:spcPts val="0"/>
              </a:spcBef>
              <a:buNone/>
            </a:pPr>
            <a:r>
              <a:rPr lang="en-US" sz="1900" u="sng" dirty="0">
                <a:latin typeface="Cambria"/>
                <a:ea typeface="Cambria"/>
              </a:rPr>
              <a:t>Difficulty Level</a:t>
            </a:r>
            <a:r>
              <a:rPr lang="en-US" sz="1900" dirty="0">
                <a:latin typeface="Cambria"/>
                <a:ea typeface="Cambria"/>
              </a:rPr>
              <a:t>:  Complex</a:t>
            </a:r>
            <a:endParaRPr sz="1900" dirty="0">
              <a:latin typeface="Cambria"/>
              <a:ea typeface="Cambria"/>
            </a:endParaRPr>
          </a:p>
        </p:txBody>
      </p:sp>
    </p:spTree>
    <p:extLst>
      <p:ext uri="{BB962C8B-B14F-4D97-AF65-F5344CB8AC3E}">
        <p14:creationId xmlns:p14="http://schemas.microsoft.com/office/powerpoint/2010/main" val="214345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B9AA-E52F-A263-1F14-38EF0083629C}"/>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Outcomes.</a:t>
            </a:r>
          </a:p>
        </p:txBody>
      </p:sp>
      <p:sp>
        <p:nvSpPr>
          <p:cNvPr id="3" name="Text Placeholder 2">
            <a:extLst>
              <a:ext uri="{FF2B5EF4-FFF2-40B4-BE49-F238E27FC236}">
                <a16:creationId xmlns:a16="http://schemas.microsoft.com/office/drawing/2014/main" id="{A794CC38-9E1D-2856-AAA8-733B65CC4511}"/>
              </a:ext>
            </a:extLst>
          </p:cNvPr>
          <p:cNvSpPr>
            <a:spLocks noGrp="1"/>
          </p:cNvSpPr>
          <p:nvPr>
            <p:ph type="body" idx="1"/>
          </p:nvPr>
        </p:nvSpPr>
        <p:spPr/>
        <p:txBody>
          <a:bodyPr/>
          <a:lstStyle/>
          <a:p>
            <a:pPr marL="76200" indent="0">
              <a:buNone/>
            </a:pPr>
            <a:r>
              <a:rPr lang="en-US" b="1" dirty="0">
                <a:latin typeface="Bookman Old Style (Body)"/>
              </a:rPr>
              <a:t>Accurate Toll Calculation</a:t>
            </a:r>
          </a:p>
          <a:p>
            <a:r>
              <a:rPr lang="en-US" b="1" dirty="0">
                <a:latin typeface="Bookman Old Style (Body)"/>
              </a:rPr>
              <a:t>Key Features:</a:t>
            </a:r>
            <a:endParaRPr lang="en-US" dirty="0">
              <a:latin typeface="Bookman Old Style (Body)"/>
            </a:endParaRPr>
          </a:p>
          <a:p>
            <a:pPr>
              <a:buFont typeface="Arial" panose="020B0604020202020204" pitchFamily="34" charset="0"/>
              <a:buChar char="•"/>
            </a:pPr>
            <a:r>
              <a:rPr lang="en-US" b="1" dirty="0">
                <a:latin typeface="Bookman Old Style (Body)"/>
              </a:rPr>
              <a:t>Distance-Based Charging:</a:t>
            </a:r>
            <a:r>
              <a:rPr lang="en-US" dirty="0">
                <a:latin typeface="Bookman Old Style (Body)"/>
              </a:rPr>
              <a:t> Tolls calculated based on actual distance traveled, ensuring fairness and transparency.</a:t>
            </a:r>
          </a:p>
          <a:p>
            <a:pPr marL="742950" lvl="1" indent="-285750">
              <a:buFont typeface="Arial" panose="020B0604020202020204" pitchFamily="34" charset="0"/>
              <a:buChar char="•"/>
            </a:pPr>
            <a:r>
              <a:rPr lang="en-US" dirty="0">
                <a:latin typeface="Bookman Old Style (Body)"/>
              </a:rPr>
              <a:t>Example: 30 km travel = toll calculated for 30 km.</a:t>
            </a:r>
          </a:p>
          <a:p>
            <a:pPr>
              <a:buFont typeface="Arial" panose="020B0604020202020204" pitchFamily="34" charset="0"/>
              <a:buChar char="•"/>
            </a:pPr>
            <a:r>
              <a:rPr lang="en-US" b="1" dirty="0">
                <a:latin typeface="Bookman Old Style (Body)"/>
              </a:rPr>
              <a:t>Real-Time Data Processing:</a:t>
            </a:r>
            <a:r>
              <a:rPr lang="en-US" dirty="0">
                <a:latin typeface="Bookman Old Style (Body)"/>
              </a:rPr>
              <a:t> Advanced algorithms analyze vehicle movements instantly for seamless toll fee computation.</a:t>
            </a:r>
          </a:p>
          <a:p>
            <a:pPr>
              <a:buFont typeface="Arial" panose="020B0604020202020204" pitchFamily="34" charset="0"/>
              <a:buChar char="•"/>
            </a:pPr>
            <a:r>
              <a:rPr lang="en-US" b="1" dirty="0">
                <a:latin typeface="Bookman Old Style (Body)"/>
              </a:rPr>
              <a:t>User-Friendly Experience:</a:t>
            </a:r>
            <a:r>
              <a:rPr lang="en-US" dirty="0">
                <a:latin typeface="Bookman Old Style (Body)"/>
              </a:rPr>
              <a:t> Automatic toll deductions from prepaid accounts or wallets, eliminating delays at toll booths.</a:t>
            </a:r>
          </a:p>
          <a:p>
            <a:pPr marL="76200" indent="0">
              <a:buNone/>
            </a:pPr>
            <a:endParaRPr lang="en-US" dirty="0">
              <a:latin typeface="Bookman Old Style (Body)"/>
            </a:endParaRPr>
          </a:p>
          <a:p>
            <a:endParaRPr lang="en-IN" dirty="0"/>
          </a:p>
        </p:txBody>
      </p:sp>
    </p:spTree>
    <p:extLst>
      <p:ext uri="{BB962C8B-B14F-4D97-AF65-F5344CB8AC3E}">
        <p14:creationId xmlns:p14="http://schemas.microsoft.com/office/powerpoint/2010/main" val="491125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2146E-A5C1-6F25-0ECB-E6F58F433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7D435-E421-14BF-9B37-70501CE97EBC}"/>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Outcomes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a:t>
            </a:r>
            <a:r>
              <a:rPr lang="en-IN" sz="2000"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47409765-CB07-441D-74C2-6D5D6AA85B1E}"/>
              </a:ext>
            </a:extLst>
          </p:cNvPr>
          <p:cNvSpPr>
            <a:spLocks noGrp="1"/>
          </p:cNvSpPr>
          <p:nvPr>
            <p:ph type="body" idx="1"/>
          </p:nvPr>
        </p:nvSpPr>
        <p:spPr/>
        <p:txBody>
          <a:bodyPr/>
          <a:lstStyle/>
          <a:p>
            <a:pPr marL="76200" indent="0">
              <a:buNone/>
            </a:pPr>
            <a:r>
              <a:rPr lang="en-US" b="1" dirty="0">
                <a:latin typeface="Bookman Old Style (Body)"/>
              </a:rPr>
              <a:t>Real-Time Data Processing:</a:t>
            </a:r>
            <a:endParaRPr lang="en-US" sz="2000" b="1" dirty="0">
              <a:latin typeface="Bookman Old Style (Body)"/>
            </a:endParaRPr>
          </a:p>
          <a:p>
            <a:r>
              <a:rPr lang="en-US" dirty="0">
                <a:latin typeface="Bookman Old Style (Body)"/>
              </a:rPr>
              <a:t>Advanced algorithms process vehicle movements instantaneously.</a:t>
            </a:r>
          </a:p>
          <a:p>
            <a:r>
              <a:rPr lang="en-US" dirty="0">
                <a:latin typeface="Bookman Old Style (Body)"/>
              </a:rPr>
              <a:t>Digital image processing maps highway coordinates for precise toll calculation.</a:t>
            </a:r>
          </a:p>
          <a:p>
            <a:pPr>
              <a:buFont typeface="Arial" panose="020B0604020202020204" pitchFamily="34" charset="0"/>
              <a:buChar char="•"/>
            </a:pPr>
            <a:r>
              <a:rPr lang="en-US" b="1" dirty="0">
                <a:latin typeface="Bookman Old Style (Body)"/>
              </a:rPr>
              <a:t>Benefit:</a:t>
            </a:r>
            <a:endParaRPr lang="en-US" dirty="0">
              <a:latin typeface="Bookman Old Style (Body)"/>
            </a:endParaRPr>
          </a:p>
          <a:p>
            <a:pPr marL="742950" lvl="1" indent="-285750">
              <a:buFont typeface="Arial" panose="020B0604020202020204" pitchFamily="34" charset="0"/>
              <a:buChar char="•"/>
            </a:pPr>
            <a:r>
              <a:rPr lang="en-US" dirty="0">
                <a:latin typeface="Bookman Old Style (Body)"/>
              </a:rPr>
              <a:t>Seamless toll computation as vehicles pass through designated zones.</a:t>
            </a:r>
          </a:p>
          <a:p>
            <a:pPr marL="76200" indent="0">
              <a:buNone/>
            </a:pPr>
            <a:endParaRPr lang="en-US" dirty="0">
              <a:latin typeface="Bookman Old Style (Body)"/>
            </a:endParaRPr>
          </a:p>
          <a:p>
            <a:pPr marL="76200" indent="0">
              <a:buNone/>
            </a:pPr>
            <a:endParaRPr lang="en-US" dirty="0">
              <a:latin typeface="Bookman Old Style (Body)"/>
            </a:endParaRPr>
          </a:p>
          <a:p>
            <a:pPr marL="76200" indent="0">
              <a:buNone/>
            </a:pPr>
            <a:endParaRPr lang="en-US" dirty="0">
              <a:latin typeface="Bookman Old Style (Body)"/>
            </a:endParaRPr>
          </a:p>
          <a:p>
            <a:endParaRPr lang="en-IN" dirty="0"/>
          </a:p>
        </p:txBody>
      </p:sp>
    </p:spTree>
    <p:extLst>
      <p:ext uri="{BB962C8B-B14F-4D97-AF65-F5344CB8AC3E}">
        <p14:creationId xmlns:p14="http://schemas.microsoft.com/office/powerpoint/2010/main" val="2593464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4374-DDE9-03E9-653F-D9278EE1606F}"/>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Outcomes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DB96FCCD-B4BC-2A9C-24D1-B40059A15279}"/>
              </a:ext>
            </a:extLst>
          </p:cNvPr>
          <p:cNvSpPr>
            <a:spLocks noGrp="1"/>
          </p:cNvSpPr>
          <p:nvPr>
            <p:ph type="body" idx="1"/>
          </p:nvPr>
        </p:nvSpPr>
        <p:spPr/>
        <p:txBody>
          <a:bodyPr/>
          <a:lstStyle/>
          <a:p>
            <a:r>
              <a:rPr lang="en-IN" b="1" dirty="0">
                <a:latin typeface="Bookman Old Style (Body)"/>
              </a:rPr>
              <a:t>Toll Evasion Prevention</a:t>
            </a:r>
          </a:p>
          <a:p>
            <a:r>
              <a:rPr lang="en-IN" b="1" dirty="0">
                <a:latin typeface="Bookman Old Style (Body)"/>
              </a:rPr>
              <a:t>Key Features:</a:t>
            </a:r>
            <a:endParaRPr lang="en-IN" dirty="0">
              <a:latin typeface="Bookman Old Style (Body)"/>
            </a:endParaRPr>
          </a:p>
          <a:p>
            <a:pPr>
              <a:buFont typeface="Arial" panose="020B0604020202020204" pitchFamily="34" charset="0"/>
              <a:buChar char="•"/>
            </a:pPr>
            <a:r>
              <a:rPr lang="en-IN" b="1" dirty="0">
                <a:latin typeface="Bookman Old Style (Body)"/>
              </a:rPr>
              <a:t>Automatic Number Plate Recognition (ANPR):</a:t>
            </a:r>
            <a:r>
              <a:rPr lang="en-IN" dirty="0">
                <a:latin typeface="Bookman Old Style (Body)"/>
              </a:rPr>
              <a:t> Gantries capture vehicle registration plates to flag non-compliance.</a:t>
            </a:r>
          </a:p>
          <a:p>
            <a:pPr>
              <a:buFont typeface="Arial" panose="020B0604020202020204" pitchFamily="34" charset="0"/>
              <a:buChar char="•"/>
            </a:pPr>
            <a:r>
              <a:rPr lang="en-IN" b="1" dirty="0">
                <a:latin typeface="Bookman Old Style (Body)"/>
              </a:rPr>
              <a:t>Monitoring and Surveillance:</a:t>
            </a:r>
            <a:r>
              <a:rPr lang="en-IN" dirty="0">
                <a:latin typeface="Bookman Old Style (Body)"/>
              </a:rPr>
              <a:t> CCTV cameras deter evasion and ensure compliance through constant monitoring.</a:t>
            </a:r>
          </a:p>
          <a:p>
            <a:pPr>
              <a:buFont typeface="Arial" panose="020B0604020202020204" pitchFamily="34" charset="0"/>
              <a:buChar char="•"/>
            </a:pPr>
            <a:r>
              <a:rPr lang="en-IN" b="1" dirty="0">
                <a:latin typeface="Bookman Old Style (Body)"/>
              </a:rPr>
              <a:t>Penalties for Non-Compliance:</a:t>
            </a:r>
            <a:r>
              <a:rPr lang="en-IN" dirty="0">
                <a:latin typeface="Bookman Old Style (Body)"/>
              </a:rPr>
              <a:t> Strict fines (e.g., double fees) for vehicles using GNSS lanes without valid OBUs.</a:t>
            </a:r>
          </a:p>
          <a:p>
            <a:endParaRPr lang="en-IN" dirty="0"/>
          </a:p>
        </p:txBody>
      </p:sp>
    </p:spTree>
    <p:extLst>
      <p:ext uri="{BB962C8B-B14F-4D97-AF65-F5344CB8AC3E}">
        <p14:creationId xmlns:p14="http://schemas.microsoft.com/office/powerpoint/2010/main" val="3942297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4689-DBB0-09D9-1C26-FED429EDE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66DE9-1473-6A77-8402-CDE571CF96FA}"/>
              </a:ext>
            </a:extLst>
          </p:cNvPr>
          <p:cNvSpPr>
            <a:spLocks noGrp="1"/>
          </p:cNvSpPr>
          <p:nvPr>
            <p:ph type="title"/>
          </p:nvPr>
        </p:nvSpPr>
        <p:spPr/>
        <p:txBody>
          <a:bodyPr/>
          <a:lstStyle/>
          <a:p>
            <a:r>
              <a:rPr lang="en-IN" dirty="0"/>
              <a:t>Outcomes (</a:t>
            </a:r>
            <a:r>
              <a:rPr lang="en-IN" sz="2000" dirty="0" err="1"/>
              <a:t>cont</a:t>
            </a:r>
            <a:r>
              <a:rPr lang="en-IN" sz="2000" dirty="0"/>
              <a:t>…</a:t>
            </a:r>
            <a:r>
              <a:rPr lang="en-IN" dirty="0"/>
              <a:t>)</a:t>
            </a:r>
          </a:p>
        </p:txBody>
      </p:sp>
      <p:sp>
        <p:nvSpPr>
          <p:cNvPr id="3" name="Text Placeholder 2">
            <a:extLst>
              <a:ext uri="{FF2B5EF4-FFF2-40B4-BE49-F238E27FC236}">
                <a16:creationId xmlns:a16="http://schemas.microsoft.com/office/drawing/2014/main" id="{6CE612F6-8A53-5120-C6D0-2F5BDFD7599A}"/>
              </a:ext>
            </a:extLst>
          </p:cNvPr>
          <p:cNvSpPr>
            <a:spLocks noGrp="1"/>
          </p:cNvSpPr>
          <p:nvPr>
            <p:ph type="body" idx="1"/>
          </p:nvPr>
        </p:nvSpPr>
        <p:spPr/>
        <p:txBody>
          <a:bodyPr/>
          <a:lstStyle/>
          <a:p>
            <a:pPr marL="76200" indent="0">
              <a:buNone/>
            </a:pPr>
            <a:r>
              <a:rPr lang="en-US" b="1" dirty="0">
                <a:latin typeface="Bookman Old Style (Body)"/>
              </a:rPr>
              <a:t>Improved Safety.</a:t>
            </a:r>
          </a:p>
          <a:p>
            <a:r>
              <a:rPr lang="en-US" b="1" dirty="0">
                <a:latin typeface="Bookman Old Style (Body)"/>
              </a:rPr>
              <a:t>Real-Time Traffic Monitoring:</a:t>
            </a:r>
            <a:endParaRPr lang="en-US" dirty="0">
              <a:latin typeface="Bookman Old Style (Body)"/>
            </a:endParaRPr>
          </a:p>
          <a:p>
            <a:pPr>
              <a:buFont typeface="Arial" panose="020B0604020202020204" pitchFamily="34" charset="0"/>
              <a:buChar char="•"/>
            </a:pPr>
            <a:r>
              <a:rPr lang="en-US" dirty="0">
                <a:latin typeface="Bookman Old Style (Body)"/>
              </a:rPr>
              <a:t>Continuous tracking of vehicle speeds and movements.</a:t>
            </a:r>
          </a:p>
          <a:p>
            <a:pPr>
              <a:buFont typeface="Arial" panose="020B0604020202020204" pitchFamily="34" charset="0"/>
              <a:buChar char="•"/>
            </a:pPr>
            <a:r>
              <a:rPr lang="en-US" dirty="0">
                <a:latin typeface="Bookman Old Style (Body)"/>
              </a:rPr>
              <a:t>Alerts for sudden slowdowns or hazards to prevent accidents.</a:t>
            </a:r>
          </a:p>
          <a:p>
            <a:r>
              <a:rPr lang="en-US" b="1" dirty="0">
                <a:latin typeface="Bookman Old Style (Body)"/>
              </a:rPr>
              <a:t>Dynamic Traffic Management:</a:t>
            </a:r>
            <a:endParaRPr lang="en-US" dirty="0">
              <a:latin typeface="Bookman Old Style (Body)"/>
            </a:endParaRPr>
          </a:p>
          <a:p>
            <a:pPr>
              <a:buFont typeface="Arial" panose="020B0604020202020204" pitchFamily="34" charset="0"/>
              <a:buChar char="•"/>
            </a:pPr>
            <a:r>
              <a:rPr lang="en-US" dirty="0">
                <a:latin typeface="Bookman Old Style (Body)"/>
              </a:rPr>
              <a:t>Proactive routing strategies reduce congestion and bottlenecks.</a:t>
            </a:r>
          </a:p>
          <a:p>
            <a:pPr>
              <a:buFont typeface="Arial" panose="020B0604020202020204" pitchFamily="34" charset="0"/>
              <a:buChar char="•"/>
            </a:pPr>
            <a:r>
              <a:rPr lang="en-US" dirty="0">
                <a:latin typeface="Bookman Old Style (Body)"/>
              </a:rPr>
              <a:t>Enhances traffic flow and minimizes collision risks.</a:t>
            </a:r>
          </a:p>
          <a:p>
            <a:pPr marL="76200" indent="0">
              <a:buNone/>
            </a:pPr>
            <a:r>
              <a:rPr lang="en-US" b="1" dirty="0">
                <a:latin typeface="Bookman Old Style (Body)"/>
              </a:rPr>
              <a:t>Enhanced User Awareness:</a:t>
            </a:r>
            <a:endParaRPr lang="en-US" dirty="0">
              <a:latin typeface="Bookman Old Style (Body)"/>
            </a:endParaRPr>
          </a:p>
          <a:p>
            <a:pPr>
              <a:buFont typeface="Arial" panose="020B0604020202020204" pitchFamily="34" charset="0"/>
              <a:buChar char="•"/>
            </a:pPr>
            <a:r>
              <a:rPr lang="en-US" dirty="0">
                <a:latin typeface="Bookman Old Style (Body)"/>
              </a:rPr>
              <a:t>Real-time updates on road conditions, hazards, and incidents via mobile apps or in-vehicle displays.</a:t>
            </a:r>
          </a:p>
          <a:p>
            <a:pPr>
              <a:buFont typeface="Arial" panose="020B0604020202020204" pitchFamily="34" charset="0"/>
              <a:buChar char="•"/>
            </a:pPr>
            <a:r>
              <a:rPr lang="en-US" dirty="0">
                <a:latin typeface="Bookman Old Style (Body)"/>
              </a:rPr>
              <a:t>Promotes safer driving behavior and adherence to speed limits.</a:t>
            </a:r>
          </a:p>
          <a:p>
            <a:endParaRPr lang="en-IN" dirty="0"/>
          </a:p>
        </p:txBody>
      </p:sp>
    </p:spTree>
    <p:extLst>
      <p:ext uri="{BB962C8B-B14F-4D97-AF65-F5344CB8AC3E}">
        <p14:creationId xmlns:p14="http://schemas.microsoft.com/office/powerpoint/2010/main" val="2191113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descr="IMG_256">
            <a:extLst>
              <a:ext uri="{FF2B5EF4-FFF2-40B4-BE49-F238E27FC236}">
                <a16:creationId xmlns:a16="http://schemas.microsoft.com/office/drawing/2014/main" id="{2A17896F-2A70-225D-99C2-3E7D516F81B6}"/>
              </a:ext>
            </a:extLst>
          </p:cNvPr>
          <p:cNvPicPr>
            <a:picLocks noChangeAspect="1"/>
          </p:cNvPicPr>
          <p:nvPr/>
        </p:nvPicPr>
        <p:blipFill>
          <a:blip r:embed="rId3"/>
          <a:stretch>
            <a:fillRect/>
          </a:stretch>
        </p:blipFill>
        <p:spPr>
          <a:xfrm>
            <a:off x="2" y="1151069"/>
            <a:ext cx="12001498" cy="4936862"/>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0225-BFF2-80F2-636F-B78F5AD2C90C}"/>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F11F399F-7BF4-BE41-1BA5-F38F814673B4}"/>
              </a:ext>
            </a:extLst>
          </p:cNvPr>
          <p:cNvSpPr>
            <a:spLocks noGrp="1"/>
          </p:cNvSpPr>
          <p:nvPr>
            <p:ph type="body" idx="1"/>
          </p:nvPr>
        </p:nvSpPr>
        <p:spPr/>
        <p:txBody>
          <a:bodyPr/>
          <a:lstStyle/>
          <a:p>
            <a:r>
              <a:rPr lang="en-US" sz="1800" dirty="0">
                <a:effectLst/>
                <a:latin typeface="Bookman Old Style (Body)"/>
                <a:ea typeface="Times New Roman" panose="02020603050405020304" pitchFamily="18" charset="0"/>
              </a:rPr>
              <a:t>In conclusion, Project Radar has set a strong foundation for future advancements in road management by demonstrating that technology can significantly enhance efficiency and user satisfaction while promoting sustainable practices in transportation management. The integration of advanced technologies into toll collection systems not only addresses long-standing issues but also paves the way for smarter, safer roads. Continued investment in research and development will be essential in overcoming existing challenges while maximizing the benefits offered by these innovative solutions. As cities evolve into smart urban centers, projects like Radar will play a crucial role in shaping the future of transportation infrastructure.</a:t>
            </a:r>
            <a:endParaRPr lang="en-IN" dirty="0">
              <a:latin typeface="Bookman Old Style (Body)"/>
            </a:endParaRPr>
          </a:p>
        </p:txBody>
      </p:sp>
    </p:spTree>
    <p:extLst>
      <p:ext uri="{BB962C8B-B14F-4D97-AF65-F5344CB8AC3E}">
        <p14:creationId xmlns:p14="http://schemas.microsoft.com/office/powerpoint/2010/main" val="63531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F6A0-2CDC-B58B-F2C3-A1414DA64780}"/>
              </a:ext>
            </a:extLst>
          </p:cNvPr>
          <p:cNvSpPr>
            <a:spLocks noGrp="1"/>
          </p:cNvSpPr>
          <p:nvPr>
            <p:ph type="title"/>
          </p:nvPr>
        </p:nvSpPr>
        <p:spPr/>
        <p:txBody>
          <a:bodyPr/>
          <a:lstStyle/>
          <a:p>
            <a:r>
              <a:rPr lang="en-IN" dirty="0" err="1">
                <a:latin typeface="Cambria" panose="02040503050406030204" pitchFamily="18" charset="0"/>
                <a:ea typeface="Cambria" panose="02040503050406030204" pitchFamily="18" charset="0"/>
              </a:rPr>
              <a:t>Github</a:t>
            </a:r>
            <a:r>
              <a:rPr lang="en-IN" dirty="0">
                <a:latin typeface="Cambria" panose="02040503050406030204" pitchFamily="18" charset="0"/>
                <a:ea typeface="Cambria" panose="02040503050406030204" pitchFamily="18" charset="0"/>
              </a:rPr>
              <a:t> Link.</a:t>
            </a:r>
          </a:p>
        </p:txBody>
      </p:sp>
      <p:sp>
        <p:nvSpPr>
          <p:cNvPr id="3" name="Text Placeholder 2">
            <a:extLst>
              <a:ext uri="{FF2B5EF4-FFF2-40B4-BE49-F238E27FC236}">
                <a16:creationId xmlns:a16="http://schemas.microsoft.com/office/drawing/2014/main" id="{AC342540-3F0A-25A9-2BBF-C9CF2E2A19BD}"/>
              </a:ext>
            </a:extLst>
          </p:cNvPr>
          <p:cNvSpPr>
            <a:spLocks noGrp="1"/>
          </p:cNvSpPr>
          <p:nvPr>
            <p:ph type="body" idx="1"/>
          </p:nvPr>
        </p:nvSpPr>
        <p:spPr/>
        <p:txBody>
          <a:bodyPr/>
          <a:lstStyle/>
          <a:p>
            <a:pPr marL="76200" indent="0">
              <a:buNone/>
            </a:pPr>
            <a:r>
              <a:rPr lang="en-US" b="1" dirty="0" err="1">
                <a:solidFill>
                  <a:schemeClr val="tx1"/>
                </a:solidFill>
                <a:latin typeface="Cambria" panose="02040503050406030204" pitchFamily="18" charset="0"/>
                <a:ea typeface="Cambria" panose="02040503050406030204" pitchFamily="18" charset="0"/>
              </a:rPr>
              <a:t>Github</a:t>
            </a:r>
            <a:r>
              <a:rPr lang="en-US" b="1" dirty="0">
                <a:solidFill>
                  <a:schemeClr val="tx1"/>
                </a:solidFill>
                <a:latin typeface="Cambria" panose="02040503050406030204" pitchFamily="18" charset="0"/>
                <a:ea typeface="Cambria" panose="02040503050406030204" pitchFamily="18" charset="0"/>
              </a:rPr>
              <a:t> Link:</a:t>
            </a:r>
          </a:p>
          <a:p>
            <a:r>
              <a:rPr lang="en-US" b="1" dirty="0">
                <a:solidFill>
                  <a:schemeClr val="accent2">
                    <a:lumMod val="75000"/>
                  </a:schemeClr>
                </a:solidFill>
                <a:latin typeface="Cambria" panose="02040503050406030204" pitchFamily="18" charset="0"/>
                <a:ea typeface="Cambria" panose="02040503050406030204" pitchFamily="18" charset="0"/>
              </a:rPr>
              <a:t>https://github.com/hiranshree/Radar-on-Roads.git</a:t>
            </a:r>
            <a:endParaRPr lang="en-US" dirty="0">
              <a:latin typeface="Cambria" panose="02040503050406030204" pitchFamily="18" charset="0"/>
              <a:ea typeface="Cambria" panose="02040503050406030204" pitchFamily="18" charset="0"/>
            </a:endParaRPr>
          </a:p>
          <a:p>
            <a:pPr marL="76200" indent="0">
              <a:buNone/>
            </a:pPr>
            <a:endParaRPr lang="en-IN" dirty="0"/>
          </a:p>
        </p:txBody>
      </p:sp>
    </p:spTree>
    <p:extLst>
      <p:ext uri="{BB962C8B-B14F-4D97-AF65-F5344CB8AC3E}">
        <p14:creationId xmlns:p14="http://schemas.microsoft.com/office/powerpoint/2010/main" val="2605667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buNone/>
              <a:tabLst>
                <a:tab pos="372745" algn="ctr"/>
                <a:tab pos="3455670" algn="ctr"/>
              </a:tabLst>
            </a:pPr>
            <a:r>
              <a:rPr lang="en-US" sz="1800" kern="100" dirty="0">
                <a:solidFill>
                  <a:srgbClr val="000000"/>
                </a:solidFill>
                <a:latin typeface="Times New Roman"/>
                <a:ea typeface="Calibri"/>
                <a:cs typeface="Times New Roman"/>
              </a:rPr>
              <a:t>[1] Goutham, K., Gowtham, M., &amp; Megalan </a:t>
            </a:r>
            <a:r>
              <a:rPr lang="en-US" sz="1800" kern="100" err="1">
                <a:solidFill>
                  <a:srgbClr val="000000"/>
                </a:solidFill>
                <a:latin typeface="Times New Roman"/>
                <a:ea typeface="Calibri"/>
                <a:cs typeface="Times New Roman"/>
              </a:rPr>
              <a:t>Leo.L</a:t>
            </a:r>
            <a:r>
              <a:rPr lang="en-US" sz="1800" kern="100" dirty="0">
                <a:solidFill>
                  <a:srgbClr val="000000"/>
                </a:solidFill>
                <a:latin typeface="Times New Roman"/>
                <a:ea typeface="Calibri"/>
                <a:cs typeface="Times New Roman"/>
              </a:rPr>
              <a:t>. (2023). GPS based e-toll gate collection system. </a:t>
            </a:r>
            <a:r>
              <a:rPr lang="en-US" sz="1800" i="1" kern="100" dirty="0">
                <a:solidFill>
                  <a:srgbClr val="000000"/>
                </a:solidFill>
                <a:latin typeface="Times New Roman"/>
                <a:ea typeface="Calibri"/>
                <a:cs typeface="Times New Roman"/>
              </a:rPr>
              <a:t>Journal of Scientific Research and Reports, 26 June. </a:t>
            </a:r>
            <a:endParaRPr lang="en-IN" sz="1800" kern="100" dirty="0">
              <a:solidFill>
                <a:srgbClr val="000000"/>
              </a:solidFill>
              <a:latin typeface="Times New Roman"/>
              <a:ea typeface="Calibri"/>
              <a:cs typeface="Times New Roman"/>
            </a:endParaRPr>
          </a:p>
          <a:p>
            <a:pPr>
              <a:buNone/>
              <a:tabLst>
                <a:tab pos="372745" algn="ctr"/>
                <a:tab pos="3455670" algn="ctr"/>
              </a:tabLst>
            </a:pPr>
            <a:endParaRPr lang="en-IN" sz="1800" kern="100" dirty="0">
              <a:solidFill>
                <a:srgbClr val="000000"/>
              </a:solidFill>
              <a:latin typeface="Times New Roman"/>
              <a:ea typeface="Calibri"/>
              <a:cs typeface="Times New Roman"/>
            </a:endParaRPr>
          </a:p>
          <a:p>
            <a:pPr>
              <a:buNone/>
              <a:tabLst>
                <a:tab pos="372745" algn="ctr"/>
                <a:tab pos="3455670" algn="ctr"/>
              </a:tabLst>
            </a:pPr>
            <a:r>
              <a:rPr lang="en-US" sz="1800" kern="100" dirty="0">
                <a:solidFill>
                  <a:srgbClr val="000000"/>
                </a:solidFill>
                <a:latin typeface="Times New Roman"/>
                <a:ea typeface="Calibri"/>
                <a:cs typeface="Times New Roman"/>
              </a:rPr>
              <a:t>[2] Mahmood, F. M. Z. (2022). Vehicle tracking system by using GPS, GSM, and Arduino technology. </a:t>
            </a:r>
            <a:r>
              <a:rPr lang="en-US" sz="1800" i="1" kern="100" dirty="0">
                <a:solidFill>
                  <a:srgbClr val="000000"/>
                </a:solidFill>
                <a:latin typeface="Times New Roman"/>
                <a:ea typeface="Calibri"/>
                <a:cs typeface="Times New Roman"/>
              </a:rPr>
              <a:t>Journal of Engineering Science and Technology Review, January.</a:t>
            </a:r>
            <a:endParaRPr lang="en-IN" sz="1800" kern="100" dirty="0">
              <a:solidFill>
                <a:srgbClr val="000000"/>
              </a:solidFill>
              <a:latin typeface="Times New Roman"/>
              <a:ea typeface="Calibri"/>
              <a:cs typeface="Times New Roman"/>
            </a:endParaRPr>
          </a:p>
          <a:p>
            <a:pPr>
              <a:buNone/>
              <a:tabLst>
                <a:tab pos="372745" algn="ctr"/>
                <a:tab pos="3455670" algn="ctr"/>
              </a:tabLst>
            </a:pPr>
            <a:endParaRPr lang="en-IN" sz="1800" kern="100" dirty="0">
              <a:solidFill>
                <a:srgbClr val="000000"/>
              </a:solidFill>
              <a:latin typeface="Times New Roman"/>
              <a:ea typeface="Calibri"/>
              <a:cs typeface="Times New Roman"/>
            </a:endParaRPr>
          </a:p>
          <a:p>
            <a:pPr>
              <a:buNone/>
              <a:tabLst>
                <a:tab pos="372745" algn="ctr"/>
                <a:tab pos="3455670" algn="ctr"/>
              </a:tabLst>
            </a:pPr>
            <a:r>
              <a:rPr lang="en-US" sz="1800" kern="100" dirty="0">
                <a:solidFill>
                  <a:srgbClr val="000000"/>
                </a:solidFill>
                <a:latin typeface="Times New Roman"/>
                <a:ea typeface="Calibri"/>
                <a:cs typeface="Times New Roman"/>
              </a:rPr>
              <a:t>[3] Chauhan, R. K., &amp; Chauhan, K. (2021). Intelligent toll collection system for moving vehicles in India. </a:t>
            </a:r>
            <a:r>
              <a:rPr lang="en-US" sz="1800" i="1" kern="100" dirty="0">
                <a:solidFill>
                  <a:srgbClr val="000000"/>
                </a:solidFill>
                <a:latin typeface="Times New Roman"/>
                <a:ea typeface="Calibri"/>
                <a:cs typeface="Times New Roman"/>
              </a:rPr>
              <a:t>International Journal of Engineering Research and Technology, 6 September. </a:t>
            </a:r>
            <a:endParaRPr lang="en-IN" sz="1800" kern="100" dirty="0">
              <a:solidFill>
                <a:srgbClr val="000000"/>
              </a:solidFill>
              <a:latin typeface="Times New Roman"/>
              <a:ea typeface="Calibri"/>
              <a:cs typeface="Times New Roman"/>
            </a:endParaRPr>
          </a:p>
          <a:p>
            <a:pPr>
              <a:buNone/>
              <a:tabLst>
                <a:tab pos="372745" algn="ctr"/>
                <a:tab pos="3455670" algn="ctr"/>
              </a:tabLst>
            </a:pPr>
            <a:endParaRPr lang="en-IN" sz="1800" kern="100" dirty="0">
              <a:solidFill>
                <a:srgbClr val="000000"/>
              </a:solidFill>
              <a:latin typeface="Times New Roman"/>
              <a:ea typeface="Calibri"/>
              <a:cs typeface="Times New Roman"/>
            </a:endParaRPr>
          </a:p>
          <a:p>
            <a:pPr>
              <a:buNone/>
              <a:tabLst>
                <a:tab pos="372745" algn="ctr"/>
                <a:tab pos="3455670" algn="ctr"/>
              </a:tabLst>
            </a:pPr>
            <a:r>
              <a:rPr lang="en-US" sz="1800" kern="100" dirty="0">
                <a:solidFill>
                  <a:srgbClr val="000000"/>
                </a:solidFill>
                <a:latin typeface="Times New Roman"/>
                <a:ea typeface="Calibri"/>
                <a:cs typeface="Times New Roman"/>
              </a:rPr>
              <a:t>[4] Ni </a:t>
            </a:r>
            <a:r>
              <a:rPr lang="en-US" sz="1800" kern="100" dirty="0" err="1">
                <a:solidFill>
                  <a:srgbClr val="000000"/>
                </a:solidFill>
                <a:latin typeface="Times New Roman"/>
                <a:ea typeface="Calibri"/>
                <a:cs typeface="Times New Roman"/>
              </a:rPr>
              <a:t>Ni</a:t>
            </a:r>
            <a:r>
              <a:rPr lang="en-US" sz="1800" kern="100" dirty="0">
                <a:solidFill>
                  <a:srgbClr val="000000"/>
                </a:solidFill>
                <a:latin typeface="Times New Roman"/>
                <a:ea typeface="Calibri"/>
                <a:cs typeface="Times New Roman"/>
              </a:rPr>
              <a:t> San Hlaing, Ma Naing, &amp; San </a:t>
            </a:r>
            <a:r>
              <a:rPr lang="en-US" sz="1800" kern="100" dirty="0" err="1">
                <a:solidFill>
                  <a:srgbClr val="000000"/>
                </a:solidFill>
                <a:latin typeface="Times New Roman"/>
                <a:ea typeface="Calibri"/>
                <a:cs typeface="Times New Roman"/>
              </a:rPr>
              <a:t>San</a:t>
            </a:r>
            <a:r>
              <a:rPr lang="en-US" sz="1800" kern="100" dirty="0">
                <a:solidFill>
                  <a:srgbClr val="000000"/>
                </a:solidFill>
                <a:latin typeface="Times New Roman"/>
                <a:ea typeface="Calibri"/>
                <a:cs typeface="Times New Roman"/>
              </a:rPr>
              <a:t> Naing. (2019). GPS and GSM based vehicle tracking system. </a:t>
            </a:r>
            <a:r>
              <a:rPr lang="en-US" sz="1800" i="1" kern="100" dirty="0">
                <a:solidFill>
                  <a:srgbClr val="000000"/>
                </a:solidFill>
                <a:latin typeface="Times New Roman"/>
                <a:ea typeface="Calibri"/>
                <a:cs typeface="Times New Roman"/>
              </a:rPr>
              <a:t>International Journal of Advanced Research in Science, Communication and Technology, 3(4). </a:t>
            </a:r>
            <a:endParaRPr lang="en-IN" sz="1800" kern="100" dirty="0">
              <a:solidFill>
                <a:srgbClr val="000000"/>
              </a:solidFill>
              <a:latin typeface="Times New Roman"/>
              <a:ea typeface="Calibri"/>
              <a:cs typeface="Times New Roman"/>
            </a:endParaRPr>
          </a:p>
          <a:p>
            <a:pPr>
              <a:buNone/>
              <a:tabLst>
                <a:tab pos="372745" algn="ctr"/>
                <a:tab pos="3455670" algn="ctr"/>
              </a:tabLst>
            </a:pPr>
            <a:endParaRPr lang="en-IN" sz="1800" kern="100" dirty="0">
              <a:solidFill>
                <a:srgbClr val="000000"/>
              </a:solidFill>
              <a:latin typeface="Times New Roman"/>
              <a:ea typeface="Calibri"/>
              <a:cs typeface="Times New Roman"/>
            </a:endParaRPr>
          </a:p>
          <a:p>
            <a:pPr>
              <a:buNone/>
              <a:tabLst>
                <a:tab pos="372745" algn="ctr"/>
                <a:tab pos="3455670" algn="ctr"/>
              </a:tabLst>
            </a:pPr>
            <a:r>
              <a:rPr lang="en-US" sz="1800" kern="100" dirty="0">
                <a:solidFill>
                  <a:srgbClr val="000000"/>
                </a:solidFill>
                <a:latin typeface="Times New Roman"/>
                <a:ea typeface="Calibri"/>
                <a:cs typeface="Times New Roman"/>
              </a:rPr>
              <a:t>[5] Saddam. (2016). Arduino based vehicle tracker using GPS and GSM. </a:t>
            </a:r>
            <a:r>
              <a:rPr lang="en-US" sz="1800" i="1" kern="100" dirty="0">
                <a:solidFill>
                  <a:srgbClr val="000000"/>
                </a:solidFill>
                <a:latin typeface="Times New Roman"/>
                <a:ea typeface="Calibri"/>
                <a:cs typeface="Times New Roman"/>
              </a:rPr>
              <a:t>International Journal of Advance Research, Ideas and Innovations in Technology, 3(4), March. </a:t>
            </a:r>
            <a:endParaRPr lang="en-IN" sz="1800" kern="100" dirty="0">
              <a:solidFill>
                <a:srgbClr val="000000"/>
              </a:solidFill>
              <a:latin typeface="Times New Roman"/>
              <a:ea typeface="Calibri"/>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AD3D-CFFB-4DCB-8DC3-F6A75EA22C3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References </a:t>
            </a:r>
            <a:r>
              <a:rPr lang="en-GB" dirty="0">
                <a:latin typeface="Cambria" panose="02040503050406030204" pitchFamily="18" charset="0"/>
                <a:ea typeface="Cambria" panose="02040503050406030204" pitchFamily="18" charset="0"/>
              </a:rPr>
              <a:t>(IEEE Paper format)</a:t>
            </a:r>
            <a:r>
              <a:rPr lang="en-IN" dirty="0">
                <a:latin typeface="Cambria" panose="02040503050406030204" pitchFamily="18" charset="0"/>
                <a:ea typeface="Cambria" panose="02040503050406030204" pitchFamily="18" charset="0"/>
              </a:rPr>
              <a:t>(</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a:t>
            </a:r>
          </a:p>
        </p:txBody>
      </p:sp>
      <p:sp>
        <p:nvSpPr>
          <p:cNvPr id="3" name="Text Placeholder 2">
            <a:extLst>
              <a:ext uri="{FF2B5EF4-FFF2-40B4-BE49-F238E27FC236}">
                <a16:creationId xmlns:a16="http://schemas.microsoft.com/office/drawing/2014/main" id="{E002AA3E-922C-6DBB-1DE7-FB35E2765BC2}"/>
              </a:ext>
            </a:extLst>
          </p:cNvPr>
          <p:cNvSpPr>
            <a:spLocks noGrp="1"/>
          </p:cNvSpPr>
          <p:nvPr>
            <p:ph type="body" idx="1"/>
          </p:nvPr>
        </p:nvSpPr>
        <p:spPr/>
        <p:txBody>
          <a:bodyPr>
            <a:normAutofit fontScale="85000" lnSpcReduction="20000"/>
          </a:bodyPr>
          <a:lstStyle/>
          <a:p>
            <a:pPr marL="76200" indent="0">
              <a:buNone/>
            </a:pPr>
            <a:r>
              <a:rPr lang="it-IT" sz="2400" dirty="0">
                <a:latin typeface="Times New Roman"/>
                <a:cs typeface="Times New Roman"/>
              </a:rPr>
              <a:t>[6] Anandaraj, S., &amp; Mohana Arasi, M. (2016). </a:t>
            </a:r>
            <a:r>
              <a:rPr lang="en-US" sz="2400" dirty="0">
                <a:latin typeface="Times New Roman"/>
                <a:cs typeface="Times New Roman"/>
              </a:rPr>
              <a:t>Intelligent toll path system using GPS and GSM. </a:t>
            </a:r>
            <a:r>
              <a:rPr lang="en-US" sz="2400" i="1" dirty="0">
                <a:latin typeface="Times New Roman"/>
                <a:cs typeface="Times New Roman"/>
              </a:rPr>
              <a:t>International Journal of Advanced Research in Computer Science, 5(5), May. </a:t>
            </a:r>
            <a:endParaRPr lang="en-IN" sz="2400" dirty="0">
              <a:latin typeface="Times New Roman"/>
              <a:cs typeface="Times New Roman"/>
            </a:endParaRPr>
          </a:p>
          <a:p>
            <a:endParaRPr lang="en-IN" sz="2400" dirty="0">
              <a:latin typeface="Times New Roman"/>
              <a:cs typeface="Times New Roman"/>
            </a:endParaRPr>
          </a:p>
          <a:p>
            <a:pPr marL="76200" indent="0">
              <a:buNone/>
            </a:pPr>
            <a:r>
              <a:rPr lang="en-US" sz="2400" dirty="0">
                <a:latin typeface="Times New Roman"/>
                <a:cs typeface="Times New Roman"/>
              </a:rPr>
              <a:t>[7] Sathya, V., &amp; Samath, A. (2013). Automatic toll collection </a:t>
            </a:r>
            <a:r>
              <a:rPr lang="en-US" sz="2400" dirty="0" err="1">
                <a:latin typeface="Times New Roman"/>
                <a:cs typeface="Times New Roman"/>
              </a:rPr>
              <a:t>centre</a:t>
            </a:r>
            <a:r>
              <a:rPr lang="en-US" sz="2400" dirty="0">
                <a:latin typeface="Times New Roman"/>
                <a:cs typeface="Times New Roman"/>
              </a:rPr>
              <a:t> (ATCC) using GSM/GPS proposal for Indian toll booths. </a:t>
            </a:r>
            <a:r>
              <a:rPr lang="en-US" sz="2400" i="1" dirty="0">
                <a:latin typeface="Times New Roman"/>
                <a:cs typeface="Times New Roman"/>
              </a:rPr>
              <a:t>International Journal of Engineering Research and Applications, 15 July. </a:t>
            </a:r>
            <a:endParaRPr lang="en-IN" sz="2400" dirty="0">
              <a:latin typeface="Times New Roman"/>
              <a:cs typeface="Times New Roman"/>
            </a:endParaRPr>
          </a:p>
          <a:p>
            <a:endParaRPr lang="en-IN" sz="2400" dirty="0">
              <a:latin typeface="Times New Roman"/>
              <a:cs typeface="Times New Roman"/>
            </a:endParaRPr>
          </a:p>
          <a:p>
            <a:pPr marL="76200" indent="0">
              <a:buNone/>
            </a:pPr>
            <a:r>
              <a:rPr lang="en-US" sz="2400" dirty="0">
                <a:latin typeface="Times New Roman"/>
                <a:cs typeface="Times New Roman"/>
              </a:rPr>
              <a:t>[8] </a:t>
            </a:r>
            <a:r>
              <a:rPr lang="en-US" sz="2400" dirty="0" err="1">
                <a:latin typeface="Times New Roman"/>
                <a:cs typeface="Times New Roman"/>
              </a:rPr>
              <a:t>Kamble</a:t>
            </a:r>
            <a:r>
              <a:rPr lang="en-US" sz="2400" dirty="0">
                <a:latin typeface="Times New Roman"/>
                <a:cs typeface="Times New Roman"/>
              </a:rPr>
              <a:t>, K. P. (2012). Smart vehicle tracking system. </a:t>
            </a:r>
            <a:r>
              <a:rPr lang="en-US" sz="2400" i="1" dirty="0">
                <a:latin typeface="Times New Roman"/>
                <a:cs typeface="Times New Roman"/>
              </a:rPr>
              <a:t>International Journal of Advanced Research in Computer Science, 3(4), July.  </a:t>
            </a:r>
            <a:endParaRPr lang="en-IN" sz="2400" dirty="0">
              <a:latin typeface="Times New Roman"/>
              <a:cs typeface="Times New Roman"/>
            </a:endParaRPr>
          </a:p>
          <a:p>
            <a:endParaRPr lang="en-IN" sz="2400" dirty="0">
              <a:latin typeface="Times New Roman"/>
              <a:cs typeface="Times New Roman"/>
            </a:endParaRPr>
          </a:p>
          <a:p>
            <a:pPr marL="76200" indent="0">
              <a:buNone/>
            </a:pPr>
            <a:r>
              <a:rPr lang="en-US" sz="2400" dirty="0">
                <a:latin typeface="Times New Roman"/>
                <a:cs typeface="Times New Roman"/>
              </a:rPr>
              <a:t>[9] Nowacki, G., </a:t>
            </a:r>
            <a:r>
              <a:rPr lang="en-US" sz="2400" dirty="0" err="1">
                <a:latin typeface="Times New Roman"/>
                <a:cs typeface="Times New Roman"/>
              </a:rPr>
              <a:t>Mitraszeweska</a:t>
            </a:r>
            <a:r>
              <a:rPr lang="en-US" sz="2400" dirty="0">
                <a:latin typeface="Times New Roman"/>
                <a:cs typeface="Times New Roman"/>
              </a:rPr>
              <a:t>, I., &amp; Kaminski, T. M. (2009). GSM/GPS based toll collection system – Proposal for Poland. </a:t>
            </a:r>
            <a:r>
              <a:rPr lang="en-US" sz="2400" i="1" dirty="0">
                <a:latin typeface="Times New Roman"/>
                <a:cs typeface="Times New Roman"/>
              </a:rPr>
              <a:t>Journal of Telecommunications and Information Technology, June. </a:t>
            </a:r>
            <a:endParaRPr lang="en-IN" sz="2400" dirty="0">
              <a:latin typeface="Times New Roman"/>
              <a:cs typeface="Times New Roman"/>
            </a:endParaRPr>
          </a:p>
          <a:p>
            <a:endParaRPr lang="en-IN" sz="2400" dirty="0">
              <a:latin typeface="Times New Roman"/>
              <a:cs typeface="Times New Roman"/>
            </a:endParaRPr>
          </a:p>
          <a:p>
            <a:pPr marL="76200" indent="0">
              <a:buNone/>
            </a:pPr>
            <a:r>
              <a:rPr lang="en-US" sz="2400" dirty="0">
                <a:latin typeface="Times New Roman"/>
                <a:cs typeface="Times New Roman"/>
              </a:rPr>
              <a:t>[10] Persad, K., Walton, C. M., &amp; Hussain, S. (2007). Toll collection technology and best practices: Project 0-5217: Vehicle/license plate identification for toll collection applications. </a:t>
            </a:r>
            <a:r>
              <a:rPr lang="en-US" sz="2400" i="1" dirty="0">
                <a:latin typeface="Times New Roman"/>
                <a:cs typeface="Times New Roman"/>
              </a:rPr>
              <a:t>Texas Transportation Institute.</a:t>
            </a:r>
            <a:endParaRPr lang="en-US" sz="2400" dirty="0">
              <a:latin typeface="Times New Roman"/>
              <a:cs typeface="Times New Roman"/>
            </a:endParaRPr>
          </a:p>
          <a:p>
            <a:endParaRPr lang="en-IN" dirty="0"/>
          </a:p>
        </p:txBody>
      </p:sp>
    </p:spTree>
    <p:extLst>
      <p:ext uri="{BB962C8B-B14F-4D97-AF65-F5344CB8AC3E}">
        <p14:creationId xmlns:p14="http://schemas.microsoft.com/office/powerpoint/2010/main" val="18646402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3B8E-1702-75E9-6B47-11E0E2F473C2}"/>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Project work mapping with SDG.</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0C4BF8CB-7283-E86E-77D4-F110A5ECBD4B}"/>
              </a:ext>
            </a:extLst>
          </p:cNvPr>
          <p:cNvSpPr>
            <a:spLocks noGrp="1"/>
          </p:cNvSpPr>
          <p:nvPr>
            <p:ph type="body" idx="1"/>
          </p:nvPr>
        </p:nvSpPr>
        <p:spPr>
          <a:xfrm>
            <a:off x="313361" y="1143001"/>
            <a:ext cx="10668000" cy="4953000"/>
          </a:xfrm>
        </p:spPr>
        <p:txBody>
          <a:bodyPr/>
          <a:lstStyle/>
          <a:p>
            <a:pPr marL="285750" indent="-285750">
              <a:buFont typeface="Arial"/>
              <a:buChar char="•"/>
            </a:pPr>
            <a:endParaRPr lang="en-US" dirty="0">
              <a:latin typeface="Bookman Old Style (Body)"/>
            </a:endParaRPr>
          </a:p>
          <a:p>
            <a:pPr marL="0" indent="0">
              <a:buNone/>
            </a:pPr>
            <a:endParaRPr lang="en-US" dirty="0">
              <a:latin typeface="Bookman Old Style (Body)"/>
            </a:endParaRPr>
          </a:p>
          <a:p>
            <a:pPr marL="285750" indent="-285750">
              <a:buFont typeface="Arial"/>
              <a:buChar char="•"/>
            </a:pPr>
            <a:endParaRPr lang="en-US" dirty="0">
              <a:latin typeface="Bookman Old Style (Body)"/>
            </a:endParaRPr>
          </a:p>
          <a:p>
            <a:pPr marL="285750" indent="-285750">
              <a:buFont typeface="Arial"/>
              <a:buChar char="•"/>
            </a:pPr>
            <a:r>
              <a:rPr lang="en-US" sz="1800" dirty="0">
                <a:latin typeface="Bookman Old Style (Body)"/>
              </a:rPr>
              <a:t>SDG 8. Decent work and Economic Growth.</a:t>
            </a:r>
          </a:p>
          <a:p>
            <a:pPr marL="285750" indent="-285750">
              <a:buFont typeface="Arial"/>
              <a:buChar char="•"/>
            </a:pPr>
            <a:r>
              <a:rPr lang="en-US" sz="1800" dirty="0">
                <a:latin typeface="Bookman Old Style (Body)"/>
              </a:rPr>
              <a:t>SDG 9. Industry Innovation and Infrastructure.</a:t>
            </a:r>
          </a:p>
          <a:p>
            <a:pPr marL="285750" indent="-285750">
              <a:buFont typeface="Arial"/>
              <a:buChar char="•"/>
            </a:pPr>
            <a:r>
              <a:rPr lang="en-US" sz="1800" dirty="0">
                <a:latin typeface="Bookman Old Style (Body)"/>
              </a:rPr>
              <a:t>SDG 10. Reduced Inequalities.</a:t>
            </a:r>
          </a:p>
          <a:p>
            <a:pPr marL="285750" indent="-285750">
              <a:buFont typeface="Arial"/>
              <a:buChar char="•"/>
            </a:pPr>
            <a:r>
              <a:rPr lang="en-US" sz="1800" dirty="0">
                <a:latin typeface="Bookman Old Style (Body)"/>
              </a:rPr>
              <a:t>SDG 12. Responsible consumption and production.</a:t>
            </a:r>
          </a:p>
          <a:p>
            <a:pPr marL="285750" indent="-285750">
              <a:buFont typeface="Arial"/>
              <a:buChar char="•"/>
            </a:pPr>
            <a:r>
              <a:rPr lang="en-US" sz="1800" dirty="0">
                <a:latin typeface="Bookman Old Style (Body)"/>
              </a:rPr>
              <a:t>SDG 17. Partnership for the goals.</a:t>
            </a:r>
          </a:p>
          <a:p>
            <a:endParaRPr lang="en-IN" dirty="0"/>
          </a:p>
        </p:txBody>
      </p:sp>
      <p:pic>
        <p:nvPicPr>
          <p:cNvPr id="4" name="Picture 3">
            <a:extLst>
              <a:ext uri="{FF2B5EF4-FFF2-40B4-BE49-F238E27FC236}">
                <a16:creationId xmlns:a16="http://schemas.microsoft.com/office/drawing/2014/main" id="{B423006D-EE46-58CF-A244-D66660A1B641}"/>
              </a:ext>
            </a:extLst>
          </p:cNvPr>
          <p:cNvPicPr>
            <a:picLocks noChangeAspect="1"/>
          </p:cNvPicPr>
          <p:nvPr/>
        </p:nvPicPr>
        <p:blipFill>
          <a:blip r:embed="rId2"/>
          <a:stretch>
            <a:fillRect/>
          </a:stretch>
        </p:blipFill>
        <p:spPr>
          <a:xfrm>
            <a:off x="6544640" y="1143001"/>
            <a:ext cx="4936160" cy="4552336"/>
          </a:xfrm>
          <a:prstGeom prst="rect">
            <a:avLst/>
          </a:prstGeom>
        </p:spPr>
      </p:pic>
    </p:spTree>
    <p:extLst>
      <p:ext uri="{BB962C8B-B14F-4D97-AF65-F5344CB8AC3E}">
        <p14:creationId xmlns:p14="http://schemas.microsoft.com/office/powerpoint/2010/main" val="3491986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76200" indent="0">
              <a:buNone/>
            </a:pPr>
            <a:r>
              <a:rPr lang="en-US" b="1" dirty="0"/>
              <a:t>   </a:t>
            </a:r>
            <a:endParaRPr lang="en-US" b="1" dirty="0">
              <a:latin typeface="Bookman Old Style (Body)"/>
              <a:ea typeface="Cambria" panose="02040503050406030204" pitchFamily="18" charset="0"/>
            </a:endParaRPr>
          </a:p>
          <a:p>
            <a:r>
              <a:rPr lang="en-US" sz="1800" b="1" dirty="0">
                <a:latin typeface="Bookman Old Style (Body)"/>
                <a:ea typeface="Cambria"/>
              </a:rPr>
              <a:t>Problem Statement:</a:t>
            </a:r>
            <a:r>
              <a:rPr lang="en-US" sz="1800" dirty="0">
                <a:latin typeface="Bookman Old Style (Body)"/>
                <a:ea typeface="Cambria"/>
              </a:rPr>
              <a:t>  </a:t>
            </a:r>
            <a:r>
              <a:rPr lang="en-US" sz="1800" dirty="0">
                <a:latin typeface="Bookman Old Style (Body)"/>
              </a:rPr>
              <a:t>The project addresses significant challenge in traditional cost ingathering scheme, which often extend to over-crowding, recollective wait sentence, and inefficiency due to manual transactions. These issues contribute to increased vehicle emission and revenue inaccuracies from human erroneous belief and fraud. By integrate advanced radar technology with GPS and GSM, the proposed automate bell collection scheme enables seamless vehicle detection and classification, appropriate vehicle to kick the bucket through toll plazas without blockade. This forward-looking feeler heighten traffic flow, ameliorate exploiter experience, ensures exact toll collection, and kick upstairs environmental sustainability by reducing idling meter and associated emissions.</a:t>
            </a:r>
          </a:p>
          <a:p>
            <a:endParaRPr lang="en-US" sz="1800" b="1" dirty="0">
              <a:latin typeface="Bookman Old Style (Body)"/>
            </a:endParaRPr>
          </a:p>
          <a:p>
            <a:r>
              <a:rPr lang="en-US" sz="1800" b="1" dirty="0">
                <a:latin typeface="Bookman Old Style (Body)"/>
              </a:rPr>
              <a:t>Key Features:</a:t>
            </a:r>
          </a:p>
          <a:p>
            <a:r>
              <a:rPr lang="en-US" sz="1800" dirty="0">
                <a:latin typeface="Bookman Old Style (Body)"/>
              </a:rPr>
              <a:t>Seamless Vehicle Detection</a:t>
            </a:r>
            <a:endParaRPr lang="en-US" sz="1800" b="1" dirty="0">
              <a:latin typeface="Bookman Old Style (Body)"/>
            </a:endParaRPr>
          </a:p>
          <a:p>
            <a:r>
              <a:rPr lang="en-US" sz="1800" dirty="0">
                <a:latin typeface="Bookman Old Style (Body)"/>
              </a:rPr>
              <a:t>Electronic Payment Processing </a:t>
            </a:r>
          </a:p>
          <a:p>
            <a:r>
              <a:rPr lang="en-US" sz="1800" dirty="0">
                <a:latin typeface="Bookman Old Style (Body)"/>
              </a:rPr>
              <a:t>Real-Time Notifications</a:t>
            </a:r>
          </a:p>
          <a:p>
            <a:r>
              <a:rPr lang="en-US" sz="1800" dirty="0">
                <a:latin typeface="Bookman Old Style (Body)"/>
              </a:rPr>
              <a:t>Traffic Flow Optimization</a:t>
            </a:r>
          </a:p>
          <a:p>
            <a:r>
              <a:rPr lang="en-US" sz="1800" dirty="0">
                <a:latin typeface="Bookman Old Style (Body)"/>
              </a:rPr>
              <a:t>Integration with Navigation Systems</a:t>
            </a:r>
          </a:p>
          <a:p>
            <a:r>
              <a:rPr lang="en-US" sz="1800" dirty="0">
                <a:latin typeface="Bookman Old Style (Body)"/>
              </a:rPr>
              <a:t>Data Analytics for Revenue Management</a:t>
            </a:r>
          </a:p>
          <a:p>
            <a:endParaRPr lang="en-US" sz="1800" b="1" dirty="0">
              <a:latin typeface="Times New Roman"/>
            </a:endParaRPr>
          </a:p>
          <a:p>
            <a:endParaRPr lang="en-US" sz="2600" dirty="0">
              <a:latin typeface="Times New Roman"/>
              <a:ea typeface="Cambria" panose="02040503050406030204" pitchFamily="18" charset="0"/>
            </a:endParaRPr>
          </a:p>
          <a:p>
            <a:pPr marL="76200" indent="0">
              <a:buNone/>
            </a:pPr>
            <a:r>
              <a:rPr lang="en-IN" sz="1400" dirty="0"/>
              <a:t>  </a:t>
            </a:r>
            <a:endParaRPr lang="en-IN" sz="1600" b="1" dirty="0">
              <a:latin typeface="Cambria" panose="02040503050406030204" pitchFamily="18" charset="0"/>
              <a:ea typeface="Cambria" panose="02040503050406030204" pitchFamily="18" charset="0"/>
            </a:endParaRPr>
          </a:p>
          <a:p>
            <a:pPr marL="76200" indent="0">
              <a:buNone/>
            </a:pPr>
            <a:endParaRPr lang="en-US" sz="1800" dirty="0">
              <a:latin typeface="Cambria"/>
              <a:ea typeface="Cambria"/>
            </a:endParaRPr>
          </a:p>
          <a:p>
            <a:pPr marL="34290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indent="-190500" algn="just">
              <a:lnSpc>
                <a:spcPct val="200000"/>
              </a:lnSpc>
              <a:spcBef>
                <a:spcPts val="0"/>
              </a:spcBef>
              <a:buSzPct val="100000"/>
              <a:buNone/>
            </a:pPr>
            <a:r>
              <a:rPr lang="en-US" sz="1800" b="1" u="sng" dirty="0">
                <a:latin typeface="Bookman Old Style (Body)"/>
                <a:ea typeface="Cambria"/>
              </a:rPr>
              <a:t>Technology Stack Components</a:t>
            </a:r>
            <a:r>
              <a:rPr lang="en-US" sz="1800" b="1" dirty="0">
                <a:latin typeface="Bookman Old Style (Body)"/>
                <a:ea typeface="Cambria"/>
              </a:rPr>
              <a:t>:</a:t>
            </a:r>
          </a:p>
          <a:p>
            <a:pPr marL="342900" indent="-190500" algn="just">
              <a:lnSpc>
                <a:spcPct val="200000"/>
              </a:lnSpc>
              <a:spcBef>
                <a:spcPts val="0"/>
              </a:spcBef>
              <a:buNone/>
            </a:pPr>
            <a:r>
              <a:rPr lang="en-US" sz="1800" b="1" dirty="0">
                <a:latin typeface="Bookman Old Style (Body)"/>
                <a:ea typeface="Cambria"/>
              </a:rPr>
              <a:t>Hardware </a:t>
            </a:r>
            <a:r>
              <a:rPr lang="en-US" sz="1800" b="1" dirty="0" err="1">
                <a:latin typeface="Bookman Old Style (Body)"/>
                <a:ea typeface="Cambria"/>
              </a:rPr>
              <a:t>Requirments</a:t>
            </a:r>
            <a:r>
              <a:rPr lang="en-US" sz="1800" b="1" dirty="0">
                <a:latin typeface="Bookman Old Style (Body)"/>
                <a:ea typeface="Cambria"/>
              </a:rPr>
              <a:t>:</a:t>
            </a:r>
          </a:p>
          <a:p>
            <a:pPr algn="just">
              <a:buNone/>
            </a:pPr>
            <a:r>
              <a:rPr lang="en-US" sz="1500" dirty="0">
                <a:latin typeface="Bookman Old Style (Body)"/>
              </a:rPr>
              <a:t>•</a:t>
            </a:r>
            <a:r>
              <a:rPr lang="en-US" sz="1800" dirty="0">
                <a:latin typeface="Bookman Old Style (Body)"/>
              </a:rPr>
              <a:t>GPS Technology:</a:t>
            </a:r>
          </a:p>
          <a:p>
            <a:pPr algn="just">
              <a:buNone/>
            </a:pPr>
            <a:r>
              <a:rPr lang="en-US" sz="1800" dirty="0">
                <a:latin typeface="Bookman Old Style (Body)"/>
              </a:rPr>
              <a:t>•Utilizes the NEO-6M GPS module to track real-time vehicle location and calculate distance traveled.</a:t>
            </a:r>
          </a:p>
          <a:p>
            <a:pPr algn="just">
              <a:buNone/>
            </a:pPr>
            <a:r>
              <a:rPr lang="en-US" sz="1800" dirty="0">
                <a:latin typeface="Bookman Old Style (Body)"/>
              </a:rPr>
              <a:t>•GSM Communication:</a:t>
            </a:r>
          </a:p>
          <a:p>
            <a:pPr algn="just">
              <a:buNone/>
            </a:pPr>
            <a:r>
              <a:rPr lang="en-US" sz="1800" dirty="0">
                <a:latin typeface="Bookman Old Style (Body)"/>
              </a:rPr>
              <a:t>•SIM800C GSM module for transmitting toll data, entry/exit notifications, and real-time fare updates to a central server.</a:t>
            </a:r>
          </a:p>
          <a:p>
            <a:pPr algn="just">
              <a:buNone/>
            </a:pPr>
            <a:r>
              <a:rPr lang="en-US" sz="1800" dirty="0">
                <a:latin typeface="Bookman Old Style (Body)"/>
              </a:rPr>
              <a:t>•Display System:</a:t>
            </a:r>
          </a:p>
          <a:p>
            <a:pPr algn="just">
              <a:buNone/>
            </a:pPr>
            <a:r>
              <a:rPr lang="en-US" sz="1800" dirty="0">
                <a:latin typeface="Bookman Old Style (Body)"/>
              </a:rPr>
              <a:t>•JHD 204A LCD Display (20x4) for showing real-time GPS coordinates, distance traveled, and toll fare to the driver.</a:t>
            </a:r>
          </a:p>
          <a:p>
            <a:pPr algn="just">
              <a:buNone/>
            </a:pPr>
            <a:endParaRPr lang="en-US" sz="1800" dirty="0">
              <a:latin typeface="Times New Roman"/>
            </a:endParaRPr>
          </a:p>
          <a:p>
            <a:pPr marL="76200" indent="0">
              <a:buNone/>
            </a:pPr>
            <a:r>
              <a:rPr lang="en-US" sz="1500" b="1" dirty="0">
                <a:latin typeface="Times New Roman"/>
                <a:ea typeface="Cambria"/>
              </a:rPr>
              <a:t>   </a:t>
            </a:r>
            <a:endParaRPr lang="en-US" sz="1500" dirty="0">
              <a:latin typeface="Times New Roman"/>
              <a:ea typeface="Cambria"/>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a:t>
            </a:r>
            <a:endParaRPr lang="en-US"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7DD8099B-4800-0657-ACF1-09AC648775E3}"/>
              </a:ext>
            </a:extLst>
          </p:cNvPr>
          <p:cNvSpPr txBox="1"/>
          <p:nvPr/>
        </p:nvSpPr>
        <p:spPr>
          <a:xfrm>
            <a:off x="840055" y="1192878"/>
            <a:ext cx="1060149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latin typeface="Bookman Old Style (Body)"/>
              </a:rPr>
              <a:t>Software </a:t>
            </a:r>
            <a:r>
              <a:rPr lang="en-US" sz="2800" b="1" u="sng" dirty="0" err="1">
                <a:latin typeface="Bookman Old Style (Body)"/>
              </a:rPr>
              <a:t>Requirments</a:t>
            </a:r>
            <a:r>
              <a:rPr lang="en-US" sz="2800" b="1" u="sng" dirty="0">
                <a:latin typeface="Bookman Old Style (Body)"/>
              </a:rPr>
              <a:t>:</a:t>
            </a:r>
          </a:p>
          <a:p>
            <a:endParaRPr lang="en-US" sz="2000" dirty="0">
              <a:latin typeface="Bookman Old Style (Body)"/>
            </a:endParaRPr>
          </a:p>
          <a:p>
            <a:r>
              <a:rPr lang="en-US" sz="2000" dirty="0">
                <a:latin typeface="Bookman Old Style (Body)"/>
              </a:rPr>
              <a:t>The system software manages GPS tracking, fare calculation, and communication with a central toll system.</a:t>
            </a:r>
            <a:endParaRPr lang="en-US" dirty="0">
              <a:latin typeface="Bookman Old Style (Body)"/>
            </a:endParaRPr>
          </a:p>
          <a:p>
            <a:endParaRPr lang="en-US" dirty="0">
              <a:latin typeface="Bookman Old Style (Body)"/>
            </a:endParaRPr>
          </a:p>
          <a:p>
            <a:r>
              <a:rPr lang="en-US" sz="2000" dirty="0">
                <a:latin typeface="Bookman Old Style (Body)"/>
              </a:rPr>
              <a:t>•GPS Data Processing:</a:t>
            </a:r>
            <a:endParaRPr lang="en-US" dirty="0">
              <a:latin typeface="Bookman Old Style (Body)"/>
            </a:endParaRPr>
          </a:p>
          <a:p>
            <a:r>
              <a:rPr lang="en-US" sz="2000" dirty="0">
                <a:latin typeface="Bookman Old Style (Body)"/>
              </a:rPr>
              <a:t>Processes real-time GPS coordinates received from the NEO-6M GPS module, calculates the distance traveled, and stores the information.</a:t>
            </a:r>
            <a:endParaRPr lang="en-US" dirty="0">
              <a:latin typeface="Bookman Old Style (Body)"/>
            </a:endParaRPr>
          </a:p>
          <a:p>
            <a:endParaRPr lang="en-US" dirty="0">
              <a:latin typeface="Bookman Old Style (Body)"/>
            </a:endParaRPr>
          </a:p>
          <a:p>
            <a:r>
              <a:rPr lang="en-US" sz="2000" dirty="0">
                <a:latin typeface="Bookman Old Style (Body)"/>
              </a:rPr>
              <a:t>•Fare Calculation Logic:</a:t>
            </a:r>
            <a:endParaRPr lang="en-US" dirty="0">
              <a:latin typeface="Bookman Old Style (Body)"/>
            </a:endParaRPr>
          </a:p>
          <a:p>
            <a:r>
              <a:rPr lang="en-US" sz="2000" dirty="0">
                <a:latin typeface="Bookman Old Style (Body)"/>
              </a:rPr>
              <a:t>         Implements algorithms to calculate the toll based on the distance traveled. The fare is updated every 10 km and displayed to the driver in real-time.</a:t>
            </a:r>
            <a:endParaRPr lang="en-US" dirty="0">
              <a:latin typeface="Bookman Old Style (Body)"/>
            </a:endParaRPr>
          </a:p>
          <a:p>
            <a:endParaRPr lang="en-US" dirty="0">
              <a:latin typeface="Bookman Old Style (Body)"/>
            </a:endParaRPr>
          </a:p>
          <a:p>
            <a:r>
              <a:rPr lang="en-US" sz="2000" dirty="0">
                <a:latin typeface="Bookman Old Style (Body)"/>
              </a:rPr>
              <a:t>•GSM Communication:</a:t>
            </a:r>
            <a:endParaRPr lang="en-US" dirty="0">
              <a:latin typeface="Bookman Old Style (Body)"/>
            </a:endParaRPr>
          </a:p>
          <a:p>
            <a:r>
              <a:rPr lang="en-US" sz="2000" dirty="0">
                <a:latin typeface="Bookman Old Style (Body)"/>
              </a:rPr>
              <a:t>Controls the SIM800C GSM module to transmit toll information (entry/exit data, fare updates) to the central server and send SMS notifications to the driver.</a:t>
            </a:r>
            <a:endParaRPr lang="en-US" dirty="0">
              <a:latin typeface="Bookman Old Style (Body)"/>
            </a:endParaRPr>
          </a:p>
          <a:p>
            <a:endParaRPr lang="en-US" dirty="0"/>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2A60-9AA9-2D78-17EA-D7A83B31559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a:t>
            </a:r>
            <a:endParaRPr lang="en-IN" dirty="0"/>
          </a:p>
        </p:txBody>
      </p:sp>
      <p:sp>
        <p:nvSpPr>
          <p:cNvPr id="3" name="Text Placeholder 2">
            <a:extLst>
              <a:ext uri="{FF2B5EF4-FFF2-40B4-BE49-F238E27FC236}">
                <a16:creationId xmlns:a16="http://schemas.microsoft.com/office/drawing/2014/main" id="{9138E9DC-8C00-4F89-D262-A04B2BA113F6}"/>
              </a:ext>
            </a:extLst>
          </p:cNvPr>
          <p:cNvSpPr>
            <a:spLocks noGrp="1"/>
          </p:cNvSpPr>
          <p:nvPr>
            <p:ph type="body" idx="1"/>
          </p:nvPr>
        </p:nvSpPr>
        <p:spPr/>
        <p:txBody>
          <a:bodyPr/>
          <a:lstStyle/>
          <a:p>
            <a:pPr>
              <a:spcBef>
                <a:spcPts val="0"/>
              </a:spcBef>
            </a:pPr>
            <a:r>
              <a:rPr lang="en-US" sz="2400" dirty="0">
                <a:latin typeface="Bookman Old Style (Body)"/>
                <a:cs typeface="Arial"/>
              </a:rPr>
              <a:t>Display and Notification Management:</a:t>
            </a:r>
            <a:endParaRPr lang="en-US" dirty="0">
              <a:latin typeface="Bookman Old Style (Body)"/>
              <a:cs typeface="Arial"/>
            </a:endParaRPr>
          </a:p>
          <a:p>
            <a:pPr marL="76200" indent="0">
              <a:spcBef>
                <a:spcPts val="0"/>
              </a:spcBef>
              <a:buNone/>
            </a:pPr>
            <a:r>
              <a:rPr lang="en-US" sz="2400" dirty="0">
                <a:latin typeface="Bookman Old Style (Body)"/>
                <a:cs typeface="Arial"/>
              </a:rPr>
              <a:t>Manages the JHD 204A LCD to show real-time information like GPS coordinates, distance, and fare.</a:t>
            </a:r>
            <a:endParaRPr lang="en-US" dirty="0">
              <a:latin typeface="Bookman Old Style (Body)"/>
            </a:endParaRPr>
          </a:p>
          <a:p>
            <a:pPr>
              <a:spcBef>
                <a:spcPts val="0"/>
              </a:spcBef>
            </a:pPr>
            <a:endParaRPr lang="en-US" sz="1600" dirty="0">
              <a:latin typeface="Bookman Old Style (Body)"/>
              <a:cs typeface="Arial"/>
            </a:endParaRPr>
          </a:p>
          <a:p>
            <a:pPr marL="76200" indent="0">
              <a:spcBef>
                <a:spcPts val="0"/>
              </a:spcBef>
              <a:buNone/>
            </a:pPr>
            <a:r>
              <a:rPr lang="en-US" sz="2400" dirty="0">
                <a:latin typeface="Bookman Old Style (Body)"/>
                <a:cs typeface="Arial"/>
              </a:rPr>
              <a:t>•IoT Integration Protocols:</a:t>
            </a:r>
          </a:p>
          <a:p>
            <a:pPr marL="76200" indent="0">
              <a:spcBef>
                <a:spcPts val="0"/>
              </a:spcBef>
              <a:buNone/>
            </a:pPr>
            <a:r>
              <a:rPr lang="en-US" sz="2400" dirty="0">
                <a:latin typeface="Bookman Old Style (Body)"/>
                <a:cs typeface="Arial"/>
              </a:rPr>
              <a:t> Implements communication protocols to connect the ESP32 with a remote server for real-time toll data transmission and remote monitoring.</a:t>
            </a:r>
            <a:endParaRPr lang="en-US" dirty="0">
              <a:latin typeface="Bookman Old Style (Body)"/>
            </a:endParaRPr>
          </a:p>
          <a:p>
            <a:endParaRPr lang="en-IN" dirty="0"/>
          </a:p>
        </p:txBody>
      </p:sp>
    </p:spTree>
    <p:extLst>
      <p:ext uri="{BB962C8B-B14F-4D97-AF65-F5344CB8AC3E}">
        <p14:creationId xmlns:p14="http://schemas.microsoft.com/office/powerpoint/2010/main" val="182803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EC3F-4998-C4B7-2D99-56A3E0C1A145}"/>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a:t>
            </a:r>
          </a:p>
        </p:txBody>
      </p:sp>
      <p:sp>
        <p:nvSpPr>
          <p:cNvPr id="3" name="Text Placeholder 2">
            <a:extLst>
              <a:ext uri="{FF2B5EF4-FFF2-40B4-BE49-F238E27FC236}">
                <a16:creationId xmlns:a16="http://schemas.microsoft.com/office/drawing/2014/main" id="{19280A4A-67DE-3A5A-9E45-E6BB65780666}"/>
              </a:ext>
            </a:extLst>
          </p:cNvPr>
          <p:cNvSpPr>
            <a:spLocks noGrp="1"/>
          </p:cNvSpPr>
          <p:nvPr>
            <p:ph type="body" idx="1"/>
          </p:nvPr>
        </p:nvSpPr>
        <p:spPr/>
        <p:txBody>
          <a:bodyPr/>
          <a:lstStyle/>
          <a:p>
            <a:pPr marL="76200" indent="0">
              <a:buNone/>
            </a:pPr>
            <a:r>
              <a:rPr lang="en-US" b="1" dirty="0">
                <a:latin typeface="Bookman Old Style (Body)"/>
              </a:rPr>
              <a:t>Introduction to Radar Technology</a:t>
            </a:r>
          </a:p>
          <a:p>
            <a:pPr>
              <a:buFont typeface="Arial" panose="020B0604020202020204" pitchFamily="34" charset="0"/>
              <a:buChar char="•"/>
            </a:pPr>
            <a:r>
              <a:rPr lang="en-US" b="1" dirty="0">
                <a:latin typeface="Bookman Old Style (Body)"/>
              </a:rPr>
              <a:t>Definition &amp; Origins</a:t>
            </a:r>
            <a:r>
              <a:rPr lang="en-US" dirty="0">
                <a:latin typeface="Bookman Old Style (Body)"/>
              </a:rPr>
              <a:t>: Radar (Radio Detection and Ranging) uses electromagnetic waves to detect objects.</a:t>
            </a:r>
          </a:p>
          <a:p>
            <a:pPr>
              <a:buFont typeface="Arial" panose="020B0604020202020204" pitchFamily="34" charset="0"/>
              <a:buChar char="•"/>
            </a:pPr>
            <a:r>
              <a:rPr lang="en-US" b="1" dirty="0">
                <a:latin typeface="Bookman Old Style (Body)"/>
              </a:rPr>
              <a:t>Historical Foundations</a:t>
            </a:r>
            <a:r>
              <a:rPr lang="en-US" dirty="0">
                <a:latin typeface="Bookman Old Style (Body)"/>
              </a:rPr>
              <a:t>:</a:t>
            </a:r>
          </a:p>
          <a:p>
            <a:pPr marL="742950" lvl="1" indent="-285750">
              <a:buFont typeface="Arial" panose="020B0604020202020204" pitchFamily="34" charset="0"/>
              <a:buChar char="•"/>
            </a:pPr>
            <a:r>
              <a:rPr lang="en-US" dirty="0">
                <a:latin typeface="Bookman Old Style (Body)"/>
              </a:rPr>
              <a:t>1886: Heinrich Hertz demonstrated radio waves’ reflection and refraction.</a:t>
            </a:r>
          </a:p>
          <a:p>
            <a:pPr marL="742950" lvl="1" indent="-285750">
              <a:buFont typeface="Arial" panose="020B0604020202020204" pitchFamily="34" charset="0"/>
              <a:buChar char="•"/>
            </a:pPr>
            <a:r>
              <a:rPr lang="en-US" dirty="0">
                <a:latin typeface="Bookman Old Style (Body)"/>
              </a:rPr>
              <a:t>1904: Christian </a:t>
            </a:r>
            <a:r>
              <a:rPr lang="en-US" dirty="0" err="1">
                <a:latin typeface="Bookman Old Style (Body)"/>
              </a:rPr>
              <a:t>Hülsmeyer</a:t>
            </a:r>
            <a:r>
              <a:rPr lang="en-US" dirty="0">
                <a:latin typeface="Bookman Old Style (Body)"/>
              </a:rPr>
              <a:t> patented the "</a:t>
            </a:r>
            <a:r>
              <a:rPr lang="en-US" dirty="0" err="1">
                <a:latin typeface="Bookman Old Style (Body)"/>
              </a:rPr>
              <a:t>Telemobiloskop</a:t>
            </a:r>
            <a:r>
              <a:rPr lang="en-US" dirty="0">
                <a:latin typeface="Bookman Old Style (Body)"/>
              </a:rPr>
              <a:t>," an early radar device.</a:t>
            </a:r>
          </a:p>
          <a:p>
            <a:pPr>
              <a:buFont typeface="Arial" panose="020B0604020202020204" pitchFamily="34" charset="0"/>
              <a:buChar char="•"/>
            </a:pPr>
            <a:r>
              <a:rPr lang="en-US" b="1" dirty="0">
                <a:latin typeface="Bookman Old Style (Body)"/>
              </a:rPr>
              <a:t>World War II Advancements</a:t>
            </a:r>
            <a:r>
              <a:rPr lang="en-US" dirty="0">
                <a:latin typeface="Bookman Old Style (Body)"/>
              </a:rPr>
              <a:t>:</a:t>
            </a:r>
          </a:p>
          <a:p>
            <a:pPr marL="742950" lvl="1" indent="-285750">
              <a:buFont typeface="Arial" panose="020B0604020202020204" pitchFamily="34" charset="0"/>
              <a:buChar char="•"/>
            </a:pPr>
            <a:r>
              <a:rPr lang="en-US" dirty="0">
                <a:latin typeface="Bookman Old Style (Body)"/>
              </a:rPr>
              <a:t>RADAR term coined by the U.S. Navy (1940).</a:t>
            </a:r>
          </a:p>
          <a:p>
            <a:pPr marL="742950" lvl="1" indent="-285750">
              <a:buFont typeface="Arial" panose="020B0604020202020204" pitchFamily="34" charset="0"/>
              <a:buChar char="•"/>
            </a:pPr>
            <a:r>
              <a:rPr lang="en-US" dirty="0">
                <a:latin typeface="Bookman Old Style (Body)"/>
              </a:rPr>
              <a:t>Key development: cavity magnetron (1939) for compact, efficient radar systems.</a:t>
            </a:r>
          </a:p>
          <a:p>
            <a:endParaRPr lang="en-IN" dirty="0"/>
          </a:p>
        </p:txBody>
      </p:sp>
    </p:spTree>
    <p:extLst>
      <p:ext uri="{BB962C8B-B14F-4D97-AF65-F5344CB8AC3E}">
        <p14:creationId xmlns:p14="http://schemas.microsoft.com/office/powerpoint/2010/main" val="422143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EF13-98A9-DD82-8E2A-7546337C388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r>
              <a:rPr lang="en-IN" sz="2000" dirty="0" err="1">
                <a:latin typeface="Cambria" panose="02040503050406030204" pitchFamily="18" charset="0"/>
                <a:ea typeface="Cambria" panose="02040503050406030204" pitchFamily="18" charset="0"/>
              </a:rPr>
              <a:t>cont</a:t>
            </a:r>
            <a:r>
              <a:rPr lang="en-IN" sz="2000"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4CC98772-D5F1-5272-3D91-9A26EF4CA17B}"/>
              </a:ext>
            </a:extLst>
          </p:cNvPr>
          <p:cNvSpPr>
            <a:spLocks noGrp="1"/>
          </p:cNvSpPr>
          <p:nvPr>
            <p:ph type="body" idx="1"/>
          </p:nvPr>
        </p:nvSpPr>
        <p:spPr/>
        <p:txBody>
          <a:bodyPr/>
          <a:lstStyle/>
          <a:p>
            <a:pPr marL="76200" indent="0">
              <a:buNone/>
            </a:pPr>
            <a:r>
              <a:rPr lang="en-US" b="1" dirty="0">
                <a:latin typeface="Bookman Old Style (Body)"/>
              </a:rPr>
              <a:t>Post-War Civilian Applications</a:t>
            </a:r>
          </a:p>
          <a:p>
            <a:pPr>
              <a:buFont typeface="Arial" panose="020B0604020202020204" pitchFamily="34" charset="0"/>
              <a:buChar char="•"/>
            </a:pPr>
            <a:r>
              <a:rPr lang="en-US" b="1" dirty="0">
                <a:latin typeface="Bookman Old Style (Body)"/>
              </a:rPr>
              <a:t>Air Traffic Control (1950s)</a:t>
            </a:r>
            <a:r>
              <a:rPr lang="en-US" dirty="0">
                <a:latin typeface="Bookman Old Style (Body)"/>
              </a:rPr>
              <a:t>: FAA used radar to improve safety and manage aviation traffic.</a:t>
            </a:r>
          </a:p>
          <a:p>
            <a:pPr>
              <a:buFont typeface="Arial" panose="020B0604020202020204" pitchFamily="34" charset="0"/>
              <a:buChar char="•"/>
            </a:pPr>
            <a:r>
              <a:rPr lang="en-US" b="1" dirty="0">
                <a:latin typeface="Bookman Old Style (Body)"/>
              </a:rPr>
              <a:t>Law Enforcement</a:t>
            </a:r>
            <a:r>
              <a:rPr lang="en-US" dirty="0">
                <a:latin typeface="Bookman Old Style (Body)"/>
              </a:rPr>
              <a:t>: Radar guns introduced for speed monitoring, enhancing road safety.</a:t>
            </a:r>
          </a:p>
          <a:p>
            <a:pPr>
              <a:buFont typeface="Arial" panose="020B0604020202020204" pitchFamily="34" charset="0"/>
              <a:buChar char="•"/>
            </a:pPr>
            <a:r>
              <a:rPr lang="en-US" b="1" dirty="0">
                <a:latin typeface="Bookman Old Style (Body)"/>
              </a:rPr>
              <a:t>Weather Forecasting</a:t>
            </a:r>
            <a:r>
              <a:rPr lang="en-US" dirty="0">
                <a:latin typeface="Bookman Old Style (Body)"/>
              </a:rPr>
              <a:t>: Radar adapted for meteorological monitoring, revolutionizing predictions.</a:t>
            </a:r>
          </a:p>
          <a:p>
            <a:endParaRPr lang="en-IN" dirty="0"/>
          </a:p>
        </p:txBody>
      </p:sp>
    </p:spTree>
    <p:extLst>
      <p:ext uri="{BB962C8B-B14F-4D97-AF65-F5344CB8AC3E}">
        <p14:creationId xmlns:p14="http://schemas.microsoft.com/office/powerpoint/2010/main" val="12246802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2950</Words>
  <Application>Microsoft Office PowerPoint</Application>
  <PresentationFormat>Widescreen</PresentationFormat>
  <Paragraphs>367</Paragraphs>
  <Slides>40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Bookman Old Style (Body)</vt:lpstr>
      <vt:lpstr>Cambria</vt:lpstr>
      <vt:lpstr>Times New Roman</vt:lpstr>
      <vt:lpstr>Verdana</vt:lpstr>
      <vt:lpstr>Wingdings</vt:lpstr>
      <vt:lpstr>Bioinformatics</vt:lpstr>
      <vt:lpstr>RADAR ON ROADS</vt:lpstr>
      <vt:lpstr>Content.</vt:lpstr>
      <vt:lpstr>Problem Statement Number: PSCS42. </vt:lpstr>
      <vt:lpstr>Analysis of Problem Statement.</vt:lpstr>
      <vt:lpstr>Analysis of Problem Statement (cont...)</vt:lpstr>
      <vt:lpstr>Analysis of Problem Statement (cont...)</vt:lpstr>
      <vt:lpstr>Analysis of Problem Statement (cont...)</vt:lpstr>
      <vt:lpstr>Literature Survey.</vt:lpstr>
      <vt:lpstr>Literature Survey (cont…)</vt:lpstr>
      <vt:lpstr>Literature Survey (cont…)</vt:lpstr>
      <vt:lpstr>Literature Survey (cont…)</vt:lpstr>
      <vt:lpstr>Literature Survey (cont…)</vt:lpstr>
      <vt:lpstr>Literature Survey (cont…)</vt:lpstr>
      <vt:lpstr>Research Gap in Existing Model.</vt:lpstr>
      <vt:lpstr>Research Gap in Existing Model(cont...)</vt:lpstr>
      <vt:lpstr>Research Gap in Existing Model(cont...)</vt:lpstr>
      <vt:lpstr>Research Gap in Existing Model(cont...)</vt:lpstr>
      <vt:lpstr>Research Gap in Existing Model(cont...)</vt:lpstr>
      <vt:lpstr>Proposed Method.</vt:lpstr>
      <vt:lpstr>Proposed Method(cont...)</vt:lpstr>
      <vt:lpstr>Proposed Method(cont...)</vt:lpstr>
      <vt:lpstr>Proposed Method(cont...)</vt:lpstr>
      <vt:lpstr>Proposed Method(cont...)</vt:lpstr>
      <vt:lpstr>Architecture.</vt:lpstr>
      <vt:lpstr>Objectives.</vt:lpstr>
      <vt:lpstr>Objectives(cont...)</vt:lpstr>
      <vt:lpstr>Objectives(cont...)</vt:lpstr>
      <vt:lpstr>Objectives(cont...)</vt:lpstr>
      <vt:lpstr>Objectives(cont...)</vt:lpstr>
      <vt:lpstr>Outcomes.</vt:lpstr>
      <vt:lpstr>Outcomes (cont…).</vt:lpstr>
      <vt:lpstr>Outcomes (cont…)</vt:lpstr>
      <vt:lpstr>Outcomes (cont…)</vt:lpstr>
      <vt:lpstr>Timeline of the Project (Gantt Chart)</vt:lpstr>
      <vt:lpstr>Conclusion.</vt:lpstr>
      <vt:lpstr>Github Link.</vt:lpstr>
      <vt:lpstr>References (IEEE Paper format)</vt:lpstr>
      <vt:lpstr>References (IEEE Paper format)(cont…)</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HIRANMAYI R</cp:lastModifiedBy>
  <cp:revision>199</cp:revision>
  <dcterms:modified xsi:type="dcterms:W3CDTF">2025-01-17T03:17:39Z</dcterms:modified>
</cp:coreProperties>
</file>