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284e6cee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284e6cee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88252dc4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f88252dc4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284e6cee7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284e6cee7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284e6cee7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284e6cee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284e6cee7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284e6cee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284e6cee7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284e6cee7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284e6cee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284e6cee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88252dc4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88252dc4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284e6cee7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284e6cee7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284e6cee7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284e6cee7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284e6cee7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284e6cee7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284e6cee7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284e6cee7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284e6cee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284e6cee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88252dc4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f88252dc4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284e6cee7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284e6cee7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284e6cee7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284e6cee7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284e6cee7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284e6cee7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284e6cee7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284e6cee7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284e6cee7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284e6cee7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284e6cee7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284e6cee7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88252dc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88252dc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88252dc4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88252dc4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88252dc4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88252dc4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284e6cee7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284e6cee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284e6cee7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284e6cee7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284e6cee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284e6cee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284e6cee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284e6cee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_alt1">
  <p:cSld name="SECTION_HEADER_2">
    <p:bg>
      <p:bgPr>
        <a:solidFill>
          <a:srgbClr val="43434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4" name="Google Shape;84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" name="Google Shape;88;p13">
            <a:hlinkClick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13">
            <a:hlinkClick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3">
            <a:hlinkClick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3">
            <a:hlinkClick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_alt1">
  <p:cSld name="TITLE_1">
    <p:bg>
      <p:bgPr>
        <a:solidFill>
          <a:schemeClr val="l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429987889_edited.jpg" id="93" name="Google Shape;93;p14"/>
          <p:cNvPicPr preferRelativeResize="0"/>
          <p:nvPr/>
        </p:nvPicPr>
        <p:blipFill rotWithShape="1">
          <a:blip r:embed="rId2">
            <a:alphaModFix/>
          </a:blip>
          <a:srcRect b="23591" l="0" r="0" t="21799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1" name="Google Shape;101;p14">
            <a:hlinkClick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4">
            <a:hlinkClick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4">
            <a:hlinkClick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4">
            <a:hlinkClick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727800" y="17387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Real-time e-</a:t>
            </a:r>
            <a:r>
              <a:rPr lang="en-GB" sz="4800"/>
              <a:t>Learning</a:t>
            </a:r>
            <a:r>
              <a:rPr lang="en-GB" sz="4800"/>
              <a:t> Platform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48825" y="1940550"/>
            <a:ext cx="7067100" cy="12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Real-Time Audio / Video Transcoding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707100" y="1305225"/>
            <a:ext cx="69075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Real-time Audio / Video Transcoding</a:t>
            </a:r>
            <a:endParaRPr b="0"/>
          </a:p>
        </p:txBody>
      </p:sp>
      <p:sp>
        <p:nvSpPr>
          <p:cNvPr id="175" name="Google Shape;175;p25"/>
          <p:cNvSpPr txBox="1"/>
          <p:nvPr/>
        </p:nvSpPr>
        <p:spPr>
          <a:xfrm>
            <a:off x="1034075" y="2081625"/>
            <a:ext cx="5237400" cy="24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Converting one form of coded representation to another.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-GB" sz="1800">
                <a:solidFill>
                  <a:schemeClr val="accent3"/>
                </a:solidFill>
                <a:highlight>
                  <a:srgbClr val="FFFFFF"/>
                </a:highlight>
              </a:rPr>
              <a:t>Multiple Outputs</a:t>
            </a:r>
            <a:endParaRPr sz="180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-GB" sz="1800">
                <a:solidFill>
                  <a:schemeClr val="accent3"/>
                </a:solidFill>
                <a:highlight>
                  <a:srgbClr val="FFFFFF"/>
                </a:highlight>
              </a:rPr>
              <a:t>Different Bitrates</a:t>
            </a:r>
            <a:endParaRPr sz="180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-GB" sz="1800">
                <a:solidFill>
                  <a:schemeClr val="accent3"/>
                </a:solidFill>
                <a:highlight>
                  <a:srgbClr val="FFFFFF"/>
                </a:highlight>
              </a:rPr>
              <a:t>Different </a:t>
            </a:r>
            <a:r>
              <a:rPr lang="en-GB" sz="1800">
                <a:solidFill>
                  <a:schemeClr val="accent3"/>
                </a:solidFill>
                <a:highlight>
                  <a:srgbClr val="FFFFFF"/>
                </a:highlight>
              </a:rPr>
              <a:t>resolutions</a:t>
            </a:r>
            <a:endParaRPr sz="180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/>
        </p:nvSpPr>
        <p:spPr>
          <a:xfrm>
            <a:off x="1477250" y="2086850"/>
            <a:ext cx="32634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H.264 encoded RTMP stream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4740600" y="2124800"/>
            <a:ext cx="819300" cy="36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5659775" y="2086850"/>
            <a:ext cx="22098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WebRTC 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stream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 b="9738" l="0" r="0" t="2364"/>
          <a:stretch/>
        </p:blipFill>
        <p:spPr>
          <a:xfrm>
            <a:off x="2115800" y="2636950"/>
            <a:ext cx="47244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>
            <p:ph type="title"/>
          </p:nvPr>
        </p:nvSpPr>
        <p:spPr>
          <a:xfrm>
            <a:off x="730000" y="1318650"/>
            <a:ext cx="33009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/>
        </p:nvSpPr>
        <p:spPr>
          <a:xfrm>
            <a:off x="903000" y="1598100"/>
            <a:ext cx="4119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Major Challenges: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1441225" y="2571750"/>
            <a:ext cx="3397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Processing Delay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1951675" y="3171900"/>
            <a:ext cx="23769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Network Delay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963" y="1013150"/>
            <a:ext cx="2376899" cy="58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6750" y="1827051"/>
            <a:ext cx="2062250" cy="10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6500" y="3295100"/>
            <a:ext cx="16478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/>
        </p:nvSpPr>
        <p:spPr>
          <a:xfrm>
            <a:off x="778925" y="2360100"/>
            <a:ext cx="23637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Processing Delay :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2984875" y="2430150"/>
            <a:ext cx="36393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CPU Processing + GPU Processing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3012575" y="2974950"/>
            <a:ext cx="36933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Optimized Resource Allocation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778925" y="3794475"/>
            <a:ext cx="1853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Network Delay 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3018900" y="3819825"/>
            <a:ext cx="31062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Adaptive Bitrate feature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778925" y="1544375"/>
            <a:ext cx="139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730000" y="1318650"/>
            <a:ext cx="3016800" cy="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Value</a:t>
            </a:r>
            <a:endParaRPr/>
          </a:p>
        </p:txBody>
      </p:sp>
      <p:sp>
        <p:nvSpPr>
          <p:cNvPr id="210" name="Google Shape;210;p29"/>
          <p:cNvSpPr txBox="1"/>
          <p:nvPr/>
        </p:nvSpPr>
        <p:spPr>
          <a:xfrm>
            <a:off x="1020950" y="2574125"/>
            <a:ext cx="2658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Low Cost on Resources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1032100" y="2074950"/>
            <a:ext cx="2412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Higher Performance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762250" y="2112000"/>
            <a:ext cx="66699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Video Player / Data Analytics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730000" y="1318650"/>
            <a:ext cx="2799900" cy="1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Video Player</a:t>
            </a:r>
            <a:endParaRPr/>
          </a:p>
        </p:txBody>
      </p:sp>
      <p:sp>
        <p:nvSpPr>
          <p:cNvPr id="222" name="Google Shape;222;p31"/>
          <p:cNvSpPr txBox="1"/>
          <p:nvPr/>
        </p:nvSpPr>
        <p:spPr>
          <a:xfrm>
            <a:off x="1032100" y="2074950"/>
            <a:ext cx="33339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Multiple independent feeds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Camera feed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Projector feed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Whiteboard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Chat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Student question feed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996350" y="4186175"/>
            <a:ext cx="33339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Dynamic layout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Image result for video js"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275" y="3605150"/>
            <a:ext cx="30099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loudinary" id="225" name="Google Shape;22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275" y="1828800"/>
            <a:ext cx="29146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730000" y="1318650"/>
            <a:ext cx="38103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Value - </a:t>
            </a:r>
            <a:r>
              <a:rPr lang="en-GB" sz="1800"/>
              <a:t>for student</a:t>
            </a:r>
            <a:endParaRPr sz="1800"/>
          </a:p>
        </p:txBody>
      </p:sp>
      <p:sp>
        <p:nvSpPr>
          <p:cNvPr id="231" name="Google Shape;231;p32"/>
          <p:cNvSpPr txBox="1"/>
          <p:nvPr/>
        </p:nvSpPr>
        <p:spPr>
          <a:xfrm>
            <a:off x="996350" y="2052575"/>
            <a:ext cx="55215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Reducing bandwidth requirement </a:t>
            </a:r>
            <a:r>
              <a:rPr lang="en-GB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(optional image processing)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996350" y="2585975"/>
            <a:ext cx="55215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Protecting Video Contents </a:t>
            </a:r>
            <a:r>
              <a:rPr lang="en-GB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(streaming on request)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Smooth experience</a:t>
            </a:r>
            <a:r>
              <a:rPr lang="en-GB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GB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(adaptive bitrate)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730000" y="1318650"/>
            <a:ext cx="2799900" cy="1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Data Analytics</a:t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1172050" y="3037400"/>
            <a:ext cx="37941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Analyzed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1184500" y="2227350"/>
            <a:ext cx="687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Data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1172050" y="3875600"/>
            <a:ext cx="37941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1" name="Google Shape;241;p33"/>
          <p:cNvCxnSpPr/>
          <p:nvPr/>
        </p:nvCxnSpPr>
        <p:spPr>
          <a:xfrm flipH="1">
            <a:off x="1523800" y="2647950"/>
            <a:ext cx="4500" cy="4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3"/>
          <p:cNvCxnSpPr/>
          <p:nvPr/>
        </p:nvCxnSpPr>
        <p:spPr>
          <a:xfrm flipH="1">
            <a:off x="1523800" y="3490700"/>
            <a:ext cx="4500" cy="4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27651" l="0" r="0" t="0"/>
          <a:stretch/>
        </p:blipFill>
        <p:spPr>
          <a:xfrm>
            <a:off x="3290250" y="536151"/>
            <a:ext cx="4505926" cy="44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>
            <p:ph type="title"/>
          </p:nvPr>
        </p:nvSpPr>
        <p:spPr>
          <a:xfrm>
            <a:off x="729450" y="1318650"/>
            <a:ext cx="2225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/>
        </p:nvSpPr>
        <p:spPr>
          <a:xfrm>
            <a:off x="1032100" y="2074950"/>
            <a:ext cx="33339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34"/>
          <p:cNvSpPr txBox="1"/>
          <p:nvPr>
            <p:ph type="title"/>
          </p:nvPr>
        </p:nvSpPr>
        <p:spPr>
          <a:xfrm>
            <a:off x="730000" y="1318650"/>
            <a:ext cx="37605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Value - </a:t>
            </a:r>
            <a:r>
              <a:rPr lang="en-GB" sz="1800"/>
              <a:t>(Analytics)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 txBox="1"/>
          <p:nvPr/>
        </p:nvSpPr>
        <p:spPr>
          <a:xfrm>
            <a:off x="996350" y="2052575"/>
            <a:ext cx="55215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-GB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valuable</a:t>
            </a:r>
            <a:r>
              <a:rPr lang="en-GB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feedback for future improvements 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762250" y="1860500"/>
            <a:ext cx="7416300" cy="1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 Questioning Facility and Virtual Whiteboard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 Questioning facility and Virtual Whiteboard</a:t>
            </a:r>
            <a:endParaRPr/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796600" y="2451925"/>
            <a:ext cx="7688700" cy="17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-GB" sz="1800">
                <a:solidFill>
                  <a:schemeClr val="accent3"/>
                </a:solidFill>
              </a:rPr>
              <a:t>Content sharing, access </a:t>
            </a:r>
            <a:r>
              <a:rPr lang="en-GB" sz="1800">
                <a:solidFill>
                  <a:schemeClr val="accent3"/>
                </a:solidFill>
              </a:rPr>
              <a:t>t</a:t>
            </a:r>
            <a:r>
              <a:rPr lang="en-GB" sz="1800">
                <a:solidFill>
                  <a:schemeClr val="accent3"/>
                </a:solidFill>
              </a:rPr>
              <a:t>o learning materials only.</a:t>
            </a:r>
            <a:endParaRPr sz="18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-GB" sz="1800">
                <a:solidFill>
                  <a:schemeClr val="accent3"/>
                </a:solidFill>
              </a:rPr>
              <a:t>Further widening to video stream.</a:t>
            </a:r>
            <a:endParaRPr sz="18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-GB" sz="1800">
                <a:solidFill>
                  <a:schemeClr val="accent3"/>
                </a:solidFill>
              </a:rPr>
              <a:t>Real-time questioning facility with video &amp; audio feeds.</a:t>
            </a:r>
            <a:endParaRPr sz="18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-GB" sz="1800">
                <a:solidFill>
                  <a:schemeClr val="accent3"/>
                </a:solidFill>
              </a:rPr>
              <a:t>Interactive whiteboard.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730000" y="1318650"/>
            <a:ext cx="55281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37"/>
          <p:cNvSpPr txBox="1"/>
          <p:nvPr>
            <p:ph idx="1" type="body"/>
          </p:nvPr>
        </p:nvSpPr>
        <p:spPr>
          <a:xfrm>
            <a:off x="721225" y="2130625"/>
            <a:ext cx="74709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-GB" sz="1800">
                <a:solidFill>
                  <a:schemeClr val="accent3"/>
                </a:solidFill>
              </a:rPr>
              <a:t>Chat box - HTML5 WebSockets</a:t>
            </a:r>
            <a:endParaRPr sz="1800">
              <a:solidFill>
                <a:schemeClr val="accent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</a:pPr>
            <a:r>
              <a:rPr lang="en-GB" sz="1800">
                <a:solidFill>
                  <a:schemeClr val="accent3"/>
                </a:solidFill>
              </a:rPr>
              <a:t>Establish a solid connection between server and the browser.</a:t>
            </a:r>
            <a:endParaRPr sz="1800">
              <a:solidFill>
                <a:schemeClr val="accent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</a:pPr>
            <a:r>
              <a:rPr lang="en-GB" sz="1800">
                <a:solidFill>
                  <a:schemeClr val="accent3"/>
                </a:solidFill>
              </a:rPr>
              <a:t>Fast and persistence communication.</a:t>
            </a:r>
            <a:endParaRPr sz="1800">
              <a:solidFill>
                <a:schemeClr val="accent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</a:pPr>
            <a:r>
              <a:rPr lang="en-GB" sz="1800">
                <a:solidFill>
                  <a:schemeClr val="accent3"/>
                </a:solidFill>
              </a:rPr>
              <a:t>Low latency</a:t>
            </a:r>
            <a:endParaRPr sz="18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-GB" sz="1800">
                <a:solidFill>
                  <a:schemeClr val="accent3"/>
                </a:solidFill>
              </a:rPr>
              <a:t>Whiteboard - HTML5 canvas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730000" y="1318650"/>
            <a:ext cx="33009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 Diagram</a:t>
            </a:r>
            <a:endParaRPr/>
          </a:p>
        </p:txBody>
      </p:sp>
      <p:pic>
        <p:nvPicPr>
          <p:cNvPr id="272" name="Google Shape;272;p38"/>
          <p:cNvPicPr preferRelativeResize="0"/>
          <p:nvPr/>
        </p:nvPicPr>
        <p:blipFill rotWithShape="1">
          <a:blip r:embed="rId3">
            <a:alphaModFix/>
          </a:blip>
          <a:srcRect b="27520" l="0" r="0" t="0"/>
          <a:stretch/>
        </p:blipFill>
        <p:spPr>
          <a:xfrm>
            <a:off x="1228825" y="2254925"/>
            <a:ext cx="3713225" cy="23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730000" y="1318650"/>
            <a:ext cx="51654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 with eduscope</a:t>
            </a:r>
            <a:endParaRPr/>
          </a:p>
        </p:txBody>
      </p:sp>
      <p:sp>
        <p:nvSpPr>
          <p:cNvPr id="278" name="Google Shape;278;p39"/>
          <p:cNvSpPr txBox="1"/>
          <p:nvPr>
            <p:ph idx="1" type="body"/>
          </p:nvPr>
        </p:nvSpPr>
        <p:spPr>
          <a:xfrm>
            <a:off x="855525" y="2101200"/>
            <a:ext cx="72426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-GB" sz="1800">
                <a:solidFill>
                  <a:schemeClr val="accent3"/>
                </a:solidFill>
              </a:rPr>
              <a:t>Questioning facilities</a:t>
            </a:r>
            <a:endParaRPr sz="18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-GB" sz="1800">
                <a:solidFill>
                  <a:schemeClr val="accent3"/>
                </a:solidFill>
              </a:rPr>
              <a:t>Whiteboard interaction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type="title"/>
          </p:nvPr>
        </p:nvSpPr>
        <p:spPr>
          <a:xfrm>
            <a:off x="730000" y="1318650"/>
            <a:ext cx="77709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Value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40"/>
          <p:cNvSpPr txBox="1"/>
          <p:nvPr>
            <p:ph idx="1" type="body"/>
          </p:nvPr>
        </p:nvSpPr>
        <p:spPr>
          <a:xfrm>
            <a:off x="649425" y="2137425"/>
            <a:ext cx="69516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-GB" sz="1800">
                <a:solidFill>
                  <a:schemeClr val="accent3"/>
                </a:solidFill>
              </a:rPr>
              <a:t>Student gets a real class room experience</a:t>
            </a:r>
            <a:r>
              <a:rPr lang="en-GB" sz="1800">
                <a:solidFill>
                  <a:schemeClr val="accent3"/>
                </a:solidFill>
              </a:rPr>
              <a:t>.</a:t>
            </a:r>
            <a:endParaRPr sz="18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-GB" sz="1800">
                <a:solidFill>
                  <a:schemeClr val="accent3"/>
                </a:solidFill>
              </a:rPr>
              <a:t>Questioning facility.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300" y="152400"/>
            <a:ext cx="453213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2469600" y="1110700"/>
            <a:ext cx="4414200" cy="24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Thank you.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Areas to Focus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1400790" y="2181675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</a:rPr>
              <a:t>1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1847691" y="2073775"/>
            <a:ext cx="28329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Face Recognition and Tracking </a:t>
            </a:r>
            <a:endParaRPr sz="1800"/>
          </a:p>
        </p:txBody>
      </p:sp>
      <p:sp>
        <p:nvSpPr>
          <p:cNvPr id="123" name="Google Shape;123;p17"/>
          <p:cNvSpPr/>
          <p:nvPr/>
        </p:nvSpPr>
        <p:spPr>
          <a:xfrm>
            <a:off x="1400790" y="3404075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</a:rPr>
              <a:t>2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1847700" y="3307900"/>
            <a:ext cx="2832900" cy="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Real-time Audio / Video Transcoding</a:t>
            </a:r>
            <a:endParaRPr sz="1800"/>
          </a:p>
        </p:txBody>
      </p:sp>
      <p:sp>
        <p:nvSpPr>
          <p:cNvPr id="125" name="Google Shape;125;p17"/>
          <p:cNvSpPr/>
          <p:nvPr/>
        </p:nvSpPr>
        <p:spPr>
          <a:xfrm>
            <a:off x="5090809" y="2181675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</a:rPr>
              <a:t>3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5536100" y="2073775"/>
            <a:ext cx="2832900" cy="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Video Player / Data Analytics</a:t>
            </a:r>
            <a:endParaRPr sz="1800"/>
          </a:p>
        </p:txBody>
      </p:sp>
      <p:sp>
        <p:nvSpPr>
          <p:cNvPr id="127" name="Google Shape;127;p17"/>
          <p:cNvSpPr/>
          <p:nvPr/>
        </p:nvSpPr>
        <p:spPr>
          <a:xfrm>
            <a:off x="5090809" y="3404075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</a:rPr>
              <a:t>4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5536100" y="3307900"/>
            <a:ext cx="32199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Real-time Questioning Facility and Virtual Whiteboard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735400" y="2054550"/>
            <a:ext cx="6919500" cy="1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Face Recognition and Tracking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730725" y="1318650"/>
            <a:ext cx="5163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Face Recognition and Tracking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798750" y="1979675"/>
            <a:ext cx="8036100" cy="29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Vision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Computer vision is concerned with the automatic extraction, analysis and understanding of useful information from a single image or a sequence of images.</a:t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826825" y="1282350"/>
            <a:ext cx="63621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of Computer Vision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826825" y="1851650"/>
            <a:ext cx="77175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●"/>
            </a:pPr>
            <a:r>
              <a:rPr lang="en-GB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Biometric verification of lecturers</a:t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○"/>
            </a:pPr>
            <a:r>
              <a:rPr lang="en-GB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Face </a:t>
            </a:r>
            <a:r>
              <a:rPr lang="en-GB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Registering</a:t>
            </a:r>
            <a:r>
              <a:rPr lang="en-GB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○"/>
            </a:pPr>
            <a:r>
              <a:rPr lang="en-GB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Face Detection </a:t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●"/>
            </a:pPr>
            <a:r>
              <a:rPr lang="en-GB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Lecturer Motion Tracking</a:t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○"/>
            </a:pPr>
            <a:r>
              <a:rPr lang="en-GB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Using PTZ(Pan,Tilt,Zoom) Camera</a:t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30000" y="1318650"/>
            <a:ext cx="32034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How It all fits 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730000" y="1851750"/>
            <a:ext cx="3893100" cy="30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27651" l="0" r="0" t="0"/>
          <a:stretch/>
        </p:blipFill>
        <p:spPr>
          <a:xfrm>
            <a:off x="2464838" y="1887637"/>
            <a:ext cx="3001375" cy="29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730000" y="1318650"/>
            <a:ext cx="37359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730000" y="1906950"/>
            <a:ext cx="7911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use Python/OpenCV 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●"/>
            </a:pPr>
            <a:r>
              <a:rPr lang="en-GB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Performance Matters!</a:t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●"/>
            </a:pPr>
            <a:r>
              <a:rPr lang="en-GB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Open Source</a:t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●"/>
            </a:pPr>
            <a:r>
              <a:rPr lang="en-GB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More functions for computer vision</a:t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●"/>
            </a:pPr>
            <a:r>
              <a:rPr lang="en-GB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Continuous updates</a:t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●"/>
            </a:pPr>
            <a:r>
              <a:rPr lang="en-GB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Large Community</a:t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730000" y="1318650"/>
            <a:ext cx="2549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Value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730000" y="1839450"/>
            <a:ext cx="7862400" cy="29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en-GB" sz="2400">
                <a:solidFill>
                  <a:schemeClr val="accent3"/>
                </a:solidFill>
              </a:rPr>
              <a:t>Narrow the experience gap between on campus and off site student</a:t>
            </a:r>
            <a:endParaRPr sz="2400">
              <a:solidFill>
                <a:schemeClr val="accent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en-GB" sz="2400">
                <a:solidFill>
                  <a:schemeClr val="accent3"/>
                </a:solidFill>
              </a:rPr>
              <a:t>Minimal user </a:t>
            </a:r>
            <a:r>
              <a:rPr lang="en-GB" sz="2400">
                <a:solidFill>
                  <a:schemeClr val="accent3"/>
                </a:solidFill>
              </a:rPr>
              <a:t>involvement</a:t>
            </a:r>
            <a:endParaRPr sz="2400">
              <a:solidFill>
                <a:schemeClr val="accent3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○"/>
            </a:pPr>
            <a:r>
              <a:rPr lang="en-GB" sz="2400">
                <a:solidFill>
                  <a:schemeClr val="accent3"/>
                </a:solidFill>
              </a:rPr>
              <a:t>Automatic tracking</a:t>
            </a:r>
            <a:endParaRPr sz="2400">
              <a:solidFill>
                <a:schemeClr val="accent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en-GB" sz="2400">
                <a:solidFill>
                  <a:schemeClr val="accent3"/>
                </a:solidFill>
              </a:rPr>
              <a:t>Cost effective </a:t>
            </a:r>
            <a:r>
              <a:rPr lang="en-GB" sz="2400">
                <a:solidFill>
                  <a:schemeClr val="accent3"/>
                </a:solidFill>
              </a:rPr>
              <a:t> </a:t>
            </a:r>
            <a:endParaRPr sz="2400">
              <a:solidFill>
                <a:schemeClr val="accent3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○"/>
            </a:pPr>
            <a:r>
              <a:rPr lang="en-GB" sz="2400">
                <a:solidFill>
                  <a:schemeClr val="accent3"/>
                </a:solidFill>
              </a:rPr>
              <a:t>Single PTZ camera</a:t>
            </a:r>
            <a:endParaRPr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