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81" r:id="rId4"/>
    <p:sldId id="276" r:id="rId5"/>
    <p:sldId id="282" r:id="rId6"/>
    <p:sldId id="265" r:id="rId7"/>
    <p:sldId id="283" r:id="rId8"/>
    <p:sldId id="267" r:id="rId9"/>
    <p:sldId id="289" r:id="rId10"/>
    <p:sldId id="268" r:id="rId11"/>
    <p:sldId id="264" r:id="rId12"/>
    <p:sldId id="272" r:id="rId13"/>
    <p:sldId id="269" r:id="rId14"/>
    <p:sldId id="270" r:id="rId15"/>
    <p:sldId id="271" r:id="rId16"/>
    <p:sldId id="284" r:id="rId17"/>
    <p:sldId id="273" r:id="rId18"/>
    <p:sldId id="274" r:id="rId19"/>
    <p:sldId id="285" r:id="rId20"/>
    <p:sldId id="293" r:id="rId21"/>
    <p:sldId id="275" r:id="rId22"/>
    <p:sldId id="287" r:id="rId23"/>
    <p:sldId id="286" r:id="rId24"/>
    <p:sldId id="288" r:id="rId25"/>
    <p:sldId id="290" r:id="rId26"/>
    <p:sldId id="291" r:id="rId27"/>
    <p:sldId id="292" r:id="rId28"/>
    <p:sldId id="279"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wshalya" initials="C" lastIdx="1" clrIdx="0">
    <p:extLst>
      <p:ext uri="{19B8F6BF-5375-455C-9EA6-DF929625EA0E}">
        <p15:presenceInfo xmlns:p15="http://schemas.microsoft.com/office/powerpoint/2012/main" userId="Cowshal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p:cViewPr varScale="1">
        <p:scale>
          <a:sx n="74" d="100"/>
          <a:sy n="74" d="100"/>
        </p:scale>
        <p:origin x="57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F0E81-EE02-4FDB-AF27-407F9B57654B}"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1D94C85C-A957-4500-8272-EBD2BF808BCA}">
      <dgm:prSet/>
      <dgm:spPr/>
      <dgm:t>
        <a:bodyPr/>
        <a:lstStyle/>
        <a:p>
          <a:pPr rtl="0"/>
          <a:r>
            <a:rPr lang="en-US" b="1" smtClean="0"/>
            <a:t>BACKGROUND</a:t>
          </a:r>
          <a:endParaRPr lang="en-US"/>
        </a:p>
      </dgm:t>
    </dgm:pt>
    <dgm:pt modelId="{F782F28D-DABA-43B7-ACEE-4007EC16A5E5}" type="parTrans" cxnId="{4FD61CC3-6C74-4D71-ACC3-F8E6150FF2B4}">
      <dgm:prSet/>
      <dgm:spPr/>
      <dgm:t>
        <a:bodyPr/>
        <a:lstStyle/>
        <a:p>
          <a:endParaRPr lang="en-US"/>
        </a:p>
      </dgm:t>
    </dgm:pt>
    <dgm:pt modelId="{54C0F7FC-80D0-4FB2-8433-CDD5774086CD}" type="sibTrans" cxnId="{4FD61CC3-6C74-4D71-ACC3-F8E6150FF2B4}">
      <dgm:prSet/>
      <dgm:spPr/>
      <dgm:t>
        <a:bodyPr/>
        <a:lstStyle/>
        <a:p>
          <a:endParaRPr lang="en-US"/>
        </a:p>
      </dgm:t>
    </dgm:pt>
    <dgm:pt modelId="{130E6208-1EE4-4959-8580-21EDF008294E}" type="pres">
      <dgm:prSet presAssocID="{4F4F0E81-EE02-4FDB-AF27-407F9B57654B}" presName="Name0" presStyleCnt="0">
        <dgm:presLayoutVars>
          <dgm:chPref val="3"/>
          <dgm:dir/>
          <dgm:animLvl val="lvl"/>
          <dgm:resizeHandles/>
        </dgm:presLayoutVars>
      </dgm:prSet>
      <dgm:spPr/>
    </dgm:pt>
    <dgm:pt modelId="{5AD304A2-440A-4B9D-B747-BC2960FF00DD}" type="pres">
      <dgm:prSet presAssocID="{1D94C85C-A957-4500-8272-EBD2BF808BCA}" presName="horFlow" presStyleCnt="0"/>
      <dgm:spPr/>
    </dgm:pt>
    <dgm:pt modelId="{2D23A857-9C50-49AE-A18F-1BE6FF65EDF5}" type="pres">
      <dgm:prSet presAssocID="{1D94C85C-A957-4500-8272-EBD2BF808BCA}" presName="bigChev" presStyleLbl="node1" presStyleIdx="0" presStyleCnt="1"/>
      <dgm:spPr/>
    </dgm:pt>
  </dgm:ptLst>
  <dgm:cxnLst>
    <dgm:cxn modelId="{250DB7DC-BFED-4E38-AB7E-1E6ED576BC76}" type="presOf" srcId="{4F4F0E81-EE02-4FDB-AF27-407F9B57654B}" destId="{130E6208-1EE4-4959-8580-21EDF008294E}" srcOrd="0" destOrd="0" presId="urn:microsoft.com/office/officeart/2005/8/layout/lProcess3"/>
    <dgm:cxn modelId="{4FD61CC3-6C74-4D71-ACC3-F8E6150FF2B4}" srcId="{4F4F0E81-EE02-4FDB-AF27-407F9B57654B}" destId="{1D94C85C-A957-4500-8272-EBD2BF808BCA}" srcOrd="0" destOrd="0" parTransId="{F782F28D-DABA-43B7-ACEE-4007EC16A5E5}" sibTransId="{54C0F7FC-80D0-4FB2-8433-CDD5774086CD}"/>
    <dgm:cxn modelId="{A7202351-2D74-4C17-8E3C-749913E9FDF6}" type="presOf" srcId="{1D94C85C-A957-4500-8272-EBD2BF808BCA}" destId="{2D23A857-9C50-49AE-A18F-1BE6FF65EDF5}" srcOrd="0" destOrd="0" presId="urn:microsoft.com/office/officeart/2005/8/layout/lProcess3"/>
    <dgm:cxn modelId="{5519B6F9-0C81-4A80-9A2E-4C420491F823}" type="presParOf" srcId="{130E6208-1EE4-4959-8580-21EDF008294E}" destId="{5AD304A2-440A-4B9D-B747-BC2960FF00DD}" srcOrd="0" destOrd="0" presId="urn:microsoft.com/office/officeart/2005/8/layout/lProcess3"/>
    <dgm:cxn modelId="{9FE28ED4-01C0-4543-954B-70F4CAF6323D}" type="presParOf" srcId="{5AD304A2-440A-4B9D-B747-BC2960FF00DD}" destId="{2D23A857-9C50-49AE-A18F-1BE6FF65EDF5}"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1080B-4A5B-4865-826A-F200257E05D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2E2F95B-4575-423D-97F2-44BF0360000F}">
      <dgm:prSet/>
      <dgm:spPr/>
      <dgm:t>
        <a:bodyPr/>
        <a:lstStyle/>
        <a:p>
          <a:pPr rtl="0"/>
          <a:r>
            <a:rPr lang="en-US" dirty="0" smtClean="0"/>
            <a:t>RESEARCH PROBLEM</a:t>
          </a:r>
          <a:endParaRPr lang="en-US" dirty="0"/>
        </a:p>
      </dgm:t>
    </dgm:pt>
    <dgm:pt modelId="{D28CCF4A-DE5C-428C-8EC0-D02F5B938741}" type="parTrans" cxnId="{D0690BA4-E956-481A-8884-810A5334032A}">
      <dgm:prSet/>
      <dgm:spPr/>
      <dgm:t>
        <a:bodyPr/>
        <a:lstStyle/>
        <a:p>
          <a:endParaRPr lang="en-US"/>
        </a:p>
      </dgm:t>
    </dgm:pt>
    <dgm:pt modelId="{E6409561-EADD-4608-8EBD-A3E7235A41FC}" type="sibTrans" cxnId="{D0690BA4-E956-481A-8884-810A5334032A}">
      <dgm:prSet/>
      <dgm:spPr/>
      <dgm:t>
        <a:bodyPr/>
        <a:lstStyle/>
        <a:p>
          <a:endParaRPr lang="en-US"/>
        </a:p>
      </dgm:t>
    </dgm:pt>
    <dgm:pt modelId="{2806E656-3E3B-4132-9973-E6E02499854A}" type="pres">
      <dgm:prSet presAssocID="{CCE1080B-4A5B-4865-826A-F200257E05DD}" presName="Name0" presStyleCnt="0">
        <dgm:presLayoutVars>
          <dgm:chPref val="3"/>
          <dgm:dir/>
          <dgm:animLvl val="lvl"/>
          <dgm:resizeHandles/>
        </dgm:presLayoutVars>
      </dgm:prSet>
      <dgm:spPr/>
    </dgm:pt>
    <dgm:pt modelId="{9E0C9B62-80BE-44F4-89AF-E923020CDF75}" type="pres">
      <dgm:prSet presAssocID="{72E2F95B-4575-423D-97F2-44BF0360000F}" presName="horFlow" presStyleCnt="0"/>
      <dgm:spPr/>
    </dgm:pt>
    <dgm:pt modelId="{B6B01BF5-257C-4C95-9174-BD7137AE40C1}" type="pres">
      <dgm:prSet presAssocID="{72E2F95B-4575-423D-97F2-44BF0360000F}" presName="bigChev" presStyleLbl="node1" presStyleIdx="0" presStyleCnt="1"/>
      <dgm:spPr/>
      <dgm:t>
        <a:bodyPr/>
        <a:lstStyle/>
        <a:p>
          <a:endParaRPr lang="en-US"/>
        </a:p>
      </dgm:t>
    </dgm:pt>
  </dgm:ptLst>
  <dgm:cxnLst>
    <dgm:cxn modelId="{60E5E445-5F83-484E-B841-2823A9DB433D}" type="presOf" srcId="{CCE1080B-4A5B-4865-826A-F200257E05DD}" destId="{2806E656-3E3B-4132-9973-E6E02499854A}" srcOrd="0" destOrd="0" presId="urn:microsoft.com/office/officeart/2005/8/layout/lProcess3"/>
    <dgm:cxn modelId="{D0690BA4-E956-481A-8884-810A5334032A}" srcId="{CCE1080B-4A5B-4865-826A-F200257E05DD}" destId="{72E2F95B-4575-423D-97F2-44BF0360000F}" srcOrd="0" destOrd="0" parTransId="{D28CCF4A-DE5C-428C-8EC0-D02F5B938741}" sibTransId="{E6409561-EADD-4608-8EBD-A3E7235A41FC}"/>
    <dgm:cxn modelId="{A2400541-0C67-408E-A7BF-7A913D28D98B}" type="presOf" srcId="{72E2F95B-4575-423D-97F2-44BF0360000F}" destId="{B6B01BF5-257C-4C95-9174-BD7137AE40C1}" srcOrd="0" destOrd="0" presId="urn:microsoft.com/office/officeart/2005/8/layout/lProcess3"/>
    <dgm:cxn modelId="{A5F109D2-F144-4596-8CDC-96F729232FC2}" type="presParOf" srcId="{2806E656-3E3B-4132-9973-E6E02499854A}" destId="{9E0C9B62-80BE-44F4-89AF-E923020CDF75}" srcOrd="0" destOrd="0" presId="urn:microsoft.com/office/officeart/2005/8/layout/lProcess3"/>
    <dgm:cxn modelId="{37D3A256-9FE9-4DAA-B1E4-DE65A7CC40E3}" type="presParOf" srcId="{9E0C9B62-80BE-44F4-89AF-E923020CDF75}" destId="{B6B01BF5-257C-4C95-9174-BD7137AE40C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792248-41A7-4FA2-9A00-8DD4F8F0279C}"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58C8565D-4A0F-453B-B894-4DA2CC3ECB34}">
      <dgm:prSet/>
      <dgm:spPr/>
      <dgm:t>
        <a:bodyPr/>
        <a:lstStyle/>
        <a:p>
          <a:pPr rtl="0"/>
          <a:r>
            <a:rPr lang="en-US" smtClean="0"/>
            <a:t>SYSTEM OVERVIEW</a:t>
          </a:r>
          <a:endParaRPr lang="en-US"/>
        </a:p>
      </dgm:t>
    </dgm:pt>
    <dgm:pt modelId="{2774FEE5-270C-404A-831B-3E8B49ABD6B1}" type="parTrans" cxnId="{A94714EA-DDD2-42EF-99F5-1F520FDE2273}">
      <dgm:prSet/>
      <dgm:spPr/>
      <dgm:t>
        <a:bodyPr/>
        <a:lstStyle/>
        <a:p>
          <a:endParaRPr lang="en-US"/>
        </a:p>
      </dgm:t>
    </dgm:pt>
    <dgm:pt modelId="{795D100B-400D-43CA-9C34-8689D6739419}" type="sibTrans" cxnId="{A94714EA-DDD2-42EF-99F5-1F520FDE2273}">
      <dgm:prSet/>
      <dgm:spPr/>
      <dgm:t>
        <a:bodyPr/>
        <a:lstStyle/>
        <a:p>
          <a:endParaRPr lang="en-US"/>
        </a:p>
      </dgm:t>
    </dgm:pt>
    <dgm:pt modelId="{7E9004BD-DD02-43CA-98BF-51F76DF006A9}" type="pres">
      <dgm:prSet presAssocID="{FC792248-41A7-4FA2-9A00-8DD4F8F0279C}" presName="Name0" presStyleCnt="0">
        <dgm:presLayoutVars>
          <dgm:chPref val="3"/>
          <dgm:dir/>
          <dgm:animLvl val="lvl"/>
          <dgm:resizeHandles/>
        </dgm:presLayoutVars>
      </dgm:prSet>
      <dgm:spPr/>
    </dgm:pt>
    <dgm:pt modelId="{123A476A-52AB-4903-A66C-4299979137E8}" type="pres">
      <dgm:prSet presAssocID="{58C8565D-4A0F-453B-B894-4DA2CC3ECB34}" presName="horFlow" presStyleCnt="0"/>
      <dgm:spPr/>
    </dgm:pt>
    <dgm:pt modelId="{15A94B0B-6311-46D0-98A0-6D6EEC6DB4D0}" type="pres">
      <dgm:prSet presAssocID="{58C8565D-4A0F-453B-B894-4DA2CC3ECB34}" presName="bigChev" presStyleLbl="node1" presStyleIdx="0" presStyleCnt="1"/>
      <dgm:spPr/>
    </dgm:pt>
  </dgm:ptLst>
  <dgm:cxnLst>
    <dgm:cxn modelId="{A94714EA-DDD2-42EF-99F5-1F520FDE2273}" srcId="{FC792248-41A7-4FA2-9A00-8DD4F8F0279C}" destId="{58C8565D-4A0F-453B-B894-4DA2CC3ECB34}" srcOrd="0" destOrd="0" parTransId="{2774FEE5-270C-404A-831B-3E8B49ABD6B1}" sibTransId="{795D100B-400D-43CA-9C34-8689D6739419}"/>
    <dgm:cxn modelId="{150A665C-3A04-4044-80F8-3D2614F9E827}" type="presOf" srcId="{58C8565D-4A0F-453B-B894-4DA2CC3ECB34}" destId="{15A94B0B-6311-46D0-98A0-6D6EEC6DB4D0}" srcOrd="0" destOrd="0" presId="urn:microsoft.com/office/officeart/2005/8/layout/lProcess3"/>
    <dgm:cxn modelId="{0D77BB36-D87C-4928-8AB0-2E921EB5D086}" type="presOf" srcId="{FC792248-41A7-4FA2-9A00-8DD4F8F0279C}" destId="{7E9004BD-DD02-43CA-98BF-51F76DF006A9}" srcOrd="0" destOrd="0" presId="urn:microsoft.com/office/officeart/2005/8/layout/lProcess3"/>
    <dgm:cxn modelId="{7F8E05A8-C28F-4A00-BE34-DD14C559F286}" type="presParOf" srcId="{7E9004BD-DD02-43CA-98BF-51F76DF006A9}" destId="{123A476A-52AB-4903-A66C-4299979137E8}" srcOrd="0" destOrd="0" presId="urn:microsoft.com/office/officeart/2005/8/layout/lProcess3"/>
    <dgm:cxn modelId="{2148136A-D468-46E3-AFB8-E6F39B14CF88}" type="presParOf" srcId="{123A476A-52AB-4903-A66C-4299979137E8}" destId="{15A94B0B-6311-46D0-98A0-6D6EEC6DB4D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4708A1-EB17-42B8-ABA8-4BC540C1DB1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7FA0DA76-9A7F-4A34-B651-0EE55AF4A886}">
      <dgm:prSet/>
      <dgm:spPr/>
      <dgm:t>
        <a:bodyPr/>
        <a:lstStyle/>
        <a:p>
          <a:pPr rtl="0"/>
          <a:r>
            <a:rPr lang="en-US" smtClean="0"/>
            <a:t>OBJECTIVES</a:t>
          </a:r>
          <a:endParaRPr lang="en-US"/>
        </a:p>
      </dgm:t>
    </dgm:pt>
    <dgm:pt modelId="{12EDD858-B946-4D0F-AB3D-D183E4733F40}" type="parTrans" cxnId="{F8D2973F-B3C3-472B-A6AC-18684365D17E}">
      <dgm:prSet/>
      <dgm:spPr/>
      <dgm:t>
        <a:bodyPr/>
        <a:lstStyle/>
        <a:p>
          <a:endParaRPr lang="en-US"/>
        </a:p>
      </dgm:t>
    </dgm:pt>
    <dgm:pt modelId="{19EF7481-4E40-440E-9065-820C511F22B6}" type="sibTrans" cxnId="{F8D2973F-B3C3-472B-A6AC-18684365D17E}">
      <dgm:prSet/>
      <dgm:spPr/>
      <dgm:t>
        <a:bodyPr/>
        <a:lstStyle/>
        <a:p>
          <a:endParaRPr lang="en-US"/>
        </a:p>
      </dgm:t>
    </dgm:pt>
    <dgm:pt modelId="{97090BEB-FFF2-4B99-8CF7-94775A0271A3}" type="pres">
      <dgm:prSet presAssocID="{C94708A1-EB17-42B8-ABA8-4BC540C1DB12}" presName="Name0" presStyleCnt="0">
        <dgm:presLayoutVars>
          <dgm:chPref val="3"/>
          <dgm:dir/>
          <dgm:animLvl val="lvl"/>
          <dgm:resizeHandles/>
        </dgm:presLayoutVars>
      </dgm:prSet>
      <dgm:spPr/>
    </dgm:pt>
    <dgm:pt modelId="{AD67855F-9138-42B2-BFC2-45C6A8C018D6}" type="pres">
      <dgm:prSet presAssocID="{7FA0DA76-9A7F-4A34-B651-0EE55AF4A886}" presName="horFlow" presStyleCnt="0"/>
      <dgm:spPr/>
    </dgm:pt>
    <dgm:pt modelId="{0D1F63D2-4F33-4F05-9F33-895B15ABCCDC}" type="pres">
      <dgm:prSet presAssocID="{7FA0DA76-9A7F-4A34-B651-0EE55AF4A886}" presName="bigChev" presStyleLbl="node1" presStyleIdx="0" presStyleCnt="1"/>
      <dgm:spPr/>
    </dgm:pt>
  </dgm:ptLst>
  <dgm:cxnLst>
    <dgm:cxn modelId="{F8D2973F-B3C3-472B-A6AC-18684365D17E}" srcId="{C94708A1-EB17-42B8-ABA8-4BC540C1DB12}" destId="{7FA0DA76-9A7F-4A34-B651-0EE55AF4A886}" srcOrd="0" destOrd="0" parTransId="{12EDD858-B946-4D0F-AB3D-D183E4733F40}" sibTransId="{19EF7481-4E40-440E-9065-820C511F22B6}"/>
    <dgm:cxn modelId="{56325615-8734-475B-906E-BF697064CCA8}" type="presOf" srcId="{C94708A1-EB17-42B8-ABA8-4BC540C1DB12}" destId="{97090BEB-FFF2-4B99-8CF7-94775A0271A3}" srcOrd="0" destOrd="0" presId="urn:microsoft.com/office/officeart/2005/8/layout/lProcess3"/>
    <dgm:cxn modelId="{1EEA20E2-5EF3-4DE3-916D-CF6F685771C8}" type="presOf" srcId="{7FA0DA76-9A7F-4A34-B651-0EE55AF4A886}" destId="{0D1F63D2-4F33-4F05-9F33-895B15ABCCDC}" srcOrd="0" destOrd="0" presId="urn:microsoft.com/office/officeart/2005/8/layout/lProcess3"/>
    <dgm:cxn modelId="{950A7023-B4C3-41D4-9F30-90B08A781EA8}" type="presParOf" srcId="{97090BEB-FFF2-4B99-8CF7-94775A0271A3}" destId="{AD67855F-9138-42B2-BFC2-45C6A8C018D6}" srcOrd="0" destOrd="0" presId="urn:microsoft.com/office/officeart/2005/8/layout/lProcess3"/>
    <dgm:cxn modelId="{B0A20F34-F137-4B70-B093-7B320ABC9BF8}" type="presParOf" srcId="{AD67855F-9138-42B2-BFC2-45C6A8C018D6}" destId="{0D1F63D2-4F33-4F05-9F33-895B15ABCC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855A06-C474-4AD0-8F8E-56B6F052EC1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65DA6986-F2AF-40E4-8EA1-22EDE2D9391E}">
      <dgm:prSet/>
      <dgm:spPr/>
      <dgm:t>
        <a:bodyPr/>
        <a:lstStyle/>
        <a:p>
          <a:pPr rtl="0"/>
          <a:r>
            <a:rPr lang="en-US" dirty="0" smtClean="0"/>
            <a:t>FINAL OUTPUTS</a:t>
          </a:r>
          <a:endParaRPr lang="en-US" dirty="0"/>
        </a:p>
      </dgm:t>
    </dgm:pt>
    <dgm:pt modelId="{7C6E7F37-EC0E-4822-8AB7-90A803BDC6AA}" type="parTrans" cxnId="{C5E1FD9A-7836-41EA-A495-82B034A08136}">
      <dgm:prSet/>
      <dgm:spPr/>
      <dgm:t>
        <a:bodyPr/>
        <a:lstStyle/>
        <a:p>
          <a:endParaRPr lang="en-US"/>
        </a:p>
      </dgm:t>
    </dgm:pt>
    <dgm:pt modelId="{78D69CC7-1820-4D64-9BD6-FA0C22D6E3B1}" type="sibTrans" cxnId="{C5E1FD9A-7836-41EA-A495-82B034A08136}">
      <dgm:prSet/>
      <dgm:spPr/>
      <dgm:t>
        <a:bodyPr/>
        <a:lstStyle/>
        <a:p>
          <a:endParaRPr lang="en-US"/>
        </a:p>
      </dgm:t>
    </dgm:pt>
    <dgm:pt modelId="{07E23363-BB84-40C2-925D-65774A5C48EE}" type="pres">
      <dgm:prSet presAssocID="{D2855A06-C474-4AD0-8F8E-56B6F052EC1D}" presName="Name0" presStyleCnt="0">
        <dgm:presLayoutVars>
          <dgm:chPref val="3"/>
          <dgm:dir/>
          <dgm:animLvl val="lvl"/>
          <dgm:resizeHandles/>
        </dgm:presLayoutVars>
      </dgm:prSet>
      <dgm:spPr/>
    </dgm:pt>
    <dgm:pt modelId="{6377F769-8789-402F-8E2F-B89833660D17}" type="pres">
      <dgm:prSet presAssocID="{65DA6986-F2AF-40E4-8EA1-22EDE2D9391E}" presName="horFlow" presStyleCnt="0"/>
      <dgm:spPr/>
    </dgm:pt>
    <dgm:pt modelId="{20FCC9CD-1606-4AA3-807E-B733CD8E4C1D}" type="pres">
      <dgm:prSet presAssocID="{65DA6986-F2AF-40E4-8EA1-22EDE2D9391E}" presName="bigChev" presStyleLbl="node1" presStyleIdx="0" presStyleCnt="1"/>
      <dgm:spPr/>
    </dgm:pt>
  </dgm:ptLst>
  <dgm:cxnLst>
    <dgm:cxn modelId="{C5E1FD9A-7836-41EA-A495-82B034A08136}" srcId="{D2855A06-C474-4AD0-8F8E-56B6F052EC1D}" destId="{65DA6986-F2AF-40E4-8EA1-22EDE2D9391E}" srcOrd="0" destOrd="0" parTransId="{7C6E7F37-EC0E-4822-8AB7-90A803BDC6AA}" sibTransId="{78D69CC7-1820-4D64-9BD6-FA0C22D6E3B1}"/>
    <dgm:cxn modelId="{CA168EEC-70CE-48DC-8CB8-04761A02EA54}" type="presOf" srcId="{D2855A06-C474-4AD0-8F8E-56B6F052EC1D}" destId="{07E23363-BB84-40C2-925D-65774A5C48EE}" srcOrd="0" destOrd="0" presId="urn:microsoft.com/office/officeart/2005/8/layout/lProcess3"/>
    <dgm:cxn modelId="{8C612251-1DFA-4CAA-838E-3C05531EC253}" type="presOf" srcId="{65DA6986-F2AF-40E4-8EA1-22EDE2D9391E}" destId="{20FCC9CD-1606-4AA3-807E-B733CD8E4C1D}" srcOrd="0" destOrd="0" presId="urn:microsoft.com/office/officeart/2005/8/layout/lProcess3"/>
    <dgm:cxn modelId="{FE304020-3D02-4666-96C1-7DDD46DF528B}" type="presParOf" srcId="{07E23363-BB84-40C2-925D-65774A5C48EE}" destId="{6377F769-8789-402F-8E2F-B89833660D17}" srcOrd="0" destOrd="0" presId="urn:microsoft.com/office/officeart/2005/8/layout/lProcess3"/>
    <dgm:cxn modelId="{5CE4A949-E4C3-4108-B504-10C369BE3292}" type="presParOf" srcId="{6377F769-8789-402F-8E2F-B89833660D17}" destId="{20FCC9CD-1606-4AA3-807E-B733CD8E4C1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C7A5DB-5ED5-4AB2-BF12-ECFD7D8DDF11}"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2810A8D9-9485-4E28-BC93-FE1EF8FE4A28}">
      <dgm:prSet/>
      <dgm:spPr/>
      <dgm:t>
        <a:bodyPr/>
        <a:lstStyle/>
        <a:p>
          <a:pPr rtl="0"/>
          <a:r>
            <a:rPr lang="en-US" smtClean="0"/>
            <a:t>SIMILAR SYSTEMS</a:t>
          </a:r>
          <a:endParaRPr lang="en-US"/>
        </a:p>
      </dgm:t>
    </dgm:pt>
    <dgm:pt modelId="{37E5FEFE-BEEA-4D21-B68D-0E83348093E7}" type="parTrans" cxnId="{01509179-A079-4D26-A43F-DA38CE3E8B15}">
      <dgm:prSet/>
      <dgm:spPr/>
      <dgm:t>
        <a:bodyPr/>
        <a:lstStyle/>
        <a:p>
          <a:endParaRPr lang="en-US"/>
        </a:p>
      </dgm:t>
    </dgm:pt>
    <dgm:pt modelId="{25D13DDD-509A-4935-A450-D96767B83D4B}" type="sibTrans" cxnId="{01509179-A079-4D26-A43F-DA38CE3E8B15}">
      <dgm:prSet/>
      <dgm:spPr/>
      <dgm:t>
        <a:bodyPr/>
        <a:lstStyle/>
        <a:p>
          <a:endParaRPr lang="en-US"/>
        </a:p>
      </dgm:t>
    </dgm:pt>
    <dgm:pt modelId="{38DE02B0-C028-46C8-9B52-818123B9FF57}" type="pres">
      <dgm:prSet presAssocID="{C6C7A5DB-5ED5-4AB2-BF12-ECFD7D8DDF11}" presName="Name0" presStyleCnt="0">
        <dgm:presLayoutVars>
          <dgm:chPref val="3"/>
          <dgm:dir/>
          <dgm:animLvl val="lvl"/>
          <dgm:resizeHandles/>
        </dgm:presLayoutVars>
      </dgm:prSet>
      <dgm:spPr/>
    </dgm:pt>
    <dgm:pt modelId="{3FB0B320-A177-4662-AD6E-D50605DBFCFD}" type="pres">
      <dgm:prSet presAssocID="{2810A8D9-9485-4E28-BC93-FE1EF8FE4A28}" presName="horFlow" presStyleCnt="0"/>
      <dgm:spPr/>
    </dgm:pt>
    <dgm:pt modelId="{C18DAB7D-7449-40F0-91A5-3B32B6503F4F}" type="pres">
      <dgm:prSet presAssocID="{2810A8D9-9485-4E28-BC93-FE1EF8FE4A28}" presName="bigChev" presStyleLbl="node1" presStyleIdx="0" presStyleCnt="1"/>
      <dgm:spPr/>
    </dgm:pt>
  </dgm:ptLst>
  <dgm:cxnLst>
    <dgm:cxn modelId="{01509179-A079-4D26-A43F-DA38CE3E8B15}" srcId="{C6C7A5DB-5ED5-4AB2-BF12-ECFD7D8DDF11}" destId="{2810A8D9-9485-4E28-BC93-FE1EF8FE4A28}" srcOrd="0" destOrd="0" parTransId="{37E5FEFE-BEEA-4D21-B68D-0E83348093E7}" sibTransId="{25D13DDD-509A-4935-A450-D96767B83D4B}"/>
    <dgm:cxn modelId="{5FADF6F3-4ED9-432A-8D03-A706FFF1464C}" type="presOf" srcId="{2810A8D9-9485-4E28-BC93-FE1EF8FE4A28}" destId="{C18DAB7D-7449-40F0-91A5-3B32B6503F4F}" srcOrd="0" destOrd="0" presId="urn:microsoft.com/office/officeart/2005/8/layout/lProcess3"/>
    <dgm:cxn modelId="{00F10B9F-C2ED-47E6-9218-8C0EA2DF534E}" type="presOf" srcId="{C6C7A5DB-5ED5-4AB2-BF12-ECFD7D8DDF11}" destId="{38DE02B0-C028-46C8-9B52-818123B9FF57}" srcOrd="0" destOrd="0" presId="urn:microsoft.com/office/officeart/2005/8/layout/lProcess3"/>
    <dgm:cxn modelId="{A92867B7-5873-4A6C-854E-48C518FE19C4}" type="presParOf" srcId="{38DE02B0-C028-46C8-9B52-818123B9FF57}" destId="{3FB0B320-A177-4662-AD6E-D50605DBFCFD}" srcOrd="0" destOrd="0" presId="urn:microsoft.com/office/officeart/2005/8/layout/lProcess3"/>
    <dgm:cxn modelId="{68F5E20C-34FD-4BAB-8D05-383B6AA2A9D6}" type="presParOf" srcId="{3FB0B320-A177-4662-AD6E-D50605DBFCFD}" destId="{C18DAB7D-7449-40F0-91A5-3B32B6503F4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AAC85F-5313-4854-88E0-51CE4E952D04}"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D4CBEA58-B976-4AE1-80C6-1A0AA8B466B0}">
      <dgm:prSet/>
      <dgm:spPr/>
      <dgm:t>
        <a:bodyPr/>
        <a:lstStyle/>
        <a:p>
          <a:pPr rtl="0"/>
          <a:r>
            <a:rPr lang="en-US" smtClean="0"/>
            <a:t>MARKETING STRATERGY</a:t>
          </a:r>
          <a:endParaRPr lang="en-US"/>
        </a:p>
      </dgm:t>
    </dgm:pt>
    <dgm:pt modelId="{2AC046D6-CDDC-47E0-B9C0-4F6ADB81008B}" type="parTrans" cxnId="{8B5EB7C6-A090-4626-A171-F39A6BAEC62F}">
      <dgm:prSet/>
      <dgm:spPr/>
      <dgm:t>
        <a:bodyPr/>
        <a:lstStyle/>
        <a:p>
          <a:endParaRPr lang="en-US"/>
        </a:p>
      </dgm:t>
    </dgm:pt>
    <dgm:pt modelId="{66CA0688-0E86-4631-9AF0-AEEC06B23E93}" type="sibTrans" cxnId="{8B5EB7C6-A090-4626-A171-F39A6BAEC62F}">
      <dgm:prSet/>
      <dgm:spPr/>
      <dgm:t>
        <a:bodyPr/>
        <a:lstStyle/>
        <a:p>
          <a:endParaRPr lang="en-US"/>
        </a:p>
      </dgm:t>
    </dgm:pt>
    <dgm:pt modelId="{921B0A2D-8F1B-455F-802D-60462A25EEF9}" type="pres">
      <dgm:prSet presAssocID="{B8AAC85F-5313-4854-88E0-51CE4E952D04}" presName="Name0" presStyleCnt="0">
        <dgm:presLayoutVars>
          <dgm:chPref val="3"/>
          <dgm:dir/>
          <dgm:animLvl val="lvl"/>
          <dgm:resizeHandles/>
        </dgm:presLayoutVars>
      </dgm:prSet>
      <dgm:spPr/>
    </dgm:pt>
    <dgm:pt modelId="{F2314E61-5F14-4C82-960A-A30C10314631}" type="pres">
      <dgm:prSet presAssocID="{D4CBEA58-B976-4AE1-80C6-1A0AA8B466B0}" presName="horFlow" presStyleCnt="0"/>
      <dgm:spPr/>
    </dgm:pt>
    <dgm:pt modelId="{FF6E2A40-3008-497B-8683-AFC1E890840C}" type="pres">
      <dgm:prSet presAssocID="{D4CBEA58-B976-4AE1-80C6-1A0AA8B466B0}" presName="bigChev" presStyleLbl="node1" presStyleIdx="0" presStyleCnt="1"/>
      <dgm:spPr/>
    </dgm:pt>
  </dgm:ptLst>
  <dgm:cxnLst>
    <dgm:cxn modelId="{72E357E8-25ED-4976-BA48-2099922CC0E1}" type="presOf" srcId="{D4CBEA58-B976-4AE1-80C6-1A0AA8B466B0}" destId="{FF6E2A40-3008-497B-8683-AFC1E890840C}" srcOrd="0" destOrd="0" presId="urn:microsoft.com/office/officeart/2005/8/layout/lProcess3"/>
    <dgm:cxn modelId="{A99C3070-57A9-4885-88F7-4F0F0B477449}" type="presOf" srcId="{B8AAC85F-5313-4854-88E0-51CE4E952D04}" destId="{921B0A2D-8F1B-455F-802D-60462A25EEF9}" srcOrd="0" destOrd="0" presId="urn:microsoft.com/office/officeart/2005/8/layout/lProcess3"/>
    <dgm:cxn modelId="{8B5EB7C6-A090-4626-A171-F39A6BAEC62F}" srcId="{B8AAC85F-5313-4854-88E0-51CE4E952D04}" destId="{D4CBEA58-B976-4AE1-80C6-1A0AA8B466B0}" srcOrd="0" destOrd="0" parTransId="{2AC046D6-CDDC-47E0-B9C0-4F6ADB81008B}" sibTransId="{66CA0688-0E86-4631-9AF0-AEEC06B23E93}"/>
    <dgm:cxn modelId="{550BA6AE-7616-44B0-8911-7CC1ED070CE9}" type="presParOf" srcId="{921B0A2D-8F1B-455F-802D-60462A25EEF9}" destId="{F2314E61-5F14-4C82-960A-A30C10314631}" srcOrd="0" destOrd="0" presId="urn:microsoft.com/office/officeart/2005/8/layout/lProcess3"/>
    <dgm:cxn modelId="{B9FAAA9E-4BB2-4326-9AC4-8F2C5EB02BB5}" type="presParOf" srcId="{F2314E61-5F14-4C82-960A-A30C10314631}" destId="{FF6E2A40-3008-497B-8683-AFC1E890840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A857-9C50-49AE-A18F-1BE6FF65EDF5}">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36830" rIns="0" bIns="36830" numCol="1" spcCol="1270" anchor="ctr" anchorCtr="0">
          <a:noAutofit/>
        </a:bodyPr>
        <a:lstStyle/>
        <a:p>
          <a:pPr lvl="0" algn="ctr" defTabSz="2578100" rtl="0">
            <a:lnSpc>
              <a:spcPct val="90000"/>
            </a:lnSpc>
            <a:spcBef>
              <a:spcPct val="0"/>
            </a:spcBef>
            <a:spcAft>
              <a:spcPct val="35000"/>
            </a:spcAft>
          </a:pPr>
          <a:r>
            <a:rPr lang="en-US" sz="5800" b="1" kern="1200" smtClean="0"/>
            <a:t>BACKGROUND</a:t>
          </a:r>
          <a:endParaRPr lang="en-US" sz="5800" kern="1200"/>
        </a:p>
      </dsp:txBody>
      <dsp:txXfrm>
        <a:off x="1554480" y="34209"/>
        <a:ext cx="4663440" cy="310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01BF5-257C-4C95-9174-BD7137AE40C1}">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dirty="0" smtClean="0"/>
            <a:t>RESEARCH PROBLEM</a:t>
          </a:r>
          <a:endParaRPr lang="en-US" sz="6500" kern="1200" dirty="0"/>
        </a:p>
      </dsp:txBody>
      <dsp:txXfrm>
        <a:off x="1554480" y="34209"/>
        <a:ext cx="4663440" cy="3108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94B0B-6311-46D0-98A0-6D6EEC6DB4D0}">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smtClean="0"/>
            <a:t>SYSTEM OVERVIEW</a:t>
          </a:r>
          <a:endParaRPr lang="en-US" sz="6500" kern="1200"/>
        </a:p>
      </dsp:txBody>
      <dsp:txXfrm>
        <a:off x="1554480" y="34209"/>
        <a:ext cx="4663440" cy="3108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F63D2-4F33-4F05-9F33-895B15ABCCDC}">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smtClean="0"/>
            <a:t>OBJECTIVES</a:t>
          </a:r>
          <a:endParaRPr lang="en-US" sz="6500" kern="1200"/>
        </a:p>
      </dsp:txBody>
      <dsp:txXfrm>
        <a:off x="1554480" y="34209"/>
        <a:ext cx="4663440" cy="3108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CC9CD-1606-4AA3-807E-B733CD8E4C1D}">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dirty="0" smtClean="0"/>
            <a:t>FINAL OUTPUTS</a:t>
          </a:r>
          <a:endParaRPr lang="en-US" sz="6500" kern="1200" dirty="0"/>
        </a:p>
      </dsp:txBody>
      <dsp:txXfrm>
        <a:off x="1554480" y="34209"/>
        <a:ext cx="4663440" cy="3108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DAB7D-7449-40F0-91A5-3B32B6503F4F}">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smtClean="0"/>
            <a:t>SIMILAR SYSTEMS</a:t>
          </a:r>
          <a:endParaRPr lang="en-US" sz="6500" kern="1200"/>
        </a:p>
      </dsp:txBody>
      <dsp:txXfrm>
        <a:off x="1554480" y="34209"/>
        <a:ext cx="4663440" cy="31089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E2A40-3008-497B-8683-AFC1E890840C}">
      <dsp:nvSpPr>
        <dsp:cNvPr id="0" name=""/>
        <dsp:cNvSpPr/>
      </dsp:nvSpPr>
      <dsp:spPr>
        <a:xfrm>
          <a:off x="0" y="34209"/>
          <a:ext cx="7772400" cy="31089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smtClean="0"/>
            <a:t>MARKETING STRATERGY</a:t>
          </a:r>
          <a:endParaRPr lang="en-US" sz="6500" kern="1200"/>
        </a:p>
      </dsp:txBody>
      <dsp:txXfrm>
        <a:off x="1554480" y="34209"/>
        <a:ext cx="4663440" cy="31089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4/4/2017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4/4/2017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4/4/2017</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4/4/2017</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4/4/2017</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4/4/2017</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4/4/2017</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4/4/2017</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4/4/2017</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4/4/2017</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786" y="2133600"/>
            <a:ext cx="4402975" cy="3886200"/>
          </a:xfrm>
        </p:spPr>
        <p:txBody>
          <a:bodyPr>
            <a:normAutofit fontScale="90000"/>
          </a:bodyPr>
          <a:lstStyle/>
          <a:p>
            <a:pPr>
              <a:lnSpc>
                <a:spcPct val="150000"/>
              </a:lnSpc>
            </a:pPr>
            <a:r>
              <a:rPr lang="en-US" sz="6600" dirty="0" smtClean="0"/>
              <a:t>Elderly Patient Monitoring System</a:t>
            </a:r>
            <a:endParaRPr lang="en-US" sz="6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042" y="1437807"/>
            <a:ext cx="2457450" cy="1857375"/>
          </a:xfrm>
          <a:prstGeom prst="ellipse">
            <a:avLst/>
          </a:prstGeom>
          <a:ln>
            <a:noFill/>
          </a:ln>
          <a:effectLst>
            <a:softEdge rad="112500"/>
          </a:effectLst>
        </p:spPr>
      </p:pic>
      <p:sp>
        <p:nvSpPr>
          <p:cNvPr id="3" name="Rectangle 2"/>
          <p:cNvSpPr/>
          <p:nvPr/>
        </p:nvSpPr>
        <p:spPr>
          <a:xfrm>
            <a:off x="5181600" y="5867400"/>
            <a:ext cx="7010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t>PROJECT PROPOSAL</a:t>
            </a:r>
            <a:endParaRPr lang="en-US" sz="2500"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0"/>
            <a:ext cx="107442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 Diagonal Corner Rectangle 2"/>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30218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038600" y="2514600"/>
            <a:ext cx="4191000" cy="2438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smtClean="0"/>
              <a:t>ELDERLY PATIENT MONITORING SYSTEM</a:t>
            </a:r>
            <a:endParaRPr lang="en-US" sz="3200" dirty="0"/>
          </a:p>
        </p:txBody>
      </p:sp>
      <p:sp>
        <p:nvSpPr>
          <p:cNvPr id="3" name="Rounded Rectangle 2"/>
          <p:cNvSpPr/>
          <p:nvPr/>
        </p:nvSpPr>
        <p:spPr>
          <a:xfrm>
            <a:off x="8915400" y="152400"/>
            <a:ext cx="2819400" cy="1828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Sensor Configuration &amp; Anomaly Detection via Sensor Inputs</a:t>
            </a:r>
            <a:endParaRPr lang="en-US" sz="2400" dirty="0"/>
          </a:p>
        </p:txBody>
      </p:sp>
      <p:sp>
        <p:nvSpPr>
          <p:cNvPr id="4" name="Rounded Rectangle 3"/>
          <p:cNvSpPr/>
          <p:nvPr/>
        </p:nvSpPr>
        <p:spPr>
          <a:xfrm>
            <a:off x="264744" y="152400"/>
            <a:ext cx="3011856" cy="1828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Respiratory Sound </a:t>
            </a:r>
            <a:r>
              <a:rPr lang="en-US" sz="2400" dirty="0" smtClean="0"/>
              <a:t>Analysis &amp; Drug Reminder</a:t>
            </a:r>
            <a:endParaRPr lang="en-US" sz="2400" dirty="0"/>
          </a:p>
        </p:txBody>
      </p:sp>
      <p:sp>
        <p:nvSpPr>
          <p:cNvPr id="5" name="Rounded Rectangle 4"/>
          <p:cNvSpPr/>
          <p:nvPr/>
        </p:nvSpPr>
        <p:spPr>
          <a:xfrm>
            <a:off x="8915400" y="4876800"/>
            <a:ext cx="2971800" cy="1752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Abnormality Detection in Emotions </a:t>
            </a:r>
            <a:endParaRPr lang="en-US" sz="2400" dirty="0"/>
          </a:p>
        </p:txBody>
      </p:sp>
      <p:sp>
        <p:nvSpPr>
          <p:cNvPr id="6" name="Rounded Rectangle 5"/>
          <p:cNvSpPr/>
          <p:nvPr/>
        </p:nvSpPr>
        <p:spPr>
          <a:xfrm>
            <a:off x="229675" y="4800600"/>
            <a:ext cx="2894525" cy="1828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Abnormality Detection in Behaviors</a:t>
            </a:r>
            <a:endParaRPr lang="en-US" sz="2400" dirty="0"/>
          </a:p>
        </p:txBody>
      </p:sp>
      <p:sp>
        <p:nvSpPr>
          <p:cNvPr id="9" name="Right Arrow 8"/>
          <p:cNvSpPr/>
          <p:nvPr/>
        </p:nvSpPr>
        <p:spPr>
          <a:xfrm rot="19288811">
            <a:off x="7616444" y="1949637"/>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3529366">
            <a:off x="2933700" y="2133600"/>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8735683">
            <a:off x="3067865" y="4648718"/>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960847">
            <a:off x="7480465" y="4837966"/>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668000" cy="1325563"/>
          </a:xfrm>
        </p:spPr>
        <p:txBody>
          <a:bodyPr/>
          <a:lstStyle/>
          <a:p>
            <a:r>
              <a:rPr lang="en-US" dirty="0" smtClean="0"/>
              <a:t>RESPIRATORY SOUND ANALYSIS &amp; DRUG REMINDER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42734"/>
            <a:ext cx="10668000" cy="5439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18295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CONFIGURATION &amp; ANOMALY DETECTION VIA SENSOR INPUTS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555" y="1295400"/>
            <a:ext cx="9640645"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Sudasinghe</a:t>
            </a:r>
            <a:r>
              <a:rPr lang="en-US" sz="1200" dirty="0" smtClean="0">
                <a:solidFill>
                  <a:schemeClr val="tx1"/>
                </a:solidFill>
              </a:rPr>
              <a:t> S.P.L.P. – IT14054532</a:t>
            </a:r>
            <a:endParaRPr lang="en-US" sz="1200" dirty="0">
              <a:solidFill>
                <a:schemeClr val="tx1"/>
              </a:solidFill>
            </a:endParaRPr>
          </a:p>
        </p:txBody>
      </p:sp>
    </p:spTree>
    <p:extLst>
      <p:ext uri="{BB962C8B-B14F-4D97-AF65-F5344CB8AC3E}">
        <p14:creationId xmlns:p14="http://schemas.microsoft.com/office/powerpoint/2010/main" val="86956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ABNORMALITY DETECTION OF BEHAVIOURS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98" y="1142999"/>
            <a:ext cx="9697803" cy="5638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Chathurangi</a:t>
            </a:r>
            <a:r>
              <a:rPr lang="en-US" sz="1200" dirty="0" smtClean="0">
                <a:solidFill>
                  <a:schemeClr val="tx1"/>
                </a:solidFill>
              </a:rPr>
              <a:t> W.A.S. – IT14069482</a:t>
            </a:r>
            <a:endParaRPr lang="en-US" sz="1200" dirty="0">
              <a:solidFill>
                <a:schemeClr val="tx1"/>
              </a:solidFill>
            </a:endParaRPr>
          </a:p>
        </p:txBody>
      </p:sp>
    </p:spTree>
    <p:extLst>
      <p:ext uri="{BB962C8B-B14F-4D97-AF65-F5344CB8AC3E}">
        <p14:creationId xmlns:p14="http://schemas.microsoft.com/office/powerpoint/2010/main" val="149050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ABNORMALITY DETECTION IN EMOTIONS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98" y="1143000"/>
            <a:ext cx="10030502"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Ranathunga</a:t>
            </a:r>
            <a:r>
              <a:rPr lang="en-US" sz="1200" dirty="0" smtClean="0">
                <a:solidFill>
                  <a:schemeClr val="tx1"/>
                </a:solidFill>
              </a:rPr>
              <a:t> R.M.K.V. – IT14044632</a:t>
            </a:r>
            <a:endParaRPr lang="en-US" sz="1200" dirty="0">
              <a:solidFill>
                <a:schemeClr val="tx1"/>
              </a:solidFill>
            </a:endParaRPr>
          </a:p>
        </p:txBody>
      </p:sp>
    </p:spTree>
    <p:extLst>
      <p:ext uri="{BB962C8B-B14F-4D97-AF65-F5344CB8AC3E}">
        <p14:creationId xmlns:p14="http://schemas.microsoft.com/office/powerpoint/2010/main" val="269320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59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OBJECTIVE</a:t>
            </a:r>
            <a:endParaRPr lang="en-US" dirty="0"/>
          </a:p>
        </p:txBody>
      </p:sp>
      <p:sp>
        <p:nvSpPr>
          <p:cNvPr id="3" name="TextBox 2"/>
          <p:cNvSpPr txBox="1"/>
          <p:nvPr/>
        </p:nvSpPr>
        <p:spPr>
          <a:xfrm>
            <a:off x="609600" y="1905000"/>
            <a:ext cx="10744200" cy="4678204"/>
          </a:xfrm>
          <a:prstGeom prst="rect">
            <a:avLst/>
          </a:prstGeom>
          <a:noFill/>
        </p:spPr>
        <p:txBody>
          <a:bodyPr wrap="square" rtlCol="0">
            <a:spAutoFit/>
          </a:bodyPr>
          <a:lstStyle/>
          <a:p>
            <a:pPr>
              <a:lnSpc>
                <a:spcPct val="200000"/>
              </a:lnSpc>
            </a:pPr>
            <a:r>
              <a:rPr lang="en-US" sz="3500" dirty="0"/>
              <a:t>To implement an inexpensive, efficient and a reliable system which can effectively monitor elderly patients who are having respiratory problems and detect anomalies in order to minimize adverse events.</a:t>
            </a:r>
          </a:p>
          <a:p>
            <a:endParaRPr lang="en-US" dirty="0"/>
          </a:p>
        </p:txBody>
      </p:sp>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Ranathunga</a:t>
            </a:r>
            <a:r>
              <a:rPr lang="en-US" sz="1200" dirty="0" smtClean="0">
                <a:solidFill>
                  <a:schemeClr val="tx1"/>
                </a:solidFill>
              </a:rPr>
              <a:t> R.M.K.V. – IT14044632</a:t>
            </a:r>
            <a:endParaRPr lang="en-US" sz="1200" dirty="0">
              <a:solidFill>
                <a:schemeClr val="tx1"/>
              </a:solidFill>
            </a:endParaRPr>
          </a:p>
        </p:txBody>
      </p:sp>
    </p:spTree>
    <p:extLst>
      <p:ext uri="{BB962C8B-B14F-4D97-AF65-F5344CB8AC3E}">
        <p14:creationId xmlns:p14="http://schemas.microsoft.com/office/powerpoint/2010/main" val="215687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TextBox 2"/>
          <p:cNvSpPr txBox="1"/>
          <p:nvPr/>
        </p:nvSpPr>
        <p:spPr>
          <a:xfrm>
            <a:off x="1066800" y="1676400"/>
            <a:ext cx="10363200" cy="5262979"/>
          </a:xfrm>
          <a:prstGeom prst="rect">
            <a:avLst/>
          </a:prstGeom>
          <a:noFill/>
        </p:spPr>
        <p:txBody>
          <a:bodyPr wrap="square" rtlCol="0">
            <a:spAutoFit/>
          </a:bodyPr>
          <a:lstStyle/>
          <a:p>
            <a:pPr marL="342900" indent="-342900">
              <a:buFont typeface="Wingdings" panose="05000000000000000000" pitchFamily="2" charset="2"/>
              <a:buChar char="§"/>
            </a:pPr>
            <a:r>
              <a:rPr lang="en-US" sz="2800" dirty="0"/>
              <a:t>Provide continuous monitoring of the primary health </a:t>
            </a:r>
            <a:r>
              <a:rPr lang="en-US" sz="2800" dirty="0" smtClean="0"/>
              <a:t>parameters.</a:t>
            </a:r>
            <a:endParaRPr lang="en-US" sz="2800" dirty="0" smtClean="0"/>
          </a:p>
          <a:p>
            <a:endParaRPr lang="en-US" sz="2800" dirty="0"/>
          </a:p>
          <a:p>
            <a:pPr marL="342900" indent="-342900">
              <a:buFont typeface="Wingdings" panose="05000000000000000000" pitchFamily="2" charset="2"/>
              <a:buChar char="§"/>
            </a:pPr>
            <a:r>
              <a:rPr lang="en-US" sz="2800" dirty="0"/>
              <a:t>Reduce cost and time </a:t>
            </a:r>
            <a:r>
              <a:rPr lang="en-US" sz="2800" dirty="0" smtClean="0"/>
              <a:t>which </a:t>
            </a:r>
            <a:r>
              <a:rPr lang="en-US" sz="2800" dirty="0"/>
              <a:t>requires to attend at </a:t>
            </a:r>
            <a:r>
              <a:rPr lang="en-US" sz="2800" dirty="0" smtClean="0"/>
              <a:t>hospitals </a:t>
            </a:r>
            <a:r>
              <a:rPr lang="en-US" sz="2800" dirty="0"/>
              <a:t>and </a:t>
            </a:r>
            <a:r>
              <a:rPr lang="en-US" sz="2800" dirty="0" smtClean="0"/>
              <a:t>clinics.</a:t>
            </a:r>
          </a:p>
          <a:p>
            <a:pPr marL="342900" indent="-342900">
              <a:buFont typeface="Wingdings" panose="05000000000000000000" pitchFamily="2" charset="2"/>
              <a:buChar char="§"/>
            </a:pPr>
            <a:endParaRPr lang="en-US" sz="2800" dirty="0"/>
          </a:p>
          <a:p>
            <a:pPr marL="342900" lvl="0" indent="-342900">
              <a:buFont typeface="Wingdings" panose="05000000000000000000" pitchFamily="2" charset="2"/>
              <a:buChar char="§"/>
            </a:pPr>
            <a:r>
              <a:rPr lang="en-US" sz="2800" dirty="0" smtClean="0"/>
              <a:t>Provide an alerting </a:t>
            </a:r>
            <a:r>
              <a:rPr lang="en-US" sz="2800" dirty="0"/>
              <a:t>mechanism </a:t>
            </a:r>
            <a:r>
              <a:rPr lang="en-US" sz="2800" dirty="0" smtClean="0"/>
              <a:t> </a:t>
            </a:r>
            <a:r>
              <a:rPr lang="en-US" sz="2800" dirty="0"/>
              <a:t>in case of an abnormality </a:t>
            </a:r>
            <a:r>
              <a:rPr lang="en-US" sz="2800" dirty="0" smtClean="0"/>
              <a:t>detection. </a:t>
            </a:r>
          </a:p>
          <a:p>
            <a:pPr marL="342900" indent="-342900">
              <a:buFont typeface="Wingdings" panose="05000000000000000000" pitchFamily="2" charset="2"/>
              <a:buChar char="§"/>
            </a:pPr>
            <a:endParaRPr lang="en-US" sz="2800" dirty="0"/>
          </a:p>
          <a:p>
            <a:pPr marL="342900" lvl="0" indent="-342900">
              <a:buFont typeface="Wingdings" panose="05000000000000000000" pitchFamily="2" charset="2"/>
              <a:buChar char="§"/>
            </a:pPr>
            <a:r>
              <a:rPr lang="en-US" sz="2800" dirty="0"/>
              <a:t>Provide a mechanism to alert the caregiver about the drug </a:t>
            </a:r>
            <a:r>
              <a:rPr lang="en-US" sz="2800" dirty="0" smtClean="0"/>
              <a:t>taking.</a:t>
            </a:r>
          </a:p>
          <a:p>
            <a:pPr lvl="0"/>
            <a:endParaRPr lang="en-US" sz="2800" dirty="0"/>
          </a:p>
        </p:txBody>
      </p:sp>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Ranathunga</a:t>
            </a:r>
            <a:r>
              <a:rPr lang="en-US" sz="1200" dirty="0" smtClean="0">
                <a:solidFill>
                  <a:schemeClr val="tx1"/>
                </a:solidFill>
              </a:rPr>
              <a:t> R.M.K.V. – IT14044632</a:t>
            </a:r>
            <a:endParaRPr lang="en-US" sz="1200" dirty="0">
              <a:solidFill>
                <a:schemeClr val="tx1"/>
              </a:solidFill>
            </a:endParaRPr>
          </a:p>
        </p:txBody>
      </p:sp>
    </p:spTree>
    <p:extLst>
      <p:ext uri="{BB962C8B-B14F-4D97-AF65-F5344CB8AC3E}">
        <p14:creationId xmlns:p14="http://schemas.microsoft.com/office/powerpoint/2010/main" val="35686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075631172"/>
              </p:ext>
            </p:extLst>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51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ELDERLY PATIENT MONITORING SYSTEM…..</a:t>
            </a:r>
            <a:endParaRPr lang="en-US" dirty="0"/>
          </a:p>
        </p:txBody>
      </p:sp>
      <p:sp>
        <p:nvSpPr>
          <p:cNvPr id="4" name="Rectangle 3"/>
          <p:cNvSpPr/>
          <p:nvPr/>
        </p:nvSpPr>
        <p:spPr>
          <a:xfrm>
            <a:off x="2324100" y="2057400"/>
            <a:ext cx="7543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GROUP NUMBER	:	17-105</a:t>
            </a:r>
            <a:endParaRPr lang="en-US" dirty="0"/>
          </a:p>
        </p:txBody>
      </p:sp>
      <p:sp>
        <p:nvSpPr>
          <p:cNvPr id="5" name="Rectangle 4"/>
          <p:cNvSpPr/>
          <p:nvPr/>
        </p:nvSpPr>
        <p:spPr>
          <a:xfrm>
            <a:off x="2329466" y="2994817"/>
            <a:ext cx="7543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SUPERVISOR	:	MR. YASHAS MALLAWAARACHCHI</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08654395"/>
              </p:ext>
            </p:extLst>
          </p:nvPr>
        </p:nvGraphicFramePr>
        <p:xfrm>
          <a:off x="2355224" y="4038600"/>
          <a:ext cx="7512676" cy="1854200"/>
        </p:xfrm>
        <a:graphic>
          <a:graphicData uri="http://schemas.openxmlformats.org/drawingml/2006/table">
            <a:tbl>
              <a:tblPr firstRow="1" bandRow="1">
                <a:tableStyleId>{5C22544A-7EE6-4342-B048-85BDC9FD1C3A}</a:tableStyleId>
              </a:tblPr>
              <a:tblGrid>
                <a:gridCol w="3756338"/>
                <a:gridCol w="3756338"/>
              </a:tblGrid>
              <a:tr h="370840">
                <a:tc>
                  <a:txBody>
                    <a:bodyPr/>
                    <a:lstStyle/>
                    <a:p>
                      <a:pPr algn="l"/>
                      <a:r>
                        <a:rPr lang="en-US" b="0" dirty="0" smtClean="0"/>
                        <a:t>STUDENT NAME</a:t>
                      </a:r>
                      <a:endParaRPr lang="en-US" b="0" dirty="0"/>
                    </a:p>
                  </a:txBody>
                  <a:tcPr/>
                </a:tc>
                <a:tc>
                  <a:txBody>
                    <a:bodyPr/>
                    <a:lstStyle/>
                    <a:p>
                      <a:pPr algn="l"/>
                      <a:r>
                        <a:rPr lang="en-US" b="0" dirty="0" smtClean="0"/>
                        <a:t>STUDENT</a:t>
                      </a:r>
                      <a:r>
                        <a:rPr lang="en-US" b="0" baseline="0" dirty="0" smtClean="0"/>
                        <a:t> REGISTRATION NUMBER</a:t>
                      </a:r>
                      <a:endParaRPr lang="en-US" b="0" dirty="0"/>
                    </a:p>
                  </a:txBody>
                  <a:tcPr/>
                </a:tc>
              </a:tr>
              <a:tr h="370840">
                <a:tc>
                  <a:txBody>
                    <a:bodyPr/>
                    <a:lstStyle/>
                    <a:p>
                      <a:pPr algn="l"/>
                      <a:r>
                        <a:rPr lang="en-US" dirty="0" smtClean="0"/>
                        <a:t>ABEYRATHNE H.V.L.K.</a:t>
                      </a:r>
                      <a:endParaRPr lang="en-US" dirty="0"/>
                    </a:p>
                  </a:txBody>
                  <a:tcPr/>
                </a:tc>
                <a:tc>
                  <a:txBody>
                    <a:bodyPr/>
                    <a:lstStyle/>
                    <a:p>
                      <a:pPr algn="l"/>
                      <a:r>
                        <a:rPr lang="en-US" dirty="0" smtClean="0"/>
                        <a:t>IT14073656</a:t>
                      </a:r>
                      <a:endParaRPr lang="en-US" dirty="0"/>
                    </a:p>
                  </a:txBody>
                  <a:tcPr/>
                </a:tc>
              </a:tr>
              <a:tr h="370840">
                <a:tc>
                  <a:txBody>
                    <a:bodyPr/>
                    <a:lstStyle/>
                    <a:p>
                      <a:pPr algn="l"/>
                      <a:r>
                        <a:rPr lang="en-US" dirty="0" smtClean="0"/>
                        <a:t>SUDHASINGHE S.P.L.P.</a:t>
                      </a:r>
                      <a:endParaRPr lang="en-US" dirty="0"/>
                    </a:p>
                  </a:txBody>
                  <a:tcPr/>
                </a:tc>
                <a:tc>
                  <a:txBody>
                    <a:bodyPr/>
                    <a:lstStyle/>
                    <a:p>
                      <a:pPr algn="l"/>
                      <a:r>
                        <a:rPr lang="en-US" dirty="0" smtClean="0"/>
                        <a:t>IT14054532</a:t>
                      </a:r>
                      <a:endParaRPr lang="en-US" dirty="0"/>
                    </a:p>
                  </a:txBody>
                  <a:tcPr/>
                </a:tc>
              </a:tr>
              <a:tr h="370840">
                <a:tc>
                  <a:txBody>
                    <a:bodyPr/>
                    <a:lstStyle/>
                    <a:p>
                      <a:pPr algn="l"/>
                      <a:r>
                        <a:rPr lang="en-US" dirty="0" smtClean="0"/>
                        <a:t>CHATHURANGI W.A.S.</a:t>
                      </a:r>
                      <a:endParaRPr lang="en-US" dirty="0"/>
                    </a:p>
                  </a:txBody>
                  <a:tcPr/>
                </a:tc>
                <a:tc>
                  <a:txBody>
                    <a:bodyPr/>
                    <a:lstStyle/>
                    <a:p>
                      <a:pPr algn="l"/>
                      <a:r>
                        <a:rPr lang="en-US" smtClean="0"/>
                        <a:t>IT14069482</a:t>
                      </a:r>
                      <a:endParaRPr lang="en-US" dirty="0"/>
                    </a:p>
                  </a:txBody>
                  <a:tcPr/>
                </a:tc>
              </a:tr>
              <a:tr h="370840">
                <a:tc>
                  <a:txBody>
                    <a:bodyPr/>
                    <a:lstStyle/>
                    <a:p>
                      <a:pPr algn="l"/>
                      <a:r>
                        <a:rPr lang="en-US" dirty="0" smtClean="0"/>
                        <a:t>RANATHUNGA R.M.K.V.</a:t>
                      </a:r>
                      <a:endParaRPr lang="en-US" dirty="0"/>
                    </a:p>
                  </a:txBody>
                  <a:tcPr/>
                </a:tc>
                <a:tc>
                  <a:txBody>
                    <a:bodyPr/>
                    <a:lstStyle/>
                    <a:p>
                      <a:pPr algn="l"/>
                      <a:r>
                        <a:rPr lang="en-US" dirty="0" smtClean="0"/>
                        <a:t>IT14044632</a:t>
                      </a:r>
                      <a:endParaRPr lang="en-US" dirty="0"/>
                    </a:p>
                  </a:txBody>
                  <a:tcPr/>
                </a:tc>
              </a:tr>
            </a:tbl>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AND BENEFITS</a:t>
            </a:r>
            <a:endParaRPr lang="en-US" dirty="0"/>
          </a:p>
        </p:txBody>
      </p:sp>
      <p:sp>
        <p:nvSpPr>
          <p:cNvPr id="3" name="Content Placeholder 2"/>
          <p:cNvSpPr>
            <a:spLocks noGrp="1"/>
          </p:cNvSpPr>
          <p:nvPr>
            <p:ph idx="1"/>
          </p:nvPr>
        </p:nvSpPr>
        <p:spPr>
          <a:xfrm>
            <a:off x="1219200" y="2209800"/>
            <a:ext cx="9144000" cy="3124200"/>
          </a:xfrm>
        </p:spPr>
        <p:txBody>
          <a:bodyPr>
            <a:normAutofit lnSpcReduction="10000"/>
          </a:bodyPr>
          <a:lstStyle/>
          <a:p>
            <a:r>
              <a:rPr lang="en-US" sz="2800" dirty="0" smtClean="0">
                <a:solidFill>
                  <a:schemeClr val="tx1"/>
                </a:solidFill>
              </a:rPr>
              <a:t>Family member can become a caregiver.</a:t>
            </a:r>
          </a:p>
          <a:p>
            <a:endParaRPr lang="en-US" sz="2800" dirty="0" smtClean="0">
              <a:solidFill>
                <a:schemeClr val="tx1"/>
              </a:solidFill>
            </a:endParaRPr>
          </a:p>
          <a:p>
            <a:r>
              <a:rPr lang="en-US" sz="2800" dirty="0" smtClean="0">
                <a:solidFill>
                  <a:schemeClr val="tx1"/>
                </a:solidFill>
              </a:rPr>
              <a:t>Save the cost requires for an external caregiver or a nurse.</a:t>
            </a:r>
          </a:p>
          <a:p>
            <a:endParaRPr lang="en-US" sz="2800" dirty="0" smtClean="0">
              <a:solidFill>
                <a:schemeClr val="tx1"/>
              </a:solidFill>
            </a:endParaRPr>
          </a:p>
          <a:p>
            <a:r>
              <a:rPr lang="en-US" sz="2800" dirty="0" smtClean="0">
                <a:solidFill>
                  <a:schemeClr val="tx1"/>
                </a:solidFill>
              </a:rPr>
              <a:t>Eases up duties of the caregiver.</a:t>
            </a:r>
            <a:endParaRPr lang="en-US" sz="2800" dirty="0">
              <a:solidFill>
                <a:schemeClr val="tx1"/>
              </a:solidFill>
            </a:endParaRPr>
          </a:p>
        </p:txBody>
      </p:sp>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Ranathunga</a:t>
            </a:r>
            <a:r>
              <a:rPr lang="en-US" sz="1200" dirty="0" smtClean="0">
                <a:solidFill>
                  <a:schemeClr val="tx1"/>
                </a:solidFill>
              </a:rPr>
              <a:t> R.M.K.V. – IT14044632</a:t>
            </a:r>
            <a:endParaRPr lang="en-US" sz="1200" dirty="0">
              <a:solidFill>
                <a:schemeClr val="tx1"/>
              </a:solidFill>
            </a:endParaRPr>
          </a:p>
        </p:txBody>
      </p:sp>
    </p:spTree>
    <p:extLst>
      <p:ext uri="{BB962C8B-B14F-4D97-AF65-F5344CB8AC3E}">
        <p14:creationId xmlns:p14="http://schemas.microsoft.com/office/powerpoint/2010/main" val="337162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a:t>
            </a:r>
            <a:endParaRPr lang="en-US" dirty="0"/>
          </a:p>
        </p:txBody>
      </p:sp>
      <p:sp>
        <p:nvSpPr>
          <p:cNvPr id="3" name="TextBox 2"/>
          <p:cNvSpPr txBox="1"/>
          <p:nvPr/>
        </p:nvSpPr>
        <p:spPr>
          <a:xfrm>
            <a:off x="914400" y="2438400"/>
            <a:ext cx="10363200" cy="3385542"/>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t>Caregiver </a:t>
            </a:r>
            <a:r>
              <a:rPr lang="en-US" sz="2800" dirty="0" smtClean="0"/>
              <a:t>can </a:t>
            </a:r>
            <a:r>
              <a:rPr lang="en-US" sz="2800" dirty="0"/>
              <a:t>m</a:t>
            </a:r>
            <a:r>
              <a:rPr lang="en-US" sz="2800" dirty="0" smtClean="0"/>
              <a:t>ake </a:t>
            </a:r>
            <a:r>
              <a:rPr lang="en-US" sz="2800" dirty="0"/>
              <a:t>b</a:t>
            </a:r>
            <a:r>
              <a:rPr lang="en-US" sz="2800" dirty="0" smtClean="0"/>
              <a:t>etter </a:t>
            </a:r>
            <a:r>
              <a:rPr lang="en-US" sz="2800" dirty="0"/>
              <a:t>d</a:t>
            </a:r>
            <a:r>
              <a:rPr lang="en-US" sz="2800" dirty="0" smtClean="0"/>
              <a:t>ecisions</a:t>
            </a:r>
            <a:r>
              <a:rPr lang="en-US" sz="2800" dirty="0" smtClean="0"/>
              <a:t>.</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smtClean="0"/>
              <a:t>Minimize </a:t>
            </a:r>
            <a:r>
              <a:rPr lang="en-US" sz="2800" dirty="0" smtClean="0"/>
              <a:t>health </a:t>
            </a:r>
            <a:r>
              <a:rPr lang="en-US" sz="2800" dirty="0"/>
              <a:t>c</a:t>
            </a:r>
            <a:r>
              <a:rPr lang="en-US" sz="2800" dirty="0" smtClean="0"/>
              <a:t>are </a:t>
            </a:r>
            <a:r>
              <a:rPr lang="en-US" sz="2800" dirty="0"/>
              <a:t>c</a:t>
            </a:r>
            <a:r>
              <a:rPr lang="en-US" sz="2800" dirty="0" smtClean="0"/>
              <a:t>osts</a:t>
            </a:r>
            <a:r>
              <a:rPr lang="en-US" sz="2800" dirty="0" smtClean="0"/>
              <a:t>.</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smtClean="0"/>
              <a:t>Patients return home sooner.</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smtClean="0"/>
              <a:t>Reduced adverse events.</a:t>
            </a:r>
          </a:p>
          <a:p>
            <a:pPr marL="285750" indent="-285750">
              <a:buFont typeface="Wingdings" panose="05000000000000000000" pitchFamily="2" charset="2"/>
              <a:buChar char="§"/>
            </a:pPr>
            <a:endParaRPr lang="en-US" b="1" dirty="0"/>
          </a:p>
        </p:txBody>
      </p:sp>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Ranathunga</a:t>
            </a:r>
            <a:r>
              <a:rPr lang="en-US" sz="1200" dirty="0" smtClean="0">
                <a:solidFill>
                  <a:schemeClr val="tx1"/>
                </a:solidFill>
              </a:rPr>
              <a:t> R.M.K.V. – IT14044632</a:t>
            </a:r>
            <a:endParaRPr lang="en-US" sz="1200" dirty="0">
              <a:solidFill>
                <a:schemeClr val="tx1"/>
              </a:solidFill>
            </a:endParaRPr>
          </a:p>
        </p:txBody>
      </p:sp>
    </p:spTree>
    <p:extLst>
      <p:ext uri="{BB962C8B-B14F-4D97-AF65-F5344CB8AC3E}">
        <p14:creationId xmlns:p14="http://schemas.microsoft.com/office/powerpoint/2010/main" val="273704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65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SYSTEMS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00794"/>
            <a:ext cx="1619476" cy="581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697819"/>
            <a:ext cx="2619741" cy="828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818" y="4343400"/>
            <a:ext cx="2381582" cy="762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55056" y="2330614"/>
            <a:ext cx="4200659" cy="1754326"/>
          </a:xfrm>
          <a:prstGeom prst="rect">
            <a:avLst/>
          </a:prstGeom>
          <a:noFill/>
        </p:spPr>
        <p:txBody>
          <a:bodyPr wrap="square" rtlCol="0">
            <a:spAutoFit/>
          </a:bodyPr>
          <a:lstStyle/>
          <a:p>
            <a:pPr algn="just"/>
            <a:r>
              <a:rPr lang="en-US" dirty="0"/>
              <a:t>This unique health and fitness tracker, available to individual consumers, combines a wristband monitor that tracks movement and sleep details with a user-friendly mobile app that enables logging of exercise, food and hydration.</a:t>
            </a:r>
            <a:endParaRPr lang="en-US" dirty="0"/>
          </a:p>
        </p:txBody>
      </p:sp>
      <p:sp>
        <p:nvSpPr>
          <p:cNvPr id="8" name="TextBox 7"/>
          <p:cNvSpPr txBox="1"/>
          <p:nvPr/>
        </p:nvSpPr>
        <p:spPr>
          <a:xfrm>
            <a:off x="6628804" y="2607612"/>
            <a:ext cx="3581400" cy="1477328"/>
          </a:xfrm>
          <a:prstGeom prst="rect">
            <a:avLst/>
          </a:prstGeom>
          <a:noFill/>
        </p:spPr>
        <p:txBody>
          <a:bodyPr wrap="square" rtlCol="0">
            <a:spAutoFit/>
          </a:bodyPr>
          <a:lstStyle/>
          <a:p>
            <a:pPr algn="just"/>
            <a:r>
              <a:rPr lang="en-US" dirty="0" smtClean="0"/>
              <a:t>This is developed by </a:t>
            </a:r>
            <a:r>
              <a:rPr lang="en-US" dirty="0"/>
              <a:t>comprehensive technology to help monitor chronic or at-risk patients with wearable sensors that collect real-time health </a:t>
            </a:r>
            <a:r>
              <a:rPr lang="en-US" dirty="0" smtClean="0"/>
              <a:t>data.</a:t>
            </a:r>
            <a:endParaRPr lang="en-US" dirty="0"/>
          </a:p>
        </p:txBody>
      </p:sp>
      <p:sp>
        <p:nvSpPr>
          <p:cNvPr id="9" name="TextBox 8"/>
          <p:cNvSpPr txBox="1"/>
          <p:nvPr/>
        </p:nvSpPr>
        <p:spPr>
          <a:xfrm>
            <a:off x="838200" y="5249492"/>
            <a:ext cx="5181600" cy="1200329"/>
          </a:xfrm>
          <a:prstGeom prst="rect">
            <a:avLst/>
          </a:prstGeom>
          <a:noFill/>
        </p:spPr>
        <p:txBody>
          <a:bodyPr wrap="square" rtlCol="0">
            <a:spAutoFit/>
          </a:bodyPr>
          <a:lstStyle/>
          <a:p>
            <a:pPr algn="just"/>
            <a:r>
              <a:rPr lang="en-US" dirty="0" smtClean="0"/>
              <a:t>It is a </a:t>
            </a:r>
            <a:r>
              <a:rPr lang="en-US" dirty="0"/>
              <a:t>cellphone designed to be </a:t>
            </a:r>
            <a:r>
              <a:rPr lang="en-US" dirty="0" smtClean="0"/>
              <a:t>simple, user-friendly </a:t>
            </a:r>
            <a:r>
              <a:rPr lang="en-US" dirty="0"/>
              <a:t>for </a:t>
            </a:r>
            <a:r>
              <a:rPr lang="en-US" dirty="0" smtClean="0"/>
              <a:t>seniors and provide </a:t>
            </a:r>
            <a:r>
              <a:rPr lang="en-US" dirty="0"/>
              <a:t>Urgent </a:t>
            </a:r>
            <a:r>
              <a:rPr lang="en-US" dirty="0" smtClean="0"/>
              <a:t>Care them. This </a:t>
            </a:r>
            <a:r>
              <a:rPr lang="en-US" dirty="0"/>
              <a:t>uses GPS and wireless cellular technology to connect users with emergency contacts  </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047" y="4436061"/>
            <a:ext cx="2695951" cy="638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6628804" y="5235540"/>
            <a:ext cx="4801196" cy="1477328"/>
          </a:xfrm>
          <a:prstGeom prst="rect">
            <a:avLst/>
          </a:prstGeom>
          <a:noFill/>
        </p:spPr>
        <p:txBody>
          <a:bodyPr wrap="square" rtlCol="0">
            <a:spAutoFit/>
          </a:bodyPr>
          <a:lstStyle/>
          <a:p>
            <a:pPr algn="just"/>
            <a:r>
              <a:rPr lang="en-US" dirty="0"/>
              <a:t>Using discreet wireless sensors throughout the client’s living area, Wellness tracks activity and wellness indicators, giving caregivers real-time insight into each client’s current conditions as well as potential emergent problems.</a:t>
            </a:r>
            <a:endParaRPr lang="en-US" dirty="0"/>
          </a:p>
        </p:txBody>
      </p:sp>
      <p:sp>
        <p:nvSpPr>
          <p:cNvPr id="12" name="Round Diagonal Corner Rectangle 11"/>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Chathurangi</a:t>
            </a:r>
            <a:r>
              <a:rPr lang="en-US" sz="1200" dirty="0" smtClean="0">
                <a:solidFill>
                  <a:schemeClr val="tx1"/>
                </a:solidFill>
              </a:rPr>
              <a:t> W.A.S. – IT14069482</a:t>
            </a:r>
            <a:endParaRPr lang="en-US" sz="1200" dirty="0">
              <a:solidFill>
                <a:schemeClr val="tx1"/>
              </a:solidFill>
            </a:endParaRPr>
          </a:p>
        </p:txBody>
      </p:sp>
    </p:spTree>
    <p:extLst>
      <p:ext uri="{BB962C8B-B14F-4D97-AF65-F5344CB8AC3E}">
        <p14:creationId xmlns:p14="http://schemas.microsoft.com/office/powerpoint/2010/main" val="280690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SYSTEM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99348797"/>
              </p:ext>
            </p:extLst>
          </p:nvPr>
        </p:nvGraphicFramePr>
        <p:xfrm>
          <a:off x="228600" y="1584960"/>
          <a:ext cx="11811000" cy="5120640"/>
        </p:xfrm>
        <a:graphic>
          <a:graphicData uri="http://schemas.openxmlformats.org/drawingml/2006/table">
            <a:tbl>
              <a:tblPr firstRow="1" bandRow="1">
                <a:tableStyleId>{5C22544A-7EE6-4342-B048-85BDC9FD1C3A}</a:tableStyleId>
              </a:tblPr>
              <a:tblGrid>
                <a:gridCol w="1917700"/>
                <a:gridCol w="1917700"/>
                <a:gridCol w="1917700"/>
                <a:gridCol w="1917700"/>
                <a:gridCol w="1917700"/>
                <a:gridCol w="2222500"/>
              </a:tblGrid>
              <a:tr h="762000">
                <a:tc>
                  <a:txBody>
                    <a:bodyPr/>
                    <a:lstStyle/>
                    <a:p>
                      <a:r>
                        <a:rPr lang="en-US" sz="1600" dirty="0" smtClean="0"/>
                        <a:t>SYSTEM</a:t>
                      </a:r>
                      <a:endParaRPr lang="en-US" sz="1600" dirty="0"/>
                    </a:p>
                  </a:txBody>
                  <a:tcPr/>
                </a:tc>
                <a:tc>
                  <a:txBody>
                    <a:bodyPr/>
                    <a:lstStyle/>
                    <a:p>
                      <a:r>
                        <a:rPr lang="en-US" sz="1600" dirty="0" smtClean="0"/>
                        <a:t>RESPIRATORY</a:t>
                      </a:r>
                      <a:r>
                        <a:rPr lang="en-US" sz="1600" baseline="0" dirty="0" smtClean="0"/>
                        <a:t> SOUND ANALYSIS</a:t>
                      </a:r>
                      <a:endParaRPr lang="en-US" sz="1600" dirty="0"/>
                    </a:p>
                  </a:txBody>
                  <a:tcPr/>
                </a:tc>
                <a:tc>
                  <a:txBody>
                    <a:bodyPr/>
                    <a:lstStyle/>
                    <a:p>
                      <a:r>
                        <a:rPr lang="en-US" sz="1600" dirty="0" smtClean="0"/>
                        <a:t>SENSOR CONFIGURATION &amp; ANOMALY DETECTION VIA SENSOR INPUTS</a:t>
                      </a:r>
                      <a:endParaRPr lang="en-US" sz="1600" dirty="0"/>
                    </a:p>
                  </a:txBody>
                  <a:tcPr/>
                </a:tc>
                <a:tc>
                  <a:txBody>
                    <a:bodyPr/>
                    <a:lstStyle/>
                    <a:p>
                      <a:r>
                        <a:rPr lang="en-US" sz="1600" dirty="0" smtClean="0"/>
                        <a:t>ABNORMALITY DETECTION OF BEHAVIOURS </a:t>
                      </a:r>
                      <a:endParaRPr lang="en-US" sz="1600" dirty="0"/>
                    </a:p>
                  </a:txBody>
                  <a:tcPr/>
                </a:tc>
                <a:tc>
                  <a:txBody>
                    <a:bodyPr/>
                    <a:lstStyle/>
                    <a:p>
                      <a:r>
                        <a:rPr lang="en-US" sz="1600" dirty="0" smtClean="0"/>
                        <a:t>ABNORMALITY DETECTION IN EMOTIONS</a:t>
                      </a:r>
                      <a:endParaRPr lang="en-US" sz="1600" dirty="0"/>
                    </a:p>
                  </a:txBody>
                  <a:tcPr/>
                </a:tc>
                <a:tc>
                  <a:txBody>
                    <a:bodyPr/>
                    <a:lstStyle/>
                    <a:p>
                      <a:r>
                        <a:rPr lang="en-US" sz="1600" dirty="0" smtClean="0"/>
                        <a:t>ALERTING CAREGIVER</a:t>
                      </a:r>
                      <a:endParaRPr lang="en-US" sz="1600" dirty="0"/>
                    </a:p>
                  </a:txBody>
                  <a:tcPr/>
                </a:tc>
              </a:tr>
              <a:tr h="76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PROPOSED</a:t>
                      </a:r>
                      <a:r>
                        <a:rPr lang="en-US" baseline="0" dirty="0" smtClean="0">
                          <a:solidFill>
                            <a:srgbClr val="FF0000"/>
                          </a:solidFill>
                        </a:rPr>
                        <a:t> SYSTEM</a:t>
                      </a:r>
                      <a:endParaRPr lang="en-US" dirty="0" smtClean="0">
                        <a:solidFill>
                          <a:srgbClr val="FF0000"/>
                        </a:solidFill>
                      </a:endParaRP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7620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7620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7620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762000">
                <a:tc>
                  <a:txBody>
                    <a:bodyPr/>
                    <a:lstStyle/>
                    <a:p>
                      <a:endParaRPr lang="en-US" dirty="0">
                        <a:solidFill>
                          <a:srgbClr val="FF0000"/>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69" y="3734202"/>
            <a:ext cx="1713900" cy="581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9" y="4487636"/>
            <a:ext cx="1821224" cy="6125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61" y="5260329"/>
            <a:ext cx="1782608" cy="61962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561" y="6030760"/>
            <a:ext cx="1813732" cy="638264"/>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2971800"/>
            <a:ext cx="732339" cy="526973"/>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42645" y="3734202"/>
            <a:ext cx="609600" cy="609600"/>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36888" y="2988038"/>
            <a:ext cx="732339" cy="526973"/>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3932" y="2992497"/>
            <a:ext cx="732339" cy="526973"/>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3464" y="2971799"/>
            <a:ext cx="732339" cy="526973"/>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91800" y="2971798"/>
            <a:ext cx="732339" cy="52697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9214" y="3734202"/>
            <a:ext cx="732339" cy="526973"/>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59627" y="3736703"/>
            <a:ext cx="609600" cy="609600"/>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8200" y="3733800"/>
            <a:ext cx="609600" cy="6096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9518" y="3734202"/>
            <a:ext cx="609600" cy="609600"/>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3225" y="4573179"/>
            <a:ext cx="732339" cy="526973"/>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8148" y="4530407"/>
            <a:ext cx="732339" cy="526973"/>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99277" y="4531865"/>
            <a:ext cx="609600" cy="609600"/>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0650" y="4491437"/>
            <a:ext cx="609600" cy="609600"/>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2183" y="4506480"/>
            <a:ext cx="732339" cy="526973"/>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399" y="5260329"/>
            <a:ext cx="732339" cy="526973"/>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6670" y="5306654"/>
            <a:ext cx="732339" cy="526973"/>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7139" y="5260329"/>
            <a:ext cx="609600" cy="609600"/>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0583" y="5260329"/>
            <a:ext cx="609600" cy="6096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6888" y="5260329"/>
            <a:ext cx="609600" cy="609600"/>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42645" y="6030760"/>
            <a:ext cx="732339" cy="526973"/>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2090" y="6026227"/>
            <a:ext cx="732339" cy="526973"/>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8534" y="6032856"/>
            <a:ext cx="732339" cy="526973"/>
          </a:xfrm>
          <a:prstGeom prst="rect">
            <a:avLst/>
          </a:prstGeom>
        </p:spPr>
      </p:pic>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49022" y="5991542"/>
            <a:ext cx="609600" cy="609600"/>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7406" y="6005157"/>
            <a:ext cx="609600" cy="609600"/>
          </a:xfrm>
          <a:prstGeom prst="rect">
            <a:avLst/>
          </a:prstGeom>
        </p:spPr>
      </p:pic>
      <p:sp>
        <p:nvSpPr>
          <p:cNvPr id="42" name="Round Diagonal Corner Rectangle 41"/>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Chathurangi</a:t>
            </a:r>
            <a:r>
              <a:rPr lang="en-US" sz="1200" dirty="0" smtClean="0">
                <a:solidFill>
                  <a:schemeClr val="tx1"/>
                </a:solidFill>
              </a:rPr>
              <a:t> W.A.S. – IT14069482</a:t>
            </a:r>
            <a:endParaRPr lang="en-US" sz="1200" dirty="0">
              <a:solidFill>
                <a:schemeClr val="tx1"/>
              </a:solidFill>
            </a:endParaRPr>
          </a:p>
        </p:txBody>
      </p:sp>
    </p:spTree>
    <p:extLst>
      <p:ext uri="{BB962C8B-B14F-4D97-AF65-F5344CB8AC3E}">
        <p14:creationId xmlns:p14="http://schemas.microsoft.com/office/powerpoint/2010/main" val="150657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POTENTIAL</a:t>
            </a:r>
          </a:p>
        </p:txBody>
      </p:sp>
      <p:sp>
        <p:nvSpPr>
          <p:cNvPr id="4" name="TextBox 3"/>
          <p:cNvSpPr txBox="1"/>
          <p:nvPr/>
        </p:nvSpPr>
        <p:spPr>
          <a:xfrm>
            <a:off x="685800" y="1828800"/>
            <a:ext cx="6477000" cy="1323439"/>
          </a:xfrm>
          <a:prstGeom prst="rect">
            <a:avLst/>
          </a:prstGeom>
          <a:noFill/>
        </p:spPr>
        <p:txBody>
          <a:bodyPr wrap="square" rtlCol="0">
            <a:spAutoFit/>
          </a:bodyPr>
          <a:lstStyle/>
          <a:p>
            <a:r>
              <a:rPr lang="en-US" sz="2000" dirty="0"/>
              <a:t>Target Market </a:t>
            </a:r>
            <a:r>
              <a:rPr lang="en-US" sz="2000" dirty="0"/>
              <a:t>--- 	</a:t>
            </a:r>
            <a:r>
              <a:rPr lang="en-US" sz="2000" dirty="0" smtClean="0"/>
              <a:t>Homecare </a:t>
            </a:r>
            <a:r>
              <a:rPr lang="en-US" sz="2000" dirty="0"/>
              <a:t>settings</a:t>
            </a:r>
            <a:endParaRPr lang="en-US" sz="2000" dirty="0" smtClean="0"/>
          </a:p>
          <a:p>
            <a:r>
              <a:rPr lang="en-US" sz="2000" dirty="0"/>
              <a:t>	</a:t>
            </a:r>
            <a:r>
              <a:rPr lang="en-US" sz="2000" dirty="0" smtClean="0"/>
              <a:t>	</a:t>
            </a:r>
            <a:r>
              <a:rPr lang="en-US" sz="2000" dirty="0" smtClean="0"/>
              <a:t>Elder Homes</a:t>
            </a:r>
          </a:p>
          <a:p>
            <a:r>
              <a:rPr lang="en-US" sz="2000" dirty="0"/>
              <a:t>		</a:t>
            </a:r>
            <a:r>
              <a:rPr lang="en-US" sz="2000" dirty="0" smtClean="0"/>
              <a:t>Elder </a:t>
            </a:r>
            <a:r>
              <a:rPr lang="en-US" sz="2000" dirty="0"/>
              <a:t>care agencies</a:t>
            </a:r>
            <a:endParaRPr lang="en-US" sz="2000" dirty="0"/>
          </a:p>
          <a:p>
            <a:r>
              <a:rPr lang="en-US" sz="2000"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6845" y="1715195"/>
            <a:ext cx="4419600" cy="25457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615" y="3616242"/>
            <a:ext cx="5363505"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Arrow: Right 7"/>
          <p:cNvSpPr/>
          <p:nvPr/>
        </p:nvSpPr>
        <p:spPr>
          <a:xfrm rot="9718842">
            <a:off x="7141056" y="6147556"/>
            <a:ext cx="978408" cy="37454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153400" y="5715000"/>
            <a:ext cx="4516321" cy="707886"/>
          </a:xfrm>
          <a:prstGeom prst="rect">
            <a:avLst/>
          </a:prstGeom>
          <a:noFill/>
        </p:spPr>
        <p:txBody>
          <a:bodyPr wrap="square" rtlCol="0">
            <a:spAutoFit/>
          </a:bodyPr>
          <a:lstStyle/>
          <a:p>
            <a:r>
              <a:rPr lang="en-US" sz="2000" b="1" dirty="0">
                <a:solidFill>
                  <a:srgbClr val="FF0000"/>
                </a:solidFill>
              </a:rPr>
              <a:t>Ageing in Sri Lanka in South Asian perspective</a:t>
            </a:r>
          </a:p>
        </p:txBody>
      </p:sp>
      <p:sp>
        <p:nvSpPr>
          <p:cNvPr id="10" name="Round Diagonal Corner Rectangle 9"/>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Chathurangi</a:t>
            </a:r>
            <a:r>
              <a:rPr lang="en-US" sz="1200" dirty="0" smtClean="0">
                <a:solidFill>
                  <a:schemeClr val="tx1"/>
                </a:solidFill>
              </a:rPr>
              <a:t> W.A.S. – IT14069482</a:t>
            </a:r>
            <a:endParaRPr lang="en-US" sz="1200" dirty="0">
              <a:solidFill>
                <a:schemeClr val="tx1"/>
              </a:solidFill>
            </a:endParaRPr>
          </a:p>
        </p:txBody>
      </p:sp>
    </p:spTree>
    <p:extLst>
      <p:ext uri="{BB962C8B-B14F-4D97-AF65-F5344CB8AC3E}">
        <p14:creationId xmlns:p14="http://schemas.microsoft.com/office/powerpoint/2010/main" val="3628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STRATEGY</a:t>
            </a:r>
          </a:p>
        </p:txBody>
      </p:sp>
      <p:sp>
        <p:nvSpPr>
          <p:cNvPr id="3" name="TextBox 2"/>
          <p:cNvSpPr txBox="1"/>
          <p:nvPr/>
        </p:nvSpPr>
        <p:spPr>
          <a:xfrm>
            <a:off x="381000" y="1828800"/>
            <a:ext cx="11582400" cy="2794611"/>
          </a:xfrm>
          <a:prstGeom prst="rect">
            <a:avLst/>
          </a:prstGeom>
          <a:noFill/>
        </p:spPr>
        <p:txBody>
          <a:bodyPr wrap="square" rtlCol="0">
            <a:spAutoFit/>
          </a:bodyPr>
          <a:lstStyle/>
          <a:p>
            <a:pPr algn="just">
              <a:lnSpc>
                <a:spcPct val="150000"/>
              </a:lnSpc>
            </a:pPr>
            <a:r>
              <a:rPr lang="en-US" sz="2400" dirty="0"/>
              <a:t>Increased technological improvement, rise in the incidence, globalization and prevalence of some diseases along with increase in aging population, enhanced demand for monitoring in private sectors. Hence the global market for patient monitoring system market is expected to have a healthy growth rate in the forecast period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267200"/>
            <a:ext cx="3962400" cy="2286000"/>
          </a:xfrm>
          <a:prstGeom prst="rect">
            <a:avLst/>
          </a:prstGeom>
        </p:spPr>
      </p:pic>
      <p:sp>
        <p:nvSpPr>
          <p:cNvPr id="5" name="Round Diagonal Corner Rectangle 4"/>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Chathurangi</a:t>
            </a:r>
            <a:r>
              <a:rPr lang="en-US" sz="1200" dirty="0" smtClean="0">
                <a:solidFill>
                  <a:schemeClr val="tx1"/>
                </a:solidFill>
              </a:rPr>
              <a:t> W.A.S. – IT14069482</a:t>
            </a:r>
            <a:endParaRPr lang="en-US" sz="1200" dirty="0">
              <a:solidFill>
                <a:schemeClr val="tx1"/>
              </a:solidFill>
            </a:endParaRPr>
          </a:p>
        </p:txBody>
      </p:sp>
    </p:spTree>
    <p:extLst>
      <p:ext uri="{BB962C8B-B14F-4D97-AF65-F5344CB8AC3E}">
        <p14:creationId xmlns:p14="http://schemas.microsoft.com/office/powerpoint/2010/main" val="12592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ALLOCATION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4412376"/>
              </p:ext>
            </p:extLst>
          </p:nvPr>
        </p:nvGraphicFramePr>
        <p:xfrm>
          <a:off x="1066800" y="2133600"/>
          <a:ext cx="10058400" cy="4114802"/>
        </p:xfrm>
        <a:graphic>
          <a:graphicData uri="http://schemas.openxmlformats.org/drawingml/2006/table">
            <a:tbl>
              <a:tblPr firstRow="1" bandRow="1">
                <a:tableStyleId>{5C22544A-7EE6-4342-B048-85BDC9FD1C3A}</a:tableStyleId>
              </a:tblPr>
              <a:tblGrid>
                <a:gridCol w="3352800"/>
                <a:gridCol w="3352800"/>
                <a:gridCol w="3352800"/>
              </a:tblGrid>
              <a:tr h="794905">
                <a:tc>
                  <a:txBody>
                    <a:bodyPr/>
                    <a:lstStyle/>
                    <a:p>
                      <a:pPr algn="l"/>
                      <a:r>
                        <a:rPr lang="en-US" sz="2800" dirty="0" smtClean="0"/>
                        <a:t>Student  ID</a:t>
                      </a:r>
                      <a:endParaRPr lang="en-US" sz="2800" dirty="0"/>
                    </a:p>
                  </a:txBody>
                  <a:tcPr/>
                </a:tc>
                <a:tc>
                  <a:txBody>
                    <a:bodyPr/>
                    <a:lstStyle/>
                    <a:p>
                      <a:pPr algn="l"/>
                      <a:r>
                        <a:rPr lang="en-US" sz="2800" dirty="0" smtClean="0"/>
                        <a:t>Student Name</a:t>
                      </a:r>
                      <a:endParaRPr lang="en-US" sz="2800" dirty="0"/>
                    </a:p>
                  </a:txBody>
                  <a:tcPr/>
                </a:tc>
                <a:tc>
                  <a:txBody>
                    <a:bodyPr/>
                    <a:lstStyle/>
                    <a:p>
                      <a:pPr algn="l"/>
                      <a:r>
                        <a:rPr lang="en-US" sz="2800" dirty="0" smtClean="0"/>
                        <a:t>Work Allocation</a:t>
                      </a:r>
                      <a:endParaRPr lang="en-US" sz="2800" dirty="0"/>
                    </a:p>
                  </a:txBody>
                  <a:tcPr/>
                </a:tc>
              </a:tr>
              <a:tr h="794905">
                <a:tc>
                  <a:txBody>
                    <a:bodyPr/>
                    <a:lstStyle/>
                    <a:p>
                      <a:pPr algn="l"/>
                      <a:r>
                        <a:rPr lang="en-US" dirty="0" smtClean="0"/>
                        <a:t>IT14073656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ABEYRATHNE H.V.L.K.</a:t>
                      </a:r>
                    </a:p>
                    <a:p>
                      <a:pPr algn="l"/>
                      <a:endParaRPr lang="en-US" dirty="0"/>
                    </a:p>
                  </a:txBody>
                  <a:tcPr/>
                </a:tc>
                <a:tc>
                  <a:txBody>
                    <a:bodyPr/>
                    <a:lstStyle/>
                    <a:p>
                      <a:pPr algn="l"/>
                      <a:r>
                        <a:rPr lang="en-US" dirty="0" smtClean="0"/>
                        <a:t>RESPIRATORY SOUND </a:t>
                      </a:r>
                      <a:r>
                        <a:rPr lang="en-US" dirty="0" smtClean="0"/>
                        <a:t>ANALYSIS &amp; DRUG REMINDER</a:t>
                      </a:r>
                      <a:endParaRPr lang="en-US" dirty="0"/>
                    </a:p>
                  </a:txBody>
                  <a:tcPr/>
                </a:tc>
              </a:tr>
              <a:tr h="935182">
                <a:tc>
                  <a:txBody>
                    <a:bodyPr/>
                    <a:lstStyle/>
                    <a:p>
                      <a:pPr algn="l"/>
                      <a:r>
                        <a:rPr lang="en-US" dirty="0" smtClean="0"/>
                        <a:t>IT14054532</a:t>
                      </a:r>
                      <a:endParaRPr lang="en-US" dirty="0"/>
                    </a:p>
                  </a:txBody>
                  <a:tcPr/>
                </a:tc>
                <a:tc>
                  <a:txBody>
                    <a:bodyPr/>
                    <a:lstStyle/>
                    <a:p>
                      <a:pPr algn="l"/>
                      <a:r>
                        <a:rPr lang="en-US" dirty="0" smtClean="0"/>
                        <a:t>SUDASINGHE S.P.L.P.</a:t>
                      </a:r>
                      <a:endParaRPr lang="en-US" dirty="0"/>
                    </a:p>
                  </a:txBody>
                  <a:tcPr/>
                </a:tc>
                <a:tc>
                  <a:txBody>
                    <a:bodyPr/>
                    <a:lstStyle/>
                    <a:p>
                      <a:pPr algn="l"/>
                      <a:r>
                        <a:rPr lang="en-US" dirty="0" smtClean="0"/>
                        <a:t>SENSOR CONFIGURATION &amp; ANOMALY DETECTION VIA SENSOR INPUTS</a:t>
                      </a:r>
                      <a:endParaRPr lang="en-US" dirty="0"/>
                    </a:p>
                  </a:txBody>
                  <a:tcPr/>
                </a:tc>
              </a:tr>
              <a:tr h="794905">
                <a:tc>
                  <a:txBody>
                    <a:bodyPr/>
                    <a:lstStyle/>
                    <a:p>
                      <a:pPr algn="l"/>
                      <a:r>
                        <a:rPr lang="en-US" dirty="0" smtClean="0"/>
                        <a:t>IT14069482</a:t>
                      </a:r>
                      <a:endParaRPr lang="en-US" dirty="0"/>
                    </a:p>
                  </a:txBody>
                  <a:tcPr/>
                </a:tc>
                <a:tc>
                  <a:txBody>
                    <a:bodyPr/>
                    <a:lstStyle/>
                    <a:p>
                      <a:pPr algn="l"/>
                      <a:r>
                        <a:rPr lang="en-US" dirty="0" smtClean="0"/>
                        <a:t>CHATHURANGI W.A.S.</a:t>
                      </a:r>
                      <a:endParaRPr lang="en-US" dirty="0"/>
                    </a:p>
                  </a:txBody>
                  <a:tcPr/>
                </a:tc>
                <a:tc>
                  <a:txBody>
                    <a:bodyPr/>
                    <a:lstStyle/>
                    <a:p>
                      <a:pPr algn="l"/>
                      <a:r>
                        <a:rPr lang="en-US" dirty="0" smtClean="0"/>
                        <a:t>ABNORMALITY DETECTION OF BEHAVIOURS </a:t>
                      </a:r>
                      <a:endParaRPr lang="en-US" dirty="0"/>
                    </a:p>
                  </a:txBody>
                  <a:tcPr/>
                </a:tc>
              </a:tr>
              <a:tr h="794905">
                <a:tc>
                  <a:txBody>
                    <a:bodyPr/>
                    <a:lstStyle/>
                    <a:p>
                      <a:pPr algn="l"/>
                      <a:r>
                        <a:rPr lang="en-US" dirty="0" smtClean="0"/>
                        <a:t>IT14044632</a:t>
                      </a:r>
                      <a:endParaRPr lang="en-US" dirty="0"/>
                    </a:p>
                  </a:txBody>
                  <a:tcPr/>
                </a:tc>
                <a:tc>
                  <a:txBody>
                    <a:bodyPr/>
                    <a:lstStyle/>
                    <a:p>
                      <a:pPr algn="l"/>
                      <a:r>
                        <a:rPr lang="en-US" dirty="0" smtClean="0"/>
                        <a:t>RANATHUNGA R.M.K.V.</a:t>
                      </a:r>
                      <a:endParaRPr lang="en-US" dirty="0"/>
                    </a:p>
                  </a:txBody>
                  <a:tcPr/>
                </a:tc>
                <a:tc>
                  <a:txBody>
                    <a:bodyPr/>
                    <a:lstStyle/>
                    <a:p>
                      <a:pPr algn="l"/>
                      <a:r>
                        <a:rPr lang="en-US" dirty="0" smtClean="0"/>
                        <a:t>ABNORMALITY DETECTION IN EMOTIONS</a:t>
                      </a:r>
                      <a:endParaRPr lang="en-US" dirty="0"/>
                    </a:p>
                  </a:txBody>
                  <a:tcPr/>
                </a:tc>
              </a:tr>
            </a:tbl>
          </a:graphicData>
        </a:graphic>
      </p:graphicFrame>
    </p:spTree>
    <p:extLst>
      <p:ext uri="{BB962C8B-B14F-4D97-AF65-F5344CB8AC3E}">
        <p14:creationId xmlns:p14="http://schemas.microsoft.com/office/powerpoint/2010/main" val="31788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743200"/>
            <a:ext cx="3771900" cy="3411474"/>
          </a:xfrm>
          <a:prstGeom prst="ellipse">
            <a:avLst/>
          </a:prstGeom>
          <a:ln>
            <a:noFill/>
          </a:ln>
          <a:effectLst>
            <a:softEdge rad="112500"/>
          </a:effectLst>
        </p:spPr>
      </p:pic>
      <p:sp>
        <p:nvSpPr>
          <p:cNvPr id="2" name="Title 1"/>
          <p:cNvSpPr>
            <a:spLocks noGrp="1"/>
          </p:cNvSpPr>
          <p:nvPr>
            <p:ph type="title"/>
          </p:nvPr>
        </p:nvSpPr>
        <p:spPr>
          <a:xfrm rot="20886532">
            <a:off x="701160" y="1681070"/>
            <a:ext cx="7772400" cy="3177380"/>
          </a:xfrm>
        </p:spPr>
        <p:txBody>
          <a:bodyPr anchor="ctr">
            <a:normAutofit/>
          </a:bodyPr>
          <a:lstStyle/>
          <a:p>
            <a:pPr algn="ctr"/>
            <a:r>
              <a:rPr lang="en-US" sz="8000" dirty="0" smtClean="0"/>
              <a:t>THANK YOU….</a:t>
            </a:r>
            <a:endParaRPr lang="en-US" sz="8000" dirty="0"/>
          </a:p>
        </p:txBody>
      </p:sp>
    </p:spTree>
    <p:extLst>
      <p:ext uri="{BB962C8B-B14F-4D97-AF65-F5344CB8AC3E}">
        <p14:creationId xmlns:p14="http://schemas.microsoft.com/office/powerpoint/2010/main" val="73535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332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7467600" y="800099"/>
            <a:ext cx="3932237" cy="4800601"/>
          </a:xfrm>
        </p:spPr>
        <p:txBody>
          <a:bodyPr>
            <a:normAutofit/>
          </a:bodyPr>
          <a:lstStyle/>
          <a:p>
            <a:r>
              <a:rPr lang="en-US" sz="2800" i="1" dirty="0" smtClean="0">
                <a:latin typeface="Berlin Sans FB" panose="020E0602020502020306" pitchFamily="34" charset="0"/>
              </a:rPr>
              <a:t>“THE WORLD IS AGEING RAPIDLY. PEOPLE AGED 60 AND OLDER MAKE UP 12.3 PER CENT OF THE GLOBAL POPULATION, AND BY 2050, THAT NUMBER WILL RISE TO ALMOST 22PER CENT”  </a:t>
            </a:r>
          </a:p>
          <a:p>
            <a:r>
              <a:rPr lang="en-US" sz="2800" i="1" dirty="0" smtClean="0"/>
              <a:t>United Nation Population Fund</a:t>
            </a:r>
            <a:endParaRPr lang="en-US" sz="2800" i="1"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6800"/>
            <a:ext cx="6858000" cy="5791200"/>
          </a:xfrm>
        </p:spPr>
      </p:pic>
      <p:sp>
        <p:nvSpPr>
          <p:cNvPr id="3" name="Rectangle 2"/>
          <p:cNvSpPr/>
          <p:nvPr/>
        </p:nvSpPr>
        <p:spPr>
          <a:xfrm>
            <a:off x="0" y="0"/>
            <a:ext cx="7010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BACKGROUND</a:t>
            </a:r>
            <a:endParaRPr lang="en-US" sz="3600" dirty="0"/>
          </a:p>
        </p:txBody>
      </p:sp>
      <p:sp>
        <p:nvSpPr>
          <p:cNvPr id="5" name="Round Diagonal Corner Rectangle 4"/>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17091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With </a:t>
            </a:r>
            <a:r>
              <a:rPr lang="en-US" dirty="0"/>
              <a:t>the ageing, older people are restricted to bed due to various kinds of diseases and eventually they are becoming bedridden patients. </a:t>
            </a:r>
            <a:endParaRPr lang="en-US" dirty="0" smtClean="0"/>
          </a:p>
          <a:p>
            <a:r>
              <a:rPr lang="en-US" dirty="0" smtClean="0"/>
              <a:t>Due to </a:t>
            </a:r>
            <a:r>
              <a:rPr lang="en-US" dirty="0"/>
              <a:t>industrialization and the globalization, most of the people are affected by respiratory problems and the majority of them are elderly </a:t>
            </a:r>
            <a:r>
              <a:rPr lang="en-US" dirty="0" smtClean="0"/>
              <a:t>people.</a:t>
            </a:r>
          </a:p>
          <a:p>
            <a:r>
              <a:rPr lang="en-US" dirty="0" smtClean="0"/>
              <a:t>Since </a:t>
            </a:r>
            <a:r>
              <a:rPr lang="en-US" dirty="0"/>
              <a:t>the respiratory disorder for elderly people are common, they have been untreated to some </a:t>
            </a:r>
            <a:r>
              <a:rPr lang="en-US" dirty="0" smtClean="0"/>
              <a:t>extent.</a:t>
            </a:r>
          </a:p>
          <a:p>
            <a:r>
              <a:rPr lang="en-US" dirty="0" smtClean="0"/>
              <a:t>Therefore they require </a:t>
            </a:r>
            <a:r>
              <a:rPr lang="en-US" dirty="0"/>
              <a:t>special caring with continuous human </a:t>
            </a:r>
            <a:r>
              <a:rPr lang="en-US" dirty="0" smtClean="0"/>
              <a:t>monitoring.</a:t>
            </a:r>
            <a:endParaRPr lang="en-US" dirty="0"/>
          </a:p>
          <a:p>
            <a:endParaRPr lang="en-US" dirty="0"/>
          </a:p>
        </p:txBody>
      </p:sp>
      <p:sp>
        <p:nvSpPr>
          <p:cNvPr id="4" name="Round Diagonal Corner Rectangle 3"/>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204576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PATIENT MONITORING ????</a:t>
            </a:r>
            <a:endParaRPr lang="en-US" dirty="0"/>
          </a:p>
        </p:txBody>
      </p:sp>
      <p:sp>
        <p:nvSpPr>
          <p:cNvPr id="4" name="TextBox 3"/>
          <p:cNvSpPr txBox="1"/>
          <p:nvPr/>
        </p:nvSpPr>
        <p:spPr>
          <a:xfrm>
            <a:off x="1066800" y="2209800"/>
            <a:ext cx="10591800" cy="3539430"/>
          </a:xfrm>
          <a:prstGeom prst="rect">
            <a:avLst/>
          </a:prstGeom>
          <a:noFill/>
        </p:spPr>
        <p:txBody>
          <a:bodyPr wrap="square" rtlCol="0">
            <a:spAutoFit/>
          </a:bodyPr>
          <a:lstStyle/>
          <a:p>
            <a:pPr algn="just">
              <a:lnSpc>
                <a:spcPct val="200000"/>
              </a:lnSpc>
            </a:pPr>
            <a:r>
              <a:rPr lang="en-US" sz="4000" dirty="0" smtClean="0"/>
              <a:t>Patient Monitoring</a:t>
            </a:r>
          </a:p>
          <a:p>
            <a:pPr algn="just">
              <a:lnSpc>
                <a:spcPct val="200000"/>
              </a:lnSpc>
            </a:pPr>
            <a:r>
              <a:rPr lang="en-US" sz="3600" dirty="0" smtClean="0"/>
              <a:t>Is the </a:t>
            </a:r>
            <a:r>
              <a:rPr lang="en-US" sz="3600" b="1" dirty="0" smtClean="0"/>
              <a:t>OBSERVATION </a:t>
            </a:r>
            <a:r>
              <a:rPr lang="en-US" sz="3600" dirty="0" smtClean="0"/>
              <a:t>of a </a:t>
            </a:r>
            <a:r>
              <a:rPr lang="en-US" sz="3600" b="1" dirty="0" smtClean="0"/>
              <a:t>DISEASE</a:t>
            </a:r>
            <a:r>
              <a:rPr lang="en-US" sz="3600" dirty="0" smtClean="0"/>
              <a:t>, </a:t>
            </a:r>
            <a:r>
              <a:rPr lang="en-US" sz="3600" b="1" dirty="0" smtClean="0"/>
              <a:t>CONDITION</a:t>
            </a:r>
            <a:r>
              <a:rPr lang="en-US" sz="3600" dirty="0" smtClean="0"/>
              <a:t> or </a:t>
            </a:r>
            <a:r>
              <a:rPr lang="en-US" sz="3600" b="1" dirty="0" smtClean="0"/>
              <a:t>ONE</a:t>
            </a:r>
            <a:r>
              <a:rPr lang="en-US" sz="3600" dirty="0" smtClean="0"/>
              <a:t> </a:t>
            </a:r>
            <a:r>
              <a:rPr lang="en-US" sz="3600" dirty="0" smtClean="0"/>
              <a:t>or </a:t>
            </a:r>
            <a:r>
              <a:rPr lang="en-US" sz="3600" b="1" dirty="0" smtClean="0"/>
              <a:t>SEVERAL MEDICAL PARAMETERS </a:t>
            </a:r>
            <a:r>
              <a:rPr lang="en-US" sz="3600" dirty="0" smtClean="0"/>
              <a:t>over time.</a:t>
            </a:r>
            <a:endParaRPr lang="en-US" sz="3600" dirty="0"/>
          </a:p>
        </p:txBody>
      </p:sp>
      <p:sp>
        <p:nvSpPr>
          <p:cNvPr id="5" name="Round Diagonal Corner Rectangle 4"/>
          <p:cNvSpPr/>
          <p:nvPr/>
        </p:nvSpPr>
        <p:spPr>
          <a:xfrm>
            <a:off x="76200" y="65875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227579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95823835"/>
              </p:ext>
            </p:extLst>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21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a:t>
            </a:r>
            <a:endParaRPr lang="en-US" dirty="0"/>
          </a:p>
        </p:txBody>
      </p:sp>
      <p:sp>
        <p:nvSpPr>
          <p:cNvPr id="6" name="Content Placeholder 5"/>
          <p:cNvSpPr>
            <a:spLocks noGrp="1"/>
          </p:cNvSpPr>
          <p:nvPr>
            <p:ph idx="1"/>
          </p:nvPr>
        </p:nvSpPr>
        <p:spPr/>
        <p:txBody>
          <a:bodyPr/>
          <a:lstStyle/>
          <a:p>
            <a:r>
              <a:rPr lang="en-US" dirty="0"/>
              <a:t>H</a:t>
            </a:r>
            <a:r>
              <a:rPr lang="en-US" dirty="0" smtClean="0"/>
              <a:t>uman </a:t>
            </a:r>
            <a:r>
              <a:rPr lang="en-US" dirty="0"/>
              <a:t>monitoring </a:t>
            </a:r>
            <a:r>
              <a:rPr lang="en-US" dirty="0" smtClean="0"/>
              <a:t>requires </a:t>
            </a:r>
            <a:r>
              <a:rPr lang="en-US" dirty="0"/>
              <a:t>well trained caregiver with sound knowledge and skills to keep eye on the patient all the time. </a:t>
            </a:r>
            <a:endParaRPr lang="en-US" dirty="0" smtClean="0"/>
          </a:p>
          <a:p>
            <a:r>
              <a:rPr lang="en-US" dirty="0" smtClean="0"/>
              <a:t>Finding </a:t>
            </a:r>
            <a:r>
              <a:rPr lang="en-US" dirty="0"/>
              <a:t>well qualified caregivers/private nurses is not an easy task while they are limited and already assigned for particular jobs</a:t>
            </a:r>
            <a:r>
              <a:rPr lang="en-US" dirty="0" smtClean="0"/>
              <a:t>.</a:t>
            </a:r>
          </a:p>
          <a:p>
            <a:r>
              <a:rPr lang="en-US" dirty="0"/>
              <a:t>H</a:t>
            </a:r>
            <a:r>
              <a:rPr lang="en-US" dirty="0" smtClean="0"/>
              <a:t>igh </a:t>
            </a:r>
            <a:r>
              <a:rPr lang="en-US" dirty="0"/>
              <a:t>concentration level </a:t>
            </a:r>
            <a:r>
              <a:rPr lang="en-US" dirty="0" smtClean="0"/>
              <a:t>is needed even </a:t>
            </a:r>
            <a:r>
              <a:rPr lang="en-US" dirty="0"/>
              <a:t>for well trained and qualified caregivers to monitor the patient in every single second. </a:t>
            </a:r>
            <a:endParaRPr lang="en-US" dirty="0" smtClean="0"/>
          </a:p>
          <a:p>
            <a:r>
              <a:rPr lang="en-US" dirty="0"/>
              <a:t>Several computerized monitoring systems available </a:t>
            </a:r>
            <a:r>
              <a:rPr lang="en-US" dirty="0" smtClean="0"/>
              <a:t>up to date </a:t>
            </a:r>
            <a:r>
              <a:rPr lang="en-US" dirty="0"/>
              <a:t>which are lack of many mandatory features worth to their extreme cost.</a:t>
            </a:r>
          </a:p>
        </p:txBody>
      </p:sp>
      <p:sp>
        <p:nvSpPr>
          <p:cNvPr id="4" name="Round Diagonal Corner Rectangle 3"/>
          <p:cNvSpPr/>
          <p:nvPr/>
        </p:nvSpPr>
        <p:spPr>
          <a:xfrm>
            <a:off x="152400" y="6511344"/>
            <a:ext cx="2667000" cy="27045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Abeyrathne</a:t>
            </a:r>
            <a:r>
              <a:rPr lang="en-US" sz="1200" dirty="0" smtClean="0">
                <a:solidFill>
                  <a:schemeClr val="tx1"/>
                </a:solidFill>
              </a:rPr>
              <a:t> H.V.L.K. – IT14073656</a:t>
            </a:r>
            <a:endParaRPr lang="en-US" sz="1200" dirty="0">
              <a:solidFill>
                <a:schemeClr val="tx1"/>
              </a:solidFill>
            </a:endParaRPr>
          </a:p>
        </p:txBody>
      </p:sp>
    </p:spTree>
    <p:extLst>
      <p:ext uri="{BB962C8B-B14F-4D97-AF65-F5344CB8AC3E}">
        <p14:creationId xmlns:p14="http://schemas.microsoft.com/office/powerpoint/2010/main" val="105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66800" y="1828800"/>
          <a:ext cx="7772400" cy="317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18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2773</TotalTime>
  <Words>815</Words>
  <Application>Microsoft Office PowerPoint</Application>
  <PresentationFormat>Widescreen</PresentationFormat>
  <Paragraphs>127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Berlin Sans FB</vt:lpstr>
      <vt:lpstr>Franklin Gothic Medium</vt:lpstr>
      <vt:lpstr>Wingdings</vt:lpstr>
      <vt:lpstr>Medical Design 16x9</vt:lpstr>
      <vt:lpstr>Elderly Patient Monitoring System</vt:lpstr>
      <vt:lpstr>ELDERLY PATIENT MONITORING SYSTEM…..</vt:lpstr>
      <vt:lpstr>PowerPoint Presentation</vt:lpstr>
      <vt:lpstr>PowerPoint Presentation</vt:lpstr>
      <vt:lpstr>BACKGROUND contd….</vt:lpstr>
      <vt:lpstr>What is PATIENT MONITORING ????</vt:lpstr>
      <vt:lpstr>PowerPoint Presentation</vt:lpstr>
      <vt:lpstr>RESEARCH PROBLEM</vt:lpstr>
      <vt:lpstr>PowerPoint Presentation</vt:lpstr>
      <vt:lpstr>PowerPoint Presentation</vt:lpstr>
      <vt:lpstr>PowerPoint Presentation</vt:lpstr>
      <vt:lpstr>RESPIRATORY SOUND ANALYSIS &amp; DRUG REMINDER</vt:lpstr>
      <vt:lpstr>SENSOR CONFIGURATION &amp; ANOMALY DETECTION VIA SENSOR INPUTS</vt:lpstr>
      <vt:lpstr>ABNORMALITY DETECTION OF BEHAVIOURS </vt:lpstr>
      <vt:lpstr>ABNORMALITY DETECTION IN EMOTIONS</vt:lpstr>
      <vt:lpstr>PowerPoint Presentation</vt:lpstr>
      <vt:lpstr>MAIN OBJECTIVE</vt:lpstr>
      <vt:lpstr>SPECIFIC OBJECTIVES</vt:lpstr>
      <vt:lpstr>PowerPoint Presentation</vt:lpstr>
      <vt:lpstr>USES AND BENEFITS</vt:lpstr>
      <vt:lpstr>Expected Outcome</vt:lpstr>
      <vt:lpstr>PowerPoint Presentation</vt:lpstr>
      <vt:lpstr>SIMILAR SYSTEMS</vt:lpstr>
      <vt:lpstr>FEATURES OF THE SYSTEM</vt:lpstr>
      <vt:lpstr>PowerPoint Presentation</vt:lpstr>
      <vt:lpstr>MARKETING POTENTIAL</vt:lpstr>
      <vt:lpstr>MARKETING STRATEGY</vt:lpstr>
      <vt:lpstr>WORK ALLOCATION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Cowshalya</dc:creator>
  <cp:lastModifiedBy>Cowshalya</cp:lastModifiedBy>
  <cp:revision>68</cp:revision>
  <dcterms:created xsi:type="dcterms:W3CDTF">2017-03-19T06:06:08Z</dcterms:created>
  <dcterms:modified xsi:type="dcterms:W3CDTF">2017-04-06T04:33:50Z</dcterms:modified>
</cp:coreProperties>
</file>