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7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8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9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0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1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12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13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4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1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6.xml" ContentType="application/vnd.openxmlformats-officedocument.themeOverr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heme/themeOverride17.xml" ContentType="application/vnd.openxmlformats-officedocument.themeOverr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heme/themeOverride18.xml" ContentType="application/vnd.openxmlformats-officedocument.themeOverr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heme/themeOverride19.xml" ContentType="application/vnd.openxmlformats-officedocument.themeOverr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0.xml" ContentType="application/vnd.openxmlformats-officedocument.themeOverr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heme/themeOverride21.xml" ContentType="application/vnd.openxmlformats-officedocument.themeOverr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an\Downloads\DATA-ANALYST-INTERNSHIP\DATA%20ANALYST%20-%20INTERNSHIP\DA-Employee_dataset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an\Downloads\DATA-ANALYST-INTERNSHIP\DATA%20ANALYST%20-%20INTERNSHIP\DA-Employee_dataset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an\Downloads\DATA-ANALYST-INTERNSHIP\DATA%20ANALYST%20-%20INTERNSHIP\DA-Employee_dataset\employe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an\Downloads\DATA-ANALYST-INTERNSHIP\DATA%20ANALYST%20-%20INTERNSHIP\DA-Employee_dataset\employe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[employee_data.xlsx]Sheet7!PivotTable8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Distribution of work life balance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118989523294512E-2"/>
          <c:y val="1.9092219925265944E-2"/>
          <c:w val="0.93141967492756872"/>
          <c:h val="0.695401636220751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Sheet7!$A$4:$A$88</c:f>
              <c:strCache>
                <c:ptCount val="84"/>
                <c:pt idx="0">
                  <c:v>Accountant</c:v>
                </c:pt>
                <c:pt idx="1">
                  <c:v>Accounting</c:v>
                </c:pt>
                <c:pt idx="2">
                  <c:v>Administration</c:v>
                </c:pt>
                <c:pt idx="3">
                  <c:v>Administrative</c:v>
                </c:pt>
                <c:pt idx="4">
                  <c:v>Administrator</c:v>
                </c:pt>
                <c:pt idx="5">
                  <c:v>Analyst</c:v>
                </c:pt>
                <c:pt idx="6">
                  <c:v>Apprentice</c:v>
                </c:pt>
                <c:pt idx="7">
                  <c:v>Assistant</c:v>
                </c:pt>
                <c:pt idx="8">
                  <c:v>Associate</c:v>
                </c:pt>
                <c:pt idx="9">
                  <c:v>Attendant</c:v>
                </c:pt>
                <c:pt idx="10">
                  <c:v>Billing</c:v>
                </c:pt>
                <c:pt idx="11">
                  <c:v>Business Development</c:v>
                </c:pt>
                <c:pt idx="12">
                  <c:v>Ceo</c:v>
                </c:pt>
                <c:pt idx="13">
                  <c:v>Cfo</c:v>
                </c:pt>
                <c:pt idx="14">
                  <c:v>Chief Operating Officer</c:v>
                </c:pt>
                <c:pt idx="15">
                  <c:v>Cio</c:v>
                </c:pt>
                <c:pt idx="16">
                  <c:v>Civil Hand</c:v>
                </c:pt>
                <c:pt idx="17">
                  <c:v>Clerical</c:v>
                </c:pt>
                <c:pt idx="18">
                  <c:v>Clerk</c:v>
                </c:pt>
                <c:pt idx="19">
                  <c:v>Construction Manager</c:v>
                </c:pt>
                <c:pt idx="20">
                  <c:v>Contracts</c:v>
                </c:pt>
                <c:pt idx="21">
                  <c:v>Controller</c:v>
                </c:pt>
                <c:pt idx="22">
                  <c:v>Coordinator</c:v>
                </c:pt>
                <c:pt idx="23">
                  <c:v>Cpo</c:v>
                </c:pt>
                <c:pt idx="24">
                  <c:v>Crew Leader</c:v>
                </c:pt>
                <c:pt idx="25">
                  <c:v>Director</c:v>
                </c:pt>
                <c:pt idx="26">
                  <c:v>Drafter</c:v>
                </c:pt>
                <c:pt idx="27">
                  <c:v>Driller</c:v>
                </c:pt>
                <c:pt idx="28">
                  <c:v>Driver</c:v>
                </c:pt>
                <c:pt idx="29">
                  <c:v>Electrician</c:v>
                </c:pt>
                <c:pt idx="30">
                  <c:v>Engineer</c:v>
                </c:pt>
                <c:pt idx="31">
                  <c:v>Estimator</c:v>
                </c:pt>
                <c:pt idx="32">
                  <c:v>Evp</c:v>
                </c:pt>
                <c:pt idx="33">
                  <c:v>Executive</c:v>
                </c:pt>
                <c:pt idx="34">
                  <c:v>Executive Assistant</c:v>
                </c:pt>
                <c:pt idx="35">
                  <c:v>Field Project Manager</c:v>
                </c:pt>
                <c:pt idx="36">
                  <c:v>Field Technician</c:v>
                </c:pt>
                <c:pt idx="37">
                  <c:v>Flagger</c:v>
                </c:pt>
                <c:pt idx="38">
                  <c:v>Foreman</c:v>
                </c:pt>
                <c:pt idx="39">
                  <c:v>General Manager</c:v>
                </c:pt>
                <c:pt idx="40">
                  <c:v>Generalist</c:v>
                </c:pt>
                <c:pt idx="41">
                  <c:v>Groundman</c:v>
                </c:pt>
                <c:pt idx="42">
                  <c:v>Helpdesk</c:v>
                </c:pt>
                <c:pt idx="43">
                  <c:v>Helper</c:v>
                </c:pt>
                <c:pt idx="44">
                  <c:v>Inspector</c:v>
                </c:pt>
                <c:pt idx="45">
                  <c:v>Intern</c:v>
                </c:pt>
                <c:pt idx="46">
                  <c:v>Labor</c:v>
                </c:pt>
                <c:pt idx="47">
                  <c:v>Laborer</c:v>
                </c:pt>
                <c:pt idx="48">
                  <c:v>Lineman</c:v>
                </c:pt>
                <c:pt idx="49">
                  <c:v>Locator</c:v>
                </c:pt>
                <c:pt idx="50">
                  <c:v>Manager</c:v>
                </c:pt>
                <c:pt idx="51">
                  <c:v>Mechanic</c:v>
                </c:pt>
                <c:pt idx="52">
                  <c:v>Model Assistant</c:v>
                </c:pt>
                <c:pt idx="53">
                  <c:v>Operator</c:v>
                </c:pt>
                <c:pt idx="54">
                  <c:v>Planner</c:v>
                </c:pt>
                <c:pt idx="55">
                  <c:v>Principal</c:v>
                </c:pt>
                <c:pt idx="56">
                  <c:v>Program Manager</c:v>
                </c:pt>
                <c:pt idx="57">
                  <c:v>Project Controls</c:v>
                </c:pt>
                <c:pt idx="58">
                  <c:v>Project Coordinator</c:v>
                </c:pt>
                <c:pt idx="59">
                  <c:v>Project Manager</c:v>
                </c:pt>
                <c:pt idx="60">
                  <c:v>Purchasing</c:v>
                </c:pt>
                <c:pt idx="61">
                  <c:v>Recruiter</c:v>
                </c:pt>
                <c:pt idx="62">
                  <c:v>Recruiting</c:v>
                </c:pt>
                <c:pt idx="63">
                  <c:v>Runner</c:v>
                </c:pt>
                <c:pt idx="64">
                  <c:v>Safety</c:v>
                </c:pt>
                <c:pt idx="65">
                  <c:v>Safety Manager</c:v>
                </c:pt>
                <c:pt idx="66">
                  <c:v>Services</c:v>
                </c:pt>
                <c:pt idx="67">
                  <c:v>Shop</c:v>
                </c:pt>
                <c:pt idx="68">
                  <c:v>Specialist</c:v>
                </c:pt>
                <c:pt idx="69">
                  <c:v>Splicer</c:v>
                </c:pt>
                <c:pt idx="70">
                  <c:v>Supervisor</c:v>
                </c:pt>
                <c:pt idx="71">
                  <c:v>Support</c:v>
                </c:pt>
                <c:pt idx="72">
                  <c:v>Svp</c:v>
                </c:pt>
                <c:pt idx="73">
                  <c:v>Technician</c:v>
                </c:pt>
                <c:pt idx="74">
                  <c:v>Tester</c:v>
                </c:pt>
                <c:pt idx="75">
                  <c:v>Top Hand</c:v>
                </c:pt>
                <c:pt idx="76">
                  <c:v>Tower Hand</c:v>
                </c:pt>
                <c:pt idx="77">
                  <c:v>Traffic</c:v>
                </c:pt>
                <c:pt idx="78">
                  <c:v>Vp</c:v>
                </c:pt>
                <c:pt idx="79">
                  <c:v>Warehouse</c:v>
                </c:pt>
                <c:pt idx="80">
                  <c:v>Warehouse Manager</c:v>
                </c:pt>
                <c:pt idx="81">
                  <c:v>Warehouse Technician</c:v>
                </c:pt>
                <c:pt idx="82">
                  <c:v>Welder</c:v>
                </c:pt>
                <c:pt idx="83">
                  <c:v>(blank)</c:v>
                </c:pt>
              </c:strCache>
            </c:strRef>
          </c:cat>
          <c:val>
            <c:numRef>
              <c:f>Sheet7!$B$4:$B$88</c:f>
              <c:numCache>
                <c:formatCode>General</c:formatCode>
                <c:ptCount val="84"/>
                <c:pt idx="0">
                  <c:v>3.5</c:v>
                </c:pt>
                <c:pt idx="1">
                  <c:v>3.6666666666666665</c:v>
                </c:pt>
                <c:pt idx="2">
                  <c:v>2.9130434782608696</c:v>
                </c:pt>
                <c:pt idx="3">
                  <c:v>2.7678571428571428</c:v>
                </c:pt>
                <c:pt idx="4">
                  <c:v>2.76</c:v>
                </c:pt>
                <c:pt idx="5">
                  <c:v>2</c:v>
                </c:pt>
                <c:pt idx="6">
                  <c:v>2.5</c:v>
                </c:pt>
                <c:pt idx="7">
                  <c:v>2.625</c:v>
                </c:pt>
                <c:pt idx="8">
                  <c:v>3</c:v>
                </c:pt>
                <c:pt idx="9">
                  <c:v>3</c:v>
                </c:pt>
                <c:pt idx="10">
                  <c:v>2.8461538461538463</c:v>
                </c:pt>
                <c:pt idx="11">
                  <c:v>1</c:v>
                </c:pt>
                <c:pt idx="12">
                  <c:v>3</c:v>
                </c:pt>
                <c:pt idx="13">
                  <c:v>3.3333333333333335</c:v>
                </c:pt>
                <c:pt idx="14">
                  <c:v>4</c:v>
                </c:pt>
                <c:pt idx="15">
                  <c:v>1</c:v>
                </c:pt>
                <c:pt idx="16">
                  <c:v>4</c:v>
                </c:pt>
                <c:pt idx="17">
                  <c:v>2.3333333333333335</c:v>
                </c:pt>
                <c:pt idx="18">
                  <c:v>2.9729729729729728</c:v>
                </c:pt>
                <c:pt idx="19">
                  <c:v>2.7058823529411766</c:v>
                </c:pt>
                <c:pt idx="20">
                  <c:v>2</c:v>
                </c:pt>
                <c:pt idx="21">
                  <c:v>3</c:v>
                </c:pt>
                <c:pt idx="22">
                  <c:v>3.1458333333333335</c:v>
                </c:pt>
                <c:pt idx="23">
                  <c:v>2.5</c:v>
                </c:pt>
                <c:pt idx="24">
                  <c:v>3</c:v>
                </c:pt>
                <c:pt idx="25">
                  <c:v>3.3555555555555556</c:v>
                </c:pt>
                <c:pt idx="26">
                  <c:v>2.7894736842105261</c:v>
                </c:pt>
                <c:pt idx="27">
                  <c:v>2.8947368421052633</c:v>
                </c:pt>
                <c:pt idx="28">
                  <c:v>3.1388888888888888</c:v>
                </c:pt>
                <c:pt idx="29">
                  <c:v>2</c:v>
                </c:pt>
                <c:pt idx="30">
                  <c:v>2.8913738019169331</c:v>
                </c:pt>
                <c:pt idx="31">
                  <c:v>3.5</c:v>
                </c:pt>
                <c:pt idx="32">
                  <c:v>5</c:v>
                </c:pt>
                <c:pt idx="33">
                  <c:v>3.5</c:v>
                </c:pt>
                <c:pt idx="34">
                  <c:v>2.8333333333333335</c:v>
                </c:pt>
                <c:pt idx="35">
                  <c:v>3.1111111111111112</c:v>
                </c:pt>
                <c:pt idx="36">
                  <c:v>3.5</c:v>
                </c:pt>
                <c:pt idx="37">
                  <c:v>3.0294117647058822</c:v>
                </c:pt>
                <c:pt idx="38">
                  <c:v>3.1423076923076922</c:v>
                </c:pt>
                <c:pt idx="39">
                  <c:v>1</c:v>
                </c:pt>
                <c:pt idx="40">
                  <c:v>5</c:v>
                </c:pt>
                <c:pt idx="41">
                  <c:v>2.8235294117647061</c:v>
                </c:pt>
                <c:pt idx="42">
                  <c:v>2.5</c:v>
                </c:pt>
                <c:pt idx="43">
                  <c:v>4</c:v>
                </c:pt>
                <c:pt idx="44">
                  <c:v>4</c:v>
                </c:pt>
                <c:pt idx="45">
                  <c:v>2.75</c:v>
                </c:pt>
                <c:pt idx="46">
                  <c:v>3</c:v>
                </c:pt>
                <c:pt idx="47">
                  <c:v>2.9808429118773945</c:v>
                </c:pt>
                <c:pt idx="48">
                  <c:v>3.0710059171597632</c:v>
                </c:pt>
                <c:pt idx="49">
                  <c:v>2.9565217391304346</c:v>
                </c:pt>
                <c:pt idx="50">
                  <c:v>2.9838709677419355</c:v>
                </c:pt>
                <c:pt idx="51">
                  <c:v>2.8275862068965516</c:v>
                </c:pt>
                <c:pt idx="52">
                  <c:v>2.9230769230769229</c:v>
                </c:pt>
                <c:pt idx="53">
                  <c:v>2.774193548387097</c:v>
                </c:pt>
                <c:pt idx="54">
                  <c:v>3.7142857142857144</c:v>
                </c:pt>
                <c:pt idx="55">
                  <c:v>3.6666666666666665</c:v>
                </c:pt>
                <c:pt idx="56">
                  <c:v>3.625</c:v>
                </c:pt>
                <c:pt idx="57">
                  <c:v>3</c:v>
                </c:pt>
                <c:pt idx="58">
                  <c:v>1.5</c:v>
                </c:pt>
                <c:pt idx="59">
                  <c:v>2.8645833333333335</c:v>
                </c:pt>
                <c:pt idx="60">
                  <c:v>3.5</c:v>
                </c:pt>
                <c:pt idx="61">
                  <c:v>5</c:v>
                </c:pt>
                <c:pt idx="62">
                  <c:v>2</c:v>
                </c:pt>
                <c:pt idx="63">
                  <c:v>2.8333333333333335</c:v>
                </c:pt>
                <c:pt idx="64">
                  <c:v>3.2</c:v>
                </c:pt>
                <c:pt idx="65">
                  <c:v>2.5</c:v>
                </c:pt>
                <c:pt idx="66">
                  <c:v>5</c:v>
                </c:pt>
                <c:pt idx="67">
                  <c:v>2.625</c:v>
                </c:pt>
                <c:pt idx="68">
                  <c:v>2.8666666666666667</c:v>
                </c:pt>
                <c:pt idx="69">
                  <c:v>2.9850746268656718</c:v>
                </c:pt>
                <c:pt idx="70">
                  <c:v>2.8487394957983194</c:v>
                </c:pt>
                <c:pt idx="71">
                  <c:v>5</c:v>
                </c:pt>
                <c:pt idx="72">
                  <c:v>2</c:v>
                </c:pt>
                <c:pt idx="73">
                  <c:v>3.1494565217391304</c:v>
                </c:pt>
                <c:pt idx="74">
                  <c:v>3.1666666666666665</c:v>
                </c:pt>
                <c:pt idx="75">
                  <c:v>2.5</c:v>
                </c:pt>
                <c:pt idx="76">
                  <c:v>2.7692307692307692</c:v>
                </c:pt>
                <c:pt idx="77">
                  <c:v>4</c:v>
                </c:pt>
                <c:pt idx="78">
                  <c:v>2.7027027027027026</c:v>
                </c:pt>
                <c:pt idx="79">
                  <c:v>3.5</c:v>
                </c:pt>
                <c:pt idx="80">
                  <c:v>3</c:v>
                </c:pt>
                <c:pt idx="81">
                  <c:v>2.6666666666666665</c:v>
                </c:pt>
                <c:pt idx="8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7-4DC0-83DD-050567B80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451759"/>
        <c:axId val="738992991"/>
      </c:barChart>
      <c:catAx>
        <c:axId val="130545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992991"/>
        <c:crosses val="autoZero"/>
        <c:auto val="1"/>
        <c:lblAlgn val="ctr"/>
        <c:lblOffset val="100"/>
        <c:noMultiLvlLbl val="0"/>
      </c:catAx>
      <c:valAx>
        <c:axId val="73899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51759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Training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247594050743664E-2"/>
          <c:y val="0.19486111111111112"/>
          <c:w val="0.88386351706036748"/>
          <c:h val="0.720887649460484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Sheet10!$A$12</c:f>
              <c:strCache>
                <c:ptCount val="1"/>
                <c:pt idx="0">
                  <c:v>Average of Training Cost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0000"/>
                      <a:lumMod val="100000"/>
                    </a:schemeClr>
                  </a:gs>
                  <a:gs pos="50000">
                    <a:schemeClr val="accent1"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1"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marker>
          <c:xVal>
            <c:strRef>
              <c:f>Sheet10!$B$11:$G$11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Grand Total</c:v>
                </c:pt>
              </c:strCache>
            </c:strRef>
          </c:xVal>
          <c:yVal>
            <c:numRef>
              <c:f>Sheet10!$B$12:$G$12</c:f>
              <c:numCache>
                <c:formatCode>General</c:formatCode>
                <c:ptCount val="6"/>
                <c:pt idx="0">
                  <c:v>567.95609046849734</c:v>
                </c:pt>
                <c:pt idx="1">
                  <c:v>562.41193333333308</c:v>
                </c:pt>
                <c:pt idx="2">
                  <c:v>541.11346972176818</c:v>
                </c:pt>
                <c:pt idx="3">
                  <c:v>563.87940869565307</c:v>
                </c:pt>
                <c:pt idx="4">
                  <c:v>558.02205042016749</c:v>
                </c:pt>
                <c:pt idx="5">
                  <c:v>558.62869666666768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B5-4258-AFD4-8BBDB7A38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183711"/>
        <c:axId val="459626351"/>
      </c:scatterChart>
      <c:valAx>
        <c:axId val="3381837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626351"/>
        <c:crosses val="autoZero"/>
        <c:crossBetween val="midCat"/>
      </c:valAx>
      <c:valAx>
        <c:axId val="45962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1837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[employee_data.xlsx]Sheet5!PivotTable5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5105860099232113"/>
          <c:y val="0.19011328527291452"/>
          <c:w val="0.74131508823551484"/>
          <c:h val="0.7934088568486097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/>
          </c:spPr>
          <c:invertIfNegative val="0"/>
          <c:cat>
            <c:strRef>
              <c:f>Sheet5!$A$4:$A$9</c:f>
              <c:strCache>
                <c:ptCount val="5"/>
                <c:pt idx="0">
                  <c:v>Communication Skills</c:v>
                </c:pt>
                <c:pt idx="1">
                  <c:v>Customer Service</c:v>
                </c:pt>
                <c:pt idx="2">
                  <c:v>Leadership Development</c:v>
                </c:pt>
                <c:pt idx="3">
                  <c:v>Project Management</c:v>
                </c:pt>
                <c:pt idx="4">
                  <c:v>Technical Skills</c:v>
                </c:pt>
              </c:strCache>
            </c:strRef>
          </c:cat>
          <c:val>
            <c:numRef>
              <c:f>Sheet5!$B$4:$B$9</c:f>
              <c:numCache>
                <c:formatCode>General</c:formatCode>
                <c:ptCount val="5"/>
                <c:pt idx="0">
                  <c:v>365023.24000000017</c:v>
                </c:pt>
                <c:pt idx="1">
                  <c:v>320575.03999999992</c:v>
                </c:pt>
                <c:pt idx="2">
                  <c:v>323902.03000000009</c:v>
                </c:pt>
                <c:pt idx="3">
                  <c:v>343313.16999999987</c:v>
                </c:pt>
                <c:pt idx="4">
                  <c:v>323072.61000000016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9-4F99-83AB-A31EEE4B7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32863696"/>
        <c:axId val="734377888"/>
        <c:axId val="0"/>
      </c:bar3DChart>
      <c:catAx>
        <c:axId val="732863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377888"/>
        <c:crosses val="autoZero"/>
        <c:auto val="1"/>
        <c:lblAlgn val="ctr"/>
        <c:lblOffset val="100"/>
        <c:noMultiLvlLbl val="0"/>
      </c:catAx>
      <c:valAx>
        <c:axId val="7343778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3286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[employee_data.xlsx]Sheet12!PivotTable7</c:name>
    <c:fmtId val="10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multiLvlStrRef>
              <c:f>Sheet12!$A$4:$A$38</c:f>
              <c:multiLvlStrCache>
                <c:ptCount val="24"/>
                <c:lvl>
                  <c:pt idx="0">
                    <c:v>2018</c:v>
                  </c:pt>
                  <c:pt idx="1">
                    <c:v>2019</c:v>
                  </c:pt>
                  <c:pt idx="2">
                    <c:v>2020</c:v>
                  </c:pt>
                  <c:pt idx="3">
                    <c:v>2021</c:v>
                  </c:pt>
                  <c:pt idx="4">
                    <c:v>2022</c:v>
                  </c:pt>
                  <c:pt idx="5">
                    <c:v>2023</c:v>
                  </c:pt>
                  <c:pt idx="6">
                    <c:v>2018</c:v>
                  </c:pt>
                  <c:pt idx="7">
                    <c:v>2019</c:v>
                  </c:pt>
                  <c:pt idx="8">
                    <c:v>2020</c:v>
                  </c:pt>
                  <c:pt idx="9">
                    <c:v>2021</c:v>
                  </c:pt>
                  <c:pt idx="10">
                    <c:v>2022</c:v>
                  </c:pt>
                  <c:pt idx="11">
                    <c:v>2023</c:v>
                  </c:pt>
                  <c:pt idx="12">
                    <c:v>2018</c:v>
                  </c:pt>
                  <c:pt idx="13">
                    <c:v>2019</c:v>
                  </c:pt>
                  <c:pt idx="14">
                    <c:v>2020</c:v>
                  </c:pt>
                  <c:pt idx="15">
                    <c:v>2021</c:v>
                  </c:pt>
                  <c:pt idx="16">
                    <c:v>2022</c:v>
                  </c:pt>
                  <c:pt idx="17">
                    <c:v>2023</c:v>
                  </c:pt>
                  <c:pt idx="18">
                    <c:v>2018</c:v>
                  </c:pt>
                  <c:pt idx="19">
                    <c:v>2019</c:v>
                  </c:pt>
                  <c:pt idx="20">
                    <c:v>2020</c:v>
                  </c:pt>
                  <c:pt idx="21">
                    <c:v>2021</c:v>
                  </c:pt>
                  <c:pt idx="22">
                    <c:v>2022</c:v>
                  </c:pt>
                  <c:pt idx="23">
                    <c:v>2023</c:v>
                  </c:pt>
                </c:lvl>
                <c:lvl>
                  <c:pt idx="0">
                    <c:v>Involuntary</c:v>
                  </c:pt>
                  <c:pt idx="6">
                    <c:v>Resignation</c:v>
                  </c:pt>
                  <c:pt idx="12">
                    <c:v>Retirement</c:v>
                  </c:pt>
                  <c:pt idx="18">
                    <c:v>Voluntary</c:v>
                  </c:pt>
                </c:lvl>
              </c:multiLvlStrCache>
            </c:multiLvlStrRef>
          </c:cat>
          <c:val>
            <c:numRef>
              <c:f>Sheet12!$B$4:$B$38</c:f>
              <c:numCache>
                <c:formatCode>General</c:formatCode>
                <c:ptCount val="24"/>
                <c:pt idx="0">
                  <c:v>1</c:v>
                </c:pt>
                <c:pt idx="1">
                  <c:v>15</c:v>
                </c:pt>
                <c:pt idx="2">
                  <c:v>32</c:v>
                </c:pt>
                <c:pt idx="3">
                  <c:v>71</c:v>
                </c:pt>
                <c:pt idx="4">
                  <c:v>99</c:v>
                </c:pt>
                <c:pt idx="5">
                  <c:v>170</c:v>
                </c:pt>
                <c:pt idx="6">
                  <c:v>1</c:v>
                </c:pt>
                <c:pt idx="7">
                  <c:v>13</c:v>
                </c:pt>
                <c:pt idx="8">
                  <c:v>28</c:v>
                </c:pt>
                <c:pt idx="9">
                  <c:v>82</c:v>
                </c:pt>
                <c:pt idx="10">
                  <c:v>118</c:v>
                </c:pt>
                <c:pt idx="11">
                  <c:v>138</c:v>
                </c:pt>
                <c:pt idx="12">
                  <c:v>1</c:v>
                </c:pt>
                <c:pt idx="13">
                  <c:v>20</c:v>
                </c:pt>
                <c:pt idx="14">
                  <c:v>35</c:v>
                </c:pt>
                <c:pt idx="15">
                  <c:v>60</c:v>
                </c:pt>
                <c:pt idx="16">
                  <c:v>127</c:v>
                </c:pt>
                <c:pt idx="17">
                  <c:v>134</c:v>
                </c:pt>
                <c:pt idx="18">
                  <c:v>1</c:v>
                </c:pt>
                <c:pt idx="19">
                  <c:v>14</c:v>
                </c:pt>
                <c:pt idx="20">
                  <c:v>38</c:v>
                </c:pt>
                <c:pt idx="21">
                  <c:v>65</c:v>
                </c:pt>
                <c:pt idx="22">
                  <c:v>116</c:v>
                </c:pt>
                <c:pt idx="23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8E-4B73-8072-AF5ABA94F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6452000"/>
        <c:axId val="887971456"/>
      </c:barChart>
      <c:catAx>
        <c:axId val="886452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71456"/>
        <c:crosses val="autoZero"/>
        <c:auto val="1"/>
        <c:lblAlgn val="ctr"/>
        <c:lblOffset val="100"/>
        <c:noMultiLvlLbl val="0"/>
      </c:catAx>
      <c:valAx>
        <c:axId val="887971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5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636B-3E94-44AE-856F-B87507B95F2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4CBA11E-3824-4E63-9F1F-BD11F1CDDB57}">
      <dgm:prSet custT="1"/>
      <dgm:spPr/>
      <dgm:t>
        <a:bodyPr/>
        <a:lstStyle/>
        <a:p>
          <a:pPr algn="ctr"/>
          <a:r>
            <a:rPr lang="en-US" sz="2000" b="1" dirty="0">
              <a:latin typeface="+mn-lt"/>
            </a:rPr>
            <a:t>1. Can you create a pivot table to summarize the total number of employees in each department? </a:t>
          </a:r>
          <a:endParaRPr lang="en-IN" sz="2000" dirty="0">
            <a:latin typeface="+mn-lt"/>
          </a:endParaRPr>
        </a:p>
      </dgm:t>
    </dgm:pt>
    <dgm:pt modelId="{92BA40AD-6187-43E2-B9D7-8908CA19C791}" type="parTrans" cxnId="{18585EA9-282B-4932-B0C4-6EBFA3614E59}">
      <dgm:prSet/>
      <dgm:spPr/>
      <dgm:t>
        <a:bodyPr/>
        <a:lstStyle/>
        <a:p>
          <a:endParaRPr lang="en-IN"/>
        </a:p>
      </dgm:t>
    </dgm:pt>
    <dgm:pt modelId="{92968C8C-7934-43AB-888E-F9355C90801E}" type="sibTrans" cxnId="{18585EA9-282B-4932-B0C4-6EBFA3614E59}">
      <dgm:prSet/>
      <dgm:spPr/>
      <dgm:t>
        <a:bodyPr/>
        <a:lstStyle/>
        <a:p>
          <a:endParaRPr lang="en-IN"/>
        </a:p>
      </dgm:t>
    </dgm:pt>
    <dgm:pt modelId="{67EA1E24-92C4-4DA2-9876-75FF5B0D4A45}" type="pres">
      <dgm:prSet presAssocID="{1A59636B-3E94-44AE-856F-B87507B95F28}" presName="linear" presStyleCnt="0">
        <dgm:presLayoutVars>
          <dgm:animLvl val="lvl"/>
          <dgm:resizeHandles val="exact"/>
        </dgm:presLayoutVars>
      </dgm:prSet>
      <dgm:spPr/>
    </dgm:pt>
    <dgm:pt modelId="{25959B6C-D93B-4C12-9B66-BD1716706896}" type="pres">
      <dgm:prSet presAssocID="{84CBA11E-3824-4E63-9F1F-BD11F1CDDB5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8585EA9-282B-4932-B0C4-6EBFA3614E59}" srcId="{1A59636B-3E94-44AE-856F-B87507B95F28}" destId="{84CBA11E-3824-4E63-9F1F-BD11F1CDDB57}" srcOrd="0" destOrd="0" parTransId="{92BA40AD-6187-43E2-B9D7-8908CA19C791}" sibTransId="{92968C8C-7934-43AB-888E-F9355C90801E}"/>
    <dgm:cxn modelId="{899E2BF4-1073-4929-9B86-902FC4C71D03}" type="presOf" srcId="{1A59636B-3E94-44AE-856F-B87507B95F28}" destId="{67EA1E24-92C4-4DA2-9876-75FF5B0D4A45}" srcOrd="0" destOrd="0" presId="urn:microsoft.com/office/officeart/2005/8/layout/vList2"/>
    <dgm:cxn modelId="{2E6412FE-8794-460D-BF33-DDBD0D6CECA7}" type="presOf" srcId="{84CBA11E-3824-4E63-9F1F-BD11F1CDDB57}" destId="{25959B6C-D93B-4C12-9B66-BD1716706896}" srcOrd="0" destOrd="0" presId="urn:microsoft.com/office/officeart/2005/8/layout/vList2"/>
    <dgm:cxn modelId="{0D921558-4020-4E3B-BDFB-C3D863760003}" type="presParOf" srcId="{67EA1E24-92C4-4DA2-9876-75FF5B0D4A45}" destId="{25959B6C-D93B-4C12-9B66-BD17167068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55DF7C-6F41-487A-B0DB-2E4128A9FC6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5289A05-2C2D-4F1F-82B0-6C71C428D1DF}">
      <dgm:prSet custT="1"/>
      <dgm:spPr/>
      <dgm:t>
        <a:bodyPr/>
        <a:lstStyle/>
        <a:p>
          <a:pPr algn="ctr"/>
          <a:r>
            <a:rPr lang="en-US" sz="2000" b="1" dirty="0"/>
            <a:t>10. Build a pivot table that shows the count of employees by "</a:t>
          </a:r>
          <a:r>
            <a:rPr lang="en-US" sz="2000" b="1" dirty="0" err="1"/>
            <a:t>RaceDesc</a:t>
          </a:r>
          <a:r>
            <a:rPr lang="en-US" sz="2000" b="1" dirty="0"/>
            <a:t>" and "</a:t>
          </a:r>
          <a:r>
            <a:rPr lang="en-US" sz="2000" b="1" dirty="0" err="1"/>
            <a:t>GenderCode</a:t>
          </a:r>
          <a:r>
            <a:rPr lang="en-US" sz="2000" b="1" dirty="0"/>
            <a:t>." </a:t>
          </a:r>
          <a:endParaRPr lang="en-IN" sz="2000" dirty="0"/>
        </a:p>
      </dgm:t>
    </dgm:pt>
    <dgm:pt modelId="{A38553BB-E114-4773-ABEB-79036776D343}" type="parTrans" cxnId="{A45408B0-AAB5-406E-A214-226C2C7E3A39}">
      <dgm:prSet/>
      <dgm:spPr/>
      <dgm:t>
        <a:bodyPr/>
        <a:lstStyle/>
        <a:p>
          <a:endParaRPr lang="en-IN"/>
        </a:p>
      </dgm:t>
    </dgm:pt>
    <dgm:pt modelId="{7D27A2EB-CD04-48CC-A58C-1228AA7077E1}" type="sibTrans" cxnId="{A45408B0-AAB5-406E-A214-226C2C7E3A39}">
      <dgm:prSet/>
      <dgm:spPr/>
      <dgm:t>
        <a:bodyPr/>
        <a:lstStyle/>
        <a:p>
          <a:endParaRPr lang="en-IN"/>
        </a:p>
      </dgm:t>
    </dgm:pt>
    <dgm:pt modelId="{9A7203F6-4FB1-4601-80A2-9C36EFFAFD0D}" type="pres">
      <dgm:prSet presAssocID="{4355DF7C-6F41-487A-B0DB-2E4128A9FC6B}" presName="linear" presStyleCnt="0">
        <dgm:presLayoutVars>
          <dgm:animLvl val="lvl"/>
          <dgm:resizeHandles val="exact"/>
        </dgm:presLayoutVars>
      </dgm:prSet>
      <dgm:spPr/>
    </dgm:pt>
    <dgm:pt modelId="{2BA1EE34-6532-40B2-9F4F-4A9D05C769D0}" type="pres">
      <dgm:prSet presAssocID="{45289A05-2C2D-4F1F-82B0-6C71C428D1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FC02704-66F0-49A1-82C4-78104E46396A}" type="presOf" srcId="{4355DF7C-6F41-487A-B0DB-2E4128A9FC6B}" destId="{9A7203F6-4FB1-4601-80A2-9C36EFFAFD0D}" srcOrd="0" destOrd="0" presId="urn:microsoft.com/office/officeart/2005/8/layout/vList2"/>
    <dgm:cxn modelId="{A45408B0-AAB5-406E-A214-226C2C7E3A39}" srcId="{4355DF7C-6F41-487A-B0DB-2E4128A9FC6B}" destId="{45289A05-2C2D-4F1F-82B0-6C71C428D1DF}" srcOrd="0" destOrd="0" parTransId="{A38553BB-E114-4773-ABEB-79036776D343}" sibTransId="{7D27A2EB-CD04-48CC-A58C-1228AA7077E1}"/>
    <dgm:cxn modelId="{66FFDCDE-14E0-4F68-B6F1-E50F267E3524}" type="presOf" srcId="{45289A05-2C2D-4F1F-82B0-6C71C428D1DF}" destId="{2BA1EE34-6532-40B2-9F4F-4A9D05C769D0}" srcOrd="0" destOrd="0" presId="urn:microsoft.com/office/officeart/2005/8/layout/vList2"/>
    <dgm:cxn modelId="{8165D483-40C9-4189-8E0B-02432F48D6CE}" type="presParOf" srcId="{9A7203F6-4FB1-4601-80A2-9C36EFFAFD0D}" destId="{2BA1EE34-6532-40B2-9F4F-4A9D05C76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AAACD1-D536-4819-9472-3AE588DFD5E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DEA738-81D7-4740-9EB6-FC7A488575EB}">
      <dgm:prSet custT="1"/>
      <dgm:spPr/>
      <dgm:t>
        <a:bodyPr/>
        <a:lstStyle/>
        <a:p>
          <a:pPr algn="ctr"/>
          <a:r>
            <a:rPr lang="en-US" sz="2000" b="1" dirty="0"/>
            <a:t>11. Use INDEX and MATCH functions to find the "Training Program Name" for an employee with a specific ID. </a:t>
          </a:r>
          <a:endParaRPr lang="en-IN" sz="2000" dirty="0"/>
        </a:p>
      </dgm:t>
    </dgm:pt>
    <dgm:pt modelId="{1A621222-7225-4AD9-A0F0-75B87C4DBE8A}" type="parTrans" cxnId="{781F2104-DEAC-4D65-9C17-12985AF37836}">
      <dgm:prSet/>
      <dgm:spPr/>
      <dgm:t>
        <a:bodyPr/>
        <a:lstStyle/>
        <a:p>
          <a:endParaRPr lang="en-IN"/>
        </a:p>
      </dgm:t>
    </dgm:pt>
    <dgm:pt modelId="{CD37E429-C7A9-4AA8-A04E-BA2D838B81D7}" type="sibTrans" cxnId="{781F2104-DEAC-4D65-9C17-12985AF37836}">
      <dgm:prSet/>
      <dgm:spPr/>
      <dgm:t>
        <a:bodyPr/>
        <a:lstStyle/>
        <a:p>
          <a:endParaRPr lang="en-IN"/>
        </a:p>
      </dgm:t>
    </dgm:pt>
    <dgm:pt modelId="{8F85AEAF-87C0-4E1A-B585-D7FC8D1FC64A}" type="pres">
      <dgm:prSet presAssocID="{7FAAACD1-D536-4819-9472-3AE588DFD5E8}" presName="linear" presStyleCnt="0">
        <dgm:presLayoutVars>
          <dgm:animLvl val="lvl"/>
          <dgm:resizeHandles val="exact"/>
        </dgm:presLayoutVars>
      </dgm:prSet>
      <dgm:spPr/>
    </dgm:pt>
    <dgm:pt modelId="{0212E2A4-81FE-48BD-84B4-59698EF3AC8A}" type="pres">
      <dgm:prSet presAssocID="{07DEA738-81D7-4740-9EB6-FC7A488575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81F2104-DEAC-4D65-9C17-12985AF37836}" srcId="{7FAAACD1-D536-4819-9472-3AE588DFD5E8}" destId="{07DEA738-81D7-4740-9EB6-FC7A488575EB}" srcOrd="0" destOrd="0" parTransId="{1A621222-7225-4AD9-A0F0-75B87C4DBE8A}" sibTransId="{CD37E429-C7A9-4AA8-A04E-BA2D838B81D7}"/>
    <dgm:cxn modelId="{14AF6E0B-15F6-4A03-B894-45C939E7AFBD}" type="presOf" srcId="{07DEA738-81D7-4740-9EB6-FC7A488575EB}" destId="{0212E2A4-81FE-48BD-84B4-59698EF3AC8A}" srcOrd="0" destOrd="0" presId="urn:microsoft.com/office/officeart/2005/8/layout/vList2"/>
    <dgm:cxn modelId="{20769D91-A39A-46EF-824C-0066A18AA1F4}" type="presOf" srcId="{7FAAACD1-D536-4819-9472-3AE588DFD5E8}" destId="{8F85AEAF-87C0-4E1A-B585-D7FC8D1FC64A}" srcOrd="0" destOrd="0" presId="urn:microsoft.com/office/officeart/2005/8/layout/vList2"/>
    <dgm:cxn modelId="{49822226-3E93-4ACD-B1C9-A1E7AE1DF299}" type="presParOf" srcId="{8F85AEAF-87C0-4E1A-B585-D7FC8D1FC64A}" destId="{0212E2A4-81FE-48BD-84B4-59698EF3AC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1881F30-8683-470B-924D-B7B4570FAFC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9763D97-915D-47AE-BD44-A6B5B2B93DB4}">
      <dgm:prSet custT="1"/>
      <dgm:spPr/>
      <dgm:t>
        <a:bodyPr/>
        <a:lstStyle/>
        <a:p>
          <a:pPr algn="ctr"/>
          <a:r>
            <a:rPr lang="en-US" sz="2000" b="1" dirty="0"/>
            <a:t>12. Create a multi-level pivot table to analyze the "Performance Score" by "</a:t>
          </a:r>
          <a:r>
            <a:rPr lang="en-US" sz="2000" b="1" dirty="0" err="1"/>
            <a:t>BusinessUnit</a:t>
          </a:r>
          <a:r>
            <a:rPr lang="en-US" sz="2000" b="1" dirty="0"/>
            <a:t>" and "</a:t>
          </a:r>
          <a:r>
            <a:rPr lang="en-US" sz="2000" b="1" dirty="0" err="1"/>
            <a:t>JobFunctionDescription</a:t>
          </a:r>
          <a:r>
            <a:rPr lang="en-US" sz="2000" b="1" dirty="0"/>
            <a:t>."</a:t>
          </a:r>
          <a:endParaRPr lang="en-IN" sz="2000" dirty="0"/>
        </a:p>
      </dgm:t>
    </dgm:pt>
    <dgm:pt modelId="{A6E101D6-DCD4-4357-949E-0F9E21B20008}" type="parTrans" cxnId="{24C4E793-6A7A-453C-9538-5586C625BA64}">
      <dgm:prSet/>
      <dgm:spPr/>
      <dgm:t>
        <a:bodyPr/>
        <a:lstStyle/>
        <a:p>
          <a:endParaRPr lang="en-IN"/>
        </a:p>
      </dgm:t>
    </dgm:pt>
    <dgm:pt modelId="{021A8A8E-232D-45B4-9D5F-BE34AFB8A063}" type="sibTrans" cxnId="{24C4E793-6A7A-453C-9538-5586C625BA64}">
      <dgm:prSet/>
      <dgm:spPr/>
      <dgm:t>
        <a:bodyPr/>
        <a:lstStyle/>
        <a:p>
          <a:endParaRPr lang="en-IN"/>
        </a:p>
      </dgm:t>
    </dgm:pt>
    <dgm:pt modelId="{DE712F96-F5B6-4FB3-997C-41599E28E7C3}" type="pres">
      <dgm:prSet presAssocID="{91881F30-8683-470B-924D-B7B4570FAFC8}" presName="linear" presStyleCnt="0">
        <dgm:presLayoutVars>
          <dgm:animLvl val="lvl"/>
          <dgm:resizeHandles val="exact"/>
        </dgm:presLayoutVars>
      </dgm:prSet>
      <dgm:spPr/>
    </dgm:pt>
    <dgm:pt modelId="{41767157-D005-43F1-9D1B-0181E427D718}" type="pres">
      <dgm:prSet presAssocID="{C9763D97-915D-47AE-BD44-A6B5B2B93DB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AD033C-D394-46C7-A9AA-AC62A4D56CDD}" type="presOf" srcId="{C9763D97-915D-47AE-BD44-A6B5B2B93DB4}" destId="{41767157-D005-43F1-9D1B-0181E427D718}" srcOrd="0" destOrd="0" presId="urn:microsoft.com/office/officeart/2005/8/layout/vList2"/>
    <dgm:cxn modelId="{775BA091-BB22-4232-B832-7A25519D3E7D}" type="presOf" srcId="{91881F30-8683-470B-924D-B7B4570FAFC8}" destId="{DE712F96-F5B6-4FB3-997C-41599E28E7C3}" srcOrd="0" destOrd="0" presId="urn:microsoft.com/office/officeart/2005/8/layout/vList2"/>
    <dgm:cxn modelId="{24C4E793-6A7A-453C-9538-5586C625BA64}" srcId="{91881F30-8683-470B-924D-B7B4570FAFC8}" destId="{C9763D97-915D-47AE-BD44-A6B5B2B93DB4}" srcOrd="0" destOrd="0" parTransId="{A6E101D6-DCD4-4357-949E-0F9E21B20008}" sibTransId="{021A8A8E-232D-45B4-9D5F-BE34AFB8A063}"/>
    <dgm:cxn modelId="{7D3EDD92-9BE8-43C4-86C5-1A943D73A452}" type="presParOf" srcId="{DE712F96-F5B6-4FB3-997C-41599E28E7C3}" destId="{41767157-D005-43F1-9D1B-0181E427D7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3A70D0-08CE-4EA3-AF11-124BAD03482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63A2451-F687-4642-BDD1-9F7AE7628D6C}">
      <dgm:prSet custT="1"/>
      <dgm:spPr/>
      <dgm:t>
        <a:bodyPr/>
        <a:lstStyle/>
        <a:p>
          <a:pPr algn="ctr"/>
          <a:r>
            <a:rPr lang="en-US" sz="2000" b="1" dirty="0"/>
            <a:t>13. Design a dynamic chart that allows users to select and visualize the performance of any employee over time.</a:t>
          </a:r>
          <a:endParaRPr lang="en-IN" sz="2000" dirty="0"/>
        </a:p>
      </dgm:t>
    </dgm:pt>
    <dgm:pt modelId="{A0C7F133-3980-421B-8945-0BAD1DC18E74}" type="parTrans" cxnId="{7B5EB090-2451-4599-9B3D-D1C01A1C327B}">
      <dgm:prSet/>
      <dgm:spPr/>
      <dgm:t>
        <a:bodyPr/>
        <a:lstStyle/>
        <a:p>
          <a:endParaRPr lang="en-IN"/>
        </a:p>
      </dgm:t>
    </dgm:pt>
    <dgm:pt modelId="{AE8EB745-10EA-451F-9E55-D9BD647C7588}" type="sibTrans" cxnId="{7B5EB090-2451-4599-9B3D-D1C01A1C327B}">
      <dgm:prSet/>
      <dgm:spPr/>
      <dgm:t>
        <a:bodyPr/>
        <a:lstStyle/>
        <a:p>
          <a:endParaRPr lang="en-IN"/>
        </a:p>
      </dgm:t>
    </dgm:pt>
    <dgm:pt modelId="{E3F2988A-4A4C-4AB0-A6EB-C4BF3A2CA60C}" type="pres">
      <dgm:prSet presAssocID="{BC3A70D0-08CE-4EA3-AF11-124BAD034820}" presName="linear" presStyleCnt="0">
        <dgm:presLayoutVars>
          <dgm:animLvl val="lvl"/>
          <dgm:resizeHandles val="exact"/>
        </dgm:presLayoutVars>
      </dgm:prSet>
      <dgm:spPr/>
    </dgm:pt>
    <dgm:pt modelId="{9825D97D-CD39-442E-9F65-94C447597153}" type="pres">
      <dgm:prSet presAssocID="{863A2451-F687-4642-BDD1-9F7AE7628D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B5EB090-2451-4599-9B3D-D1C01A1C327B}" srcId="{BC3A70D0-08CE-4EA3-AF11-124BAD034820}" destId="{863A2451-F687-4642-BDD1-9F7AE7628D6C}" srcOrd="0" destOrd="0" parTransId="{A0C7F133-3980-421B-8945-0BAD1DC18E74}" sibTransId="{AE8EB745-10EA-451F-9E55-D9BD647C7588}"/>
    <dgm:cxn modelId="{4A7DFAE3-BA5D-43DD-ADCB-E697F1EC0B71}" type="presOf" srcId="{863A2451-F687-4642-BDD1-9F7AE7628D6C}" destId="{9825D97D-CD39-442E-9F65-94C447597153}" srcOrd="0" destOrd="0" presId="urn:microsoft.com/office/officeart/2005/8/layout/vList2"/>
    <dgm:cxn modelId="{53A030FC-CF5A-4038-96A5-165EF9307D3C}" type="presOf" srcId="{BC3A70D0-08CE-4EA3-AF11-124BAD034820}" destId="{E3F2988A-4A4C-4AB0-A6EB-C4BF3A2CA60C}" srcOrd="0" destOrd="0" presId="urn:microsoft.com/office/officeart/2005/8/layout/vList2"/>
    <dgm:cxn modelId="{82B1EDB2-940A-44E4-9CF6-4B5A4ACB2332}" type="presParOf" srcId="{E3F2988A-4A4C-4AB0-A6EB-C4BF3A2CA60C}" destId="{9825D97D-CD39-442E-9F65-94C4475971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182F57A-5B38-48EC-8DD8-D2C9F738525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D30BA88-453E-4821-B91F-400F416E18D7}">
      <dgm:prSet custT="1"/>
      <dgm:spPr/>
      <dgm:t>
        <a:bodyPr/>
        <a:lstStyle/>
        <a:p>
          <a:pPr algn="ctr"/>
          <a:r>
            <a:rPr lang="en-US" sz="2000" b="1" dirty="0"/>
            <a:t>14. Calculate the total training cost for each "Training Program Name" and display it in a bar chart. </a:t>
          </a:r>
          <a:endParaRPr lang="en-IN" sz="2000" dirty="0"/>
        </a:p>
      </dgm:t>
    </dgm:pt>
    <dgm:pt modelId="{408B2787-32E6-4B4A-BF67-27DD76332D1F}" type="parTrans" cxnId="{1570E797-6300-4093-B36B-EAC69DF1A992}">
      <dgm:prSet/>
      <dgm:spPr/>
      <dgm:t>
        <a:bodyPr/>
        <a:lstStyle/>
        <a:p>
          <a:endParaRPr lang="en-IN"/>
        </a:p>
      </dgm:t>
    </dgm:pt>
    <dgm:pt modelId="{DD497B60-845F-473D-A290-9CC9D3F6E3C6}" type="sibTrans" cxnId="{1570E797-6300-4093-B36B-EAC69DF1A992}">
      <dgm:prSet/>
      <dgm:spPr/>
      <dgm:t>
        <a:bodyPr/>
        <a:lstStyle/>
        <a:p>
          <a:endParaRPr lang="en-IN"/>
        </a:p>
      </dgm:t>
    </dgm:pt>
    <dgm:pt modelId="{D951AB1D-0410-486D-B31F-096C5697C3B4}" type="pres">
      <dgm:prSet presAssocID="{F182F57A-5B38-48EC-8DD8-D2C9F738525F}" presName="linear" presStyleCnt="0">
        <dgm:presLayoutVars>
          <dgm:animLvl val="lvl"/>
          <dgm:resizeHandles val="exact"/>
        </dgm:presLayoutVars>
      </dgm:prSet>
      <dgm:spPr/>
    </dgm:pt>
    <dgm:pt modelId="{5D6295C0-A221-4CEB-915D-B77FA924681D}" type="pres">
      <dgm:prSet presAssocID="{8D30BA88-453E-4821-B91F-400F416E18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E53FD69-2DD7-4E10-B379-6EA36E8A725D}" type="presOf" srcId="{8D30BA88-453E-4821-B91F-400F416E18D7}" destId="{5D6295C0-A221-4CEB-915D-B77FA924681D}" srcOrd="0" destOrd="0" presId="urn:microsoft.com/office/officeart/2005/8/layout/vList2"/>
    <dgm:cxn modelId="{1570E797-6300-4093-B36B-EAC69DF1A992}" srcId="{F182F57A-5B38-48EC-8DD8-D2C9F738525F}" destId="{8D30BA88-453E-4821-B91F-400F416E18D7}" srcOrd="0" destOrd="0" parTransId="{408B2787-32E6-4B4A-BF67-27DD76332D1F}" sibTransId="{DD497B60-845F-473D-A290-9CC9D3F6E3C6}"/>
    <dgm:cxn modelId="{69A20DB6-C2DC-4B0A-93A4-A1DB5B1BA775}" type="presOf" srcId="{F182F57A-5B38-48EC-8DD8-D2C9F738525F}" destId="{D951AB1D-0410-486D-B31F-096C5697C3B4}" srcOrd="0" destOrd="0" presId="urn:microsoft.com/office/officeart/2005/8/layout/vList2"/>
    <dgm:cxn modelId="{56197AA3-3CD1-4C4A-BAC8-F12C81B1992E}" type="presParOf" srcId="{D951AB1D-0410-486D-B31F-096C5697C3B4}" destId="{5D6295C0-A221-4CEB-915D-B77FA92468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186EA1-8489-4CAC-91CC-6A7395EFB1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96DF70E-D793-44BE-84C5-AE0BF2F499E6}">
      <dgm:prSet custT="1"/>
      <dgm:spPr/>
      <dgm:t>
        <a:bodyPr/>
        <a:lstStyle/>
        <a:p>
          <a:pPr algn="ctr"/>
          <a:r>
            <a:rPr lang="en-US" sz="2000" b="1" dirty="0"/>
            <a:t>15. Apply advanced conditional formatting to highlight the top 10% and bottom 10% of employees based on "Current Employee Rating."</a:t>
          </a:r>
          <a:endParaRPr lang="en-IN" sz="2000" dirty="0"/>
        </a:p>
      </dgm:t>
    </dgm:pt>
    <dgm:pt modelId="{393EA8C5-C20B-4AD2-96EB-BA3DD8BA197E}" type="parTrans" cxnId="{A0368966-4D75-46D6-85D3-1CF92F807A19}">
      <dgm:prSet/>
      <dgm:spPr/>
      <dgm:t>
        <a:bodyPr/>
        <a:lstStyle/>
        <a:p>
          <a:endParaRPr lang="en-IN"/>
        </a:p>
      </dgm:t>
    </dgm:pt>
    <dgm:pt modelId="{5B4045FA-4DE9-4928-AB4E-3D2F1D80565D}" type="sibTrans" cxnId="{A0368966-4D75-46D6-85D3-1CF92F807A19}">
      <dgm:prSet/>
      <dgm:spPr/>
      <dgm:t>
        <a:bodyPr/>
        <a:lstStyle/>
        <a:p>
          <a:endParaRPr lang="en-IN"/>
        </a:p>
      </dgm:t>
    </dgm:pt>
    <dgm:pt modelId="{F8FA0D7E-4BC8-4B2F-B25B-C82D4446B149}" type="pres">
      <dgm:prSet presAssocID="{B9186EA1-8489-4CAC-91CC-6A7395EFB19E}" presName="linear" presStyleCnt="0">
        <dgm:presLayoutVars>
          <dgm:animLvl val="lvl"/>
          <dgm:resizeHandles val="exact"/>
        </dgm:presLayoutVars>
      </dgm:prSet>
      <dgm:spPr/>
    </dgm:pt>
    <dgm:pt modelId="{189C3D53-7764-41EB-94C5-56A1B149425A}" type="pres">
      <dgm:prSet presAssocID="{196DF70E-D793-44BE-84C5-AE0BF2F499E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B80A3C-925C-4D4A-A7BA-54A2F1F71B5D}" type="presOf" srcId="{B9186EA1-8489-4CAC-91CC-6A7395EFB19E}" destId="{F8FA0D7E-4BC8-4B2F-B25B-C82D4446B149}" srcOrd="0" destOrd="0" presId="urn:microsoft.com/office/officeart/2005/8/layout/vList2"/>
    <dgm:cxn modelId="{A0368966-4D75-46D6-85D3-1CF92F807A19}" srcId="{B9186EA1-8489-4CAC-91CC-6A7395EFB19E}" destId="{196DF70E-D793-44BE-84C5-AE0BF2F499E6}" srcOrd="0" destOrd="0" parTransId="{393EA8C5-C20B-4AD2-96EB-BA3DD8BA197E}" sibTransId="{5B4045FA-4DE9-4928-AB4E-3D2F1D80565D}"/>
    <dgm:cxn modelId="{CEA0ADC2-4AA1-4C71-A99F-5EBBEA37F5EE}" type="presOf" srcId="{196DF70E-D793-44BE-84C5-AE0BF2F499E6}" destId="{189C3D53-7764-41EB-94C5-56A1B149425A}" srcOrd="0" destOrd="0" presId="urn:microsoft.com/office/officeart/2005/8/layout/vList2"/>
    <dgm:cxn modelId="{5FC5DFE6-DF34-4C43-A91C-E7F8C544B03D}" type="presParOf" srcId="{F8FA0D7E-4BC8-4B2F-B25B-C82D4446B149}" destId="{189C3D53-7764-41EB-94C5-56A1B14942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DB8F84-FD67-471D-A1E7-2E49FB1DA9F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5AA8F85-03EC-4233-975C-E923F527C839}">
      <dgm:prSet custT="1"/>
      <dgm:spPr/>
      <dgm:t>
        <a:bodyPr/>
        <a:lstStyle/>
        <a:p>
          <a:pPr algn="ctr"/>
          <a:r>
            <a:rPr lang="en-US" sz="2000" b="1" dirty="0"/>
            <a:t>16. Use a calculated field in a pivot table to determine the average "Engagement Score" per year. </a:t>
          </a:r>
          <a:endParaRPr lang="en-IN" sz="2000" dirty="0"/>
        </a:p>
      </dgm:t>
    </dgm:pt>
    <dgm:pt modelId="{008A8D08-14B8-476E-BCA6-F5D16B6E36C7}" type="parTrans" cxnId="{6AD861E5-CCE7-49DE-AFED-1D8D480BC3FA}">
      <dgm:prSet/>
      <dgm:spPr/>
      <dgm:t>
        <a:bodyPr/>
        <a:lstStyle/>
        <a:p>
          <a:endParaRPr lang="en-IN"/>
        </a:p>
      </dgm:t>
    </dgm:pt>
    <dgm:pt modelId="{41668CDD-52FF-4348-BD12-6AF59D98F84D}" type="sibTrans" cxnId="{6AD861E5-CCE7-49DE-AFED-1D8D480BC3FA}">
      <dgm:prSet/>
      <dgm:spPr/>
      <dgm:t>
        <a:bodyPr/>
        <a:lstStyle/>
        <a:p>
          <a:endParaRPr lang="en-IN"/>
        </a:p>
      </dgm:t>
    </dgm:pt>
    <dgm:pt modelId="{F003DEA3-B30F-4D45-A839-EFDAAA54AE17}" type="pres">
      <dgm:prSet presAssocID="{89DB8F84-FD67-471D-A1E7-2E49FB1DA9F4}" presName="linear" presStyleCnt="0">
        <dgm:presLayoutVars>
          <dgm:animLvl val="lvl"/>
          <dgm:resizeHandles val="exact"/>
        </dgm:presLayoutVars>
      </dgm:prSet>
      <dgm:spPr/>
    </dgm:pt>
    <dgm:pt modelId="{BA19D911-9092-4D84-A6AB-47870A9254C5}" type="pres">
      <dgm:prSet presAssocID="{15AA8F85-03EC-4233-975C-E923F527C83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E05A757-608A-437D-895F-48DDAEB0ABD7}" type="presOf" srcId="{89DB8F84-FD67-471D-A1E7-2E49FB1DA9F4}" destId="{F003DEA3-B30F-4D45-A839-EFDAAA54AE17}" srcOrd="0" destOrd="0" presId="urn:microsoft.com/office/officeart/2005/8/layout/vList2"/>
    <dgm:cxn modelId="{A09E9FBF-1847-4220-94FF-FA5F8CC2E18D}" type="presOf" srcId="{15AA8F85-03EC-4233-975C-E923F527C839}" destId="{BA19D911-9092-4D84-A6AB-47870A9254C5}" srcOrd="0" destOrd="0" presId="urn:microsoft.com/office/officeart/2005/8/layout/vList2"/>
    <dgm:cxn modelId="{6AD861E5-CCE7-49DE-AFED-1D8D480BC3FA}" srcId="{89DB8F84-FD67-471D-A1E7-2E49FB1DA9F4}" destId="{15AA8F85-03EC-4233-975C-E923F527C839}" srcOrd="0" destOrd="0" parTransId="{008A8D08-14B8-476E-BCA6-F5D16B6E36C7}" sibTransId="{41668CDD-52FF-4348-BD12-6AF59D98F84D}"/>
    <dgm:cxn modelId="{1728553F-E260-447C-97FC-C1C6CD558FB5}" type="presParOf" srcId="{F003DEA3-B30F-4D45-A839-EFDAAA54AE17}" destId="{BA19D911-9092-4D84-A6AB-47870A9254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50B5689-7F04-40E8-9D66-BD0ECCACBAF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19A97B-B257-4BDE-8196-CD3F8A213C92}">
      <dgm:prSet custT="1"/>
      <dgm:spPr/>
      <dgm:t>
        <a:bodyPr/>
        <a:lstStyle/>
        <a:p>
          <a:pPr algn="ctr"/>
          <a:r>
            <a:rPr lang="en-US" sz="2000" b="1" dirty="0"/>
            <a:t>17. Can you build a macro that automates the process of updating and refreshing all pivot tables in the workbook? </a:t>
          </a:r>
          <a:endParaRPr lang="en-IN" sz="2000" dirty="0"/>
        </a:p>
      </dgm:t>
    </dgm:pt>
    <dgm:pt modelId="{BCAB12C9-8AE4-441E-B51E-2A4B90371053}" type="parTrans" cxnId="{9F774666-883D-4594-98EE-16C83CCAEA25}">
      <dgm:prSet/>
      <dgm:spPr/>
      <dgm:t>
        <a:bodyPr/>
        <a:lstStyle/>
        <a:p>
          <a:endParaRPr lang="en-IN"/>
        </a:p>
      </dgm:t>
    </dgm:pt>
    <dgm:pt modelId="{8637AD71-42E7-4AB9-BE3E-B99E91AB0DA4}" type="sibTrans" cxnId="{9F774666-883D-4594-98EE-16C83CCAEA25}">
      <dgm:prSet/>
      <dgm:spPr/>
      <dgm:t>
        <a:bodyPr/>
        <a:lstStyle/>
        <a:p>
          <a:endParaRPr lang="en-IN"/>
        </a:p>
      </dgm:t>
    </dgm:pt>
    <dgm:pt modelId="{F849EC43-0C42-4B35-915E-BBFB400E95A5}" type="pres">
      <dgm:prSet presAssocID="{950B5689-7F04-40E8-9D66-BD0ECCACBAFF}" presName="linear" presStyleCnt="0">
        <dgm:presLayoutVars>
          <dgm:animLvl val="lvl"/>
          <dgm:resizeHandles val="exact"/>
        </dgm:presLayoutVars>
      </dgm:prSet>
      <dgm:spPr/>
    </dgm:pt>
    <dgm:pt modelId="{6EF65C87-5CAF-4760-B85C-1DDA53F2BE04}" type="pres">
      <dgm:prSet presAssocID="{6C19A97B-B257-4BDE-8196-CD3F8A213C9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774666-883D-4594-98EE-16C83CCAEA25}" srcId="{950B5689-7F04-40E8-9D66-BD0ECCACBAFF}" destId="{6C19A97B-B257-4BDE-8196-CD3F8A213C92}" srcOrd="0" destOrd="0" parTransId="{BCAB12C9-8AE4-441E-B51E-2A4B90371053}" sibTransId="{8637AD71-42E7-4AB9-BE3E-B99E91AB0DA4}"/>
    <dgm:cxn modelId="{5055BE99-FEF6-4E3C-AD3F-4520681FC31F}" type="presOf" srcId="{6C19A97B-B257-4BDE-8196-CD3F8A213C92}" destId="{6EF65C87-5CAF-4760-B85C-1DDA53F2BE04}" srcOrd="0" destOrd="0" presId="urn:microsoft.com/office/officeart/2005/8/layout/vList2"/>
    <dgm:cxn modelId="{75BDA6F2-F285-47D0-8DFF-75D14F2F8DFF}" type="presOf" srcId="{950B5689-7F04-40E8-9D66-BD0ECCACBAFF}" destId="{F849EC43-0C42-4B35-915E-BBFB400E95A5}" srcOrd="0" destOrd="0" presId="urn:microsoft.com/office/officeart/2005/8/layout/vList2"/>
    <dgm:cxn modelId="{2B6EC6A5-DE1B-4CE4-B91E-2CED6F0EFE5C}" type="presParOf" srcId="{F849EC43-0C42-4B35-915E-BBFB400E95A5}" destId="{6EF65C87-5CAF-4760-B85C-1DDA53F2BE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241D248-037A-4CFD-B345-A122548558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3578BF0-34C3-4A75-80D4-6254FE26DAEB}">
      <dgm:prSet custT="1"/>
      <dgm:spPr/>
      <dgm:t>
        <a:bodyPr/>
        <a:lstStyle/>
        <a:p>
          <a:pPr algn="ctr"/>
          <a:r>
            <a:rPr lang="en-US" sz="2000" b="1" dirty="0"/>
            <a:t>18. Create a histogram to understand the distribution of "</a:t>
          </a:r>
          <a:r>
            <a:rPr lang="en-US" sz="2000" b="1" dirty="0" err="1"/>
            <a:t>ExitDate</a:t>
          </a:r>
          <a:r>
            <a:rPr lang="en-US" sz="2000" b="1" dirty="0"/>
            <a:t>" for terminated employees. </a:t>
          </a:r>
          <a:endParaRPr lang="en-IN" sz="2000" dirty="0"/>
        </a:p>
      </dgm:t>
    </dgm:pt>
    <dgm:pt modelId="{C73C4413-7437-4F47-8703-DD81C045E523}" type="parTrans" cxnId="{23A512B8-A815-4723-BE4C-86B452C38F3A}">
      <dgm:prSet/>
      <dgm:spPr/>
      <dgm:t>
        <a:bodyPr/>
        <a:lstStyle/>
        <a:p>
          <a:endParaRPr lang="en-IN"/>
        </a:p>
      </dgm:t>
    </dgm:pt>
    <dgm:pt modelId="{916D445B-D390-4092-AB48-7BE5BC921C21}" type="sibTrans" cxnId="{23A512B8-A815-4723-BE4C-86B452C38F3A}">
      <dgm:prSet/>
      <dgm:spPr/>
      <dgm:t>
        <a:bodyPr/>
        <a:lstStyle/>
        <a:p>
          <a:endParaRPr lang="en-IN"/>
        </a:p>
      </dgm:t>
    </dgm:pt>
    <dgm:pt modelId="{C84D2983-5706-4924-87C8-34DBF3482503}" type="pres">
      <dgm:prSet presAssocID="{4241D248-037A-4CFD-B345-A1225485583B}" presName="linear" presStyleCnt="0">
        <dgm:presLayoutVars>
          <dgm:animLvl val="lvl"/>
          <dgm:resizeHandles val="exact"/>
        </dgm:presLayoutVars>
      </dgm:prSet>
      <dgm:spPr/>
    </dgm:pt>
    <dgm:pt modelId="{4E9E4E79-A84D-4461-A49B-D15EFA4F3EC2}" type="pres">
      <dgm:prSet presAssocID="{F3578BF0-34C3-4A75-80D4-6254FE26DA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273DA5A-1EE2-4E45-9D48-B12B1DC6E71D}" type="presOf" srcId="{4241D248-037A-4CFD-B345-A1225485583B}" destId="{C84D2983-5706-4924-87C8-34DBF3482503}" srcOrd="0" destOrd="0" presId="urn:microsoft.com/office/officeart/2005/8/layout/vList2"/>
    <dgm:cxn modelId="{23A512B8-A815-4723-BE4C-86B452C38F3A}" srcId="{4241D248-037A-4CFD-B345-A1225485583B}" destId="{F3578BF0-34C3-4A75-80D4-6254FE26DAEB}" srcOrd="0" destOrd="0" parTransId="{C73C4413-7437-4F47-8703-DD81C045E523}" sibTransId="{916D445B-D390-4092-AB48-7BE5BC921C21}"/>
    <dgm:cxn modelId="{1C7E26BE-D7E8-4024-B52F-EF9F7181ED0D}" type="presOf" srcId="{F3578BF0-34C3-4A75-80D4-6254FE26DAEB}" destId="{4E9E4E79-A84D-4461-A49B-D15EFA4F3EC2}" srcOrd="0" destOrd="0" presId="urn:microsoft.com/office/officeart/2005/8/layout/vList2"/>
    <dgm:cxn modelId="{D59C6E7C-6B50-425F-AA35-B0EE7A93B237}" type="presParOf" srcId="{C84D2983-5706-4924-87C8-34DBF3482503}" destId="{4E9E4E79-A84D-4461-A49B-D15EFA4F3E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F1C6F9E-3761-485C-BB2C-74882C200C1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A67A0A5-EFA0-4C30-8D58-DFC7F9913C93}">
      <dgm:prSet custT="1"/>
      <dgm:spPr/>
      <dgm:t>
        <a:bodyPr/>
        <a:lstStyle/>
        <a:p>
          <a:pPr algn="ctr"/>
          <a:r>
            <a:rPr lang="en-US" sz="2000" b="1" dirty="0"/>
            <a:t>19. Utilize the SUMPRODUCT function to calculate the total training cost for employees in a specific location. </a:t>
          </a:r>
          <a:endParaRPr lang="en-IN" sz="2000" dirty="0"/>
        </a:p>
      </dgm:t>
    </dgm:pt>
    <dgm:pt modelId="{4C99EAF0-2A95-42DC-94F4-F97E9AF8DB2D}" type="parTrans" cxnId="{9D765215-2A47-4ACE-A7B9-67D86817D7F2}">
      <dgm:prSet/>
      <dgm:spPr/>
      <dgm:t>
        <a:bodyPr/>
        <a:lstStyle/>
        <a:p>
          <a:endParaRPr lang="en-IN"/>
        </a:p>
      </dgm:t>
    </dgm:pt>
    <dgm:pt modelId="{A23959E1-6408-432C-B4AA-8C75D6A231B6}" type="sibTrans" cxnId="{9D765215-2A47-4ACE-A7B9-67D86817D7F2}">
      <dgm:prSet/>
      <dgm:spPr/>
      <dgm:t>
        <a:bodyPr/>
        <a:lstStyle/>
        <a:p>
          <a:endParaRPr lang="en-IN"/>
        </a:p>
      </dgm:t>
    </dgm:pt>
    <dgm:pt modelId="{6D2823A5-CED1-4E2D-A0CA-7C6483C30F86}" type="pres">
      <dgm:prSet presAssocID="{DF1C6F9E-3761-485C-BB2C-74882C200C1D}" presName="linear" presStyleCnt="0">
        <dgm:presLayoutVars>
          <dgm:animLvl val="lvl"/>
          <dgm:resizeHandles val="exact"/>
        </dgm:presLayoutVars>
      </dgm:prSet>
      <dgm:spPr/>
    </dgm:pt>
    <dgm:pt modelId="{D807076C-A692-4B1E-9AF6-86CEF2FBF37B}" type="pres">
      <dgm:prSet presAssocID="{EA67A0A5-EFA0-4C30-8D58-DFC7F9913C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D765215-2A47-4ACE-A7B9-67D86817D7F2}" srcId="{DF1C6F9E-3761-485C-BB2C-74882C200C1D}" destId="{EA67A0A5-EFA0-4C30-8D58-DFC7F9913C93}" srcOrd="0" destOrd="0" parTransId="{4C99EAF0-2A95-42DC-94F4-F97E9AF8DB2D}" sibTransId="{A23959E1-6408-432C-B4AA-8C75D6A231B6}"/>
    <dgm:cxn modelId="{F1E19095-6BFE-4611-9722-DCD322B5D8C1}" type="presOf" srcId="{EA67A0A5-EFA0-4C30-8D58-DFC7F9913C93}" destId="{D807076C-A692-4B1E-9AF6-86CEF2FBF37B}" srcOrd="0" destOrd="0" presId="urn:microsoft.com/office/officeart/2005/8/layout/vList2"/>
    <dgm:cxn modelId="{455A34DF-9DA4-4345-B67F-C758A61BDDB8}" type="presOf" srcId="{DF1C6F9E-3761-485C-BB2C-74882C200C1D}" destId="{6D2823A5-CED1-4E2D-A0CA-7C6483C30F86}" srcOrd="0" destOrd="0" presId="urn:microsoft.com/office/officeart/2005/8/layout/vList2"/>
    <dgm:cxn modelId="{509D1DAE-7262-4282-80AF-61DD8EEB4B32}" type="presParOf" srcId="{6D2823A5-CED1-4E2D-A0CA-7C6483C30F86}" destId="{D807076C-A692-4B1E-9AF6-86CEF2FBF3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5DD1C0-2684-4130-8830-194205D003F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A9E4D81-D923-4D1C-BB4C-526BEC5C5674}">
      <dgm:prSet custT="1"/>
      <dgm:spPr/>
      <dgm:t>
        <a:bodyPr/>
        <a:lstStyle/>
        <a:p>
          <a:pPr algn="ctr"/>
          <a:r>
            <a:rPr lang="en-US" sz="2000" b="1" dirty="0">
              <a:latin typeface="+mn-lt"/>
            </a:rPr>
            <a:t>2. Apply conditional formatting to highlight employees with a "Performance Score" below 3 in red.</a:t>
          </a:r>
          <a:endParaRPr lang="en-IN" sz="2000" dirty="0">
            <a:latin typeface="+mn-lt"/>
          </a:endParaRPr>
        </a:p>
      </dgm:t>
    </dgm:pt>
    <dgm:pt modelId="{FF9E3B71-5047-4EC9-9ECF-2929E58C540F}" type="parTrans" cxnId="{4C37FCF2-D824-4382-A5C8-89FE044C4D55}">
      <dgm:prSet/>
      <dgm:spPr/>
      <dgm:t>
        <a:bodyPr/>
        <a:lstStyle/>
        <a:p>
          <a:endParaRPr lang="en-IN"/>
        </a:p>
      </dgm:t>
    </dgm:pt>
    <dgm:pt modelId="{2F8CC4ED-53E9-4D08-867E-B2D95C5CFFC0}" type="sibTrans" cxnId="{4C37FCF2-D824-4382-A5C8-89FE044C4D55}">
      <dgm:prSet/>
      <dgm:spPr/>
      <dgm:t>
        <a:bodyPr/>
        <a:lstStyle/>
        <a:p>
          <a:endParaRPr lang="en-IN"/>
        </a:p>
      </dgm:t>
    </dgm:pt>
    <dgm:pt modelId="{891A80FB-8862-4DB4-8A8E-B55D9EFA13CC}" type="pres">
      <dgm:prSet presAssocID="{095DD1C0-2684-4130-8830-194205D003F0}" presName="linear" presStyleCnt="0">
        <dgm:presLayoutVars>
          <dgm:animLvl val="lvl"/>
          <dgm:resizeHandles val="exact"/>
        </dgm:presLayoutVars>
      </dgm:prSet>
      <dgm:spPr/>
    </dgm:pt>
    <dgm:pt modelId="{1529245C-BEFD-4871-B093-38FA5C0F3E53}" type="pres">
      <dgm:prSet presAssocID="{FA9E4D81-D923-4D1C-BB4C-526BEC5C567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09144C7-727F-4F9C-BC68-808C88A301F3}" type="presOf" srcId="{095DD1C0-2684-4130-8830-194205D003F0}" destId="{891A80FB-8862-4DB4-8A8E-B55D9EFA13CC}" srcOrd="0" destOrd="0" presId="urn:microsoft.com/office/officeart/2005/8/layout/vList2"/>
    <dgm:cxn modelId="{4C37FCF2-D824-4382-A5C8-89FE044C4D55}" srcId="{095DD1C0-2684-4130-8830-194205D003F0}" destId="{FA9E4D81-D923-4D1C-BB4C-526BEC5C5674}" srcOrd="0" destOrd="0" parTransId="{FF9E3B71-5047-4EC9-9ECF-2929E58C540F}" sibTransId="{2F8CC4ED-53E9-4D08-867E-B2D95C5CFFC0}"/>
    <dgm:cxn modelId="{934714FD-5CA2-483B-B9E7-5A7AD9D78922}" type="presOf" srcId="{FA9E4D81-D923-4D1C-BB4C-526BEC5C5674}" destId="{1529245C-BEFD-4871-B093-38FA5C0F3E53}" srcOrd="0" destOrd="0" presId="urn:microsoft.com/office/officeart/2005/8/layout/vList2"/>
    <dgm:cxn modelId="{B5889E4E-AB0D-47C9-9B77-A437D88D7B5E}" type="presParOf" srcId="{891A80FB-8862-4DB4-8A8E-B55D9EFA13CC}" destId="{1529245C-BEFD-4871-B093-38FA5C0F3E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63869D9-1389-421E-9867-E58F6E17821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76C5259-790B-44DC-B64B-E537FAFCEE5C}">
      <dgm:prSet custT="1"/>
      <dgm:spPr/>
      <dgm:t>
        <a:bodyPr/>
        <a:lstStyle/>
        <a:p>
          <a:pPr algn="ctr"/>
          <a:r>
            <a:rPr lang="en-US" sz="2000" b="1" dirty="0"/>
            <a:t>20. Develop a dashboard that provides an overview of key HR metrics, including headcount, performance, and training costs, using charts and pivot tables.</a:t>
          </a:r>
          <a:endParaRPr lang="en-IN" sz="2000" dirty="0"/>
        </a:p>
      </dgm:t>
    </dgm:pt>
    <dgm:pt modelId="{D88AE6C2-48DB-4216-AC13-896BF369C68C}" type="parTrans" cxnId="{6A44EA7F-7CCA-4FDE-8057-94BC074FA717}">
      <dgm:prSet/>
      <dgm:spPr/>
      <dgm:t>
        <a:bodyPr/>
        <a:lstStyle/>
        <a:p>
          <a:endParaRPr lang="en-IN"/>
        </a:p>
      </dgm:t>
    </dgm:pt>
    <dgm:pt modelId="{0B71490D-0D14-4735-B809-85AA30302E77}" type="sibTrans" cxnId="{6A44EA7F-7CCA-4FDE-8057-94BC074FA717}">
      <dgm:prSet/>
      <dgm:spPr/>
      <dgm:t>
        <a:bodyPr/>
        <a:lstStyle/>
        <a:p>
          <a:endParaRPr lang="en-IN"/>
        </a:p>
      </dgm:t>
    </dgm:pt>
    <dgm:pt modelId="{DD23CAD0-D91E-4AFB-B94A-A25DDD3090E3}" type="pres">
      <dgm:prSet presAssocID="{063869D9-1389-421E-9867-E58F6E178216}" presName="linear" presStyleCnt="0">
        <dgm:presLayoutVars>
          <dgm:animLvl val="lvl"/>
          <dgm:resizeHandles val="exact"/>
        </dgm:presLayoutVars>
      </dgm:prSet>
      <dgm:spPr/>
    </dgm:pt>
    <dgm:pt modelId="{1B73AF50-12F8-463B-9044-314A431F0053}" type="pres">
      <dgm:prSet presAssocID="{576C5259-790B-44DC-B64B-E537FAFCEE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A37C603-252C-489B-A7F1-8A318F4A76A2}" type="presOf" srcId="{063869D9-1389-421E-9867-E58F6E178216}" destId="{DD23CAD0-D91E-4AFB-B94A-A25DDD3090E3}" srcOrd="0" destOrd="0" presId="urn:microsoft.com/office/officeart/2005/8/layout/vList2"/>
    <dgm:cxn modelId="{6A44EA7F-7CCA-4FDE-8057-94BC074FA717}" srcId="{063869D9-1389-421E-9867-E58F6E178216}" destId="{576C5259-790B-44DC-B64B-E537FAFCEE5C}" srcOrd="0" destOrd="0" parTransId="{D88AE6C2-48DB-4216-AC13-896BF369C68C}" sibTransId="{0B71490D-0D14-4735-B809-85AA30302E77}"/>
    <dgm:cxn modelId="{F661ABF3-B290-4DE4-B609-6D922FC7FE26}" type="presOf" srcId="{576C5259-790B-44DC-B64B-E537FAFCEE5C}" destId="{1B73AF50-12F8-463B-9044-314A431F0053}" srcOrd="0" destOrd="0" presId="urn:microsoft.com/office/officeart/2005/8/layout/vList2"/>
    <dgm:cxn modelId="{49DF483A-E6BB-4296-8D0E-19E0773D6141}" type="presParOf" srcId="{DD23CAD0-D91E-4AFB-B94A-A25DDD3090E3}" destId="{1B73AF50-12F8-463B-9044-314A431F00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003703-672C-4BB2-AECE-6485D554B15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2556323-914B-47A3-BFC2-C5F07690DD26}">
      <dgm:prSet custT="1"/>
      <dgm:spPr/>
      <dgm:t>
        <a:bodyPr/>
        <a:lstStyle/>
        <a:p>
          <a:pPr algn="ctr"/>
          <a:r>
            <a:rPr lang="en-US" sz="2000" b="1" dirty="0"/>
            <a:t>3. Calculate the average "Satisfaction Score" for male and female employees separately using a pivot table. </a:t>
          </a:r>
          <a:endParaRPr lang="en-IN" sz="2000" dirty="0"/>
        </a:p>
      </dgm:t>
    </dgm:pt>
    <dgm:pt modelId="{0C9EE492-168B-46A5-8857-9A4A4DC9454B}" type="parTrans" cxnId="{3F06F44B-00D6-40D5-98C0-F1B838E8CB45}">
      <dgm:prSet/>
      <dgm:spPr/>
      <dgm:t>
        <a:bodyPr/>
        <a:lstStyle/>
        <a:p>
          <a:endParaRPr lang="en-IN"/>
        </a:p>
      </dgm:t>
    </dgm:pt>
    <dgm:pt modelId="{E6DFA424-7414-4C8F-8DE0-718D26F73344}" type="sibTrans" cxnId="{3F06F44B-00D6-40D5-98C0-F1B838E8CB45}">
      <dgm:prSet/>
      <dgm:spPr/>
      <dgm:t>
        <a:bodyPr/>
        <a:lstStyle/>
        <a:p>
          <a:endParaRPr lang="en-IN"/>
        </a:p>
      </dgm:t>
    </dgm:pt>
    <dgm:pt modelId="{E0A7120C-F351-4443-AC97-80164516E114}" type="pres">
      <dgm:prSet presAssocID="{2A003703-672C-4BB2-AECE-6485D554B15C}" presName="linear" presStyleCnt="0">
        <dgm:presLayoutVars>
          <dgm:animLvl val="lvl"/>
          <dgm:resizeHandles val="exact"/>
        </dgm:presLayoutVars>
      </dgm:prSet>
      <dgm:spPr/>
    </dgm:pt>
    <dgm:pt modelId="{C79CED3D-5FA8-40A3-93A7-6A7A2276D001}" type="pres">
      <dgm:prSet presAssocID="{E2556323-914B-47A3-BFC2-C5F07690DD2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34B32A-0EE4-48C0-9830-1F85561B2546}" type="presOf" srcId="{E2556323-914B-47A3-BFC2-C5F07690DD26}" destId="{C79CED3D-5FA8-40A3-93A7-6A7A2276D001}" srcOrd="0" destOrd="0" presId="urn:microsoft.com/office/officeart/2005/8/layout/vList2"/>
    <dgm:cxn modelId="{3F06F44B-00D6-40D5-98C0-F1B838E8CB45}" srcId="{2A003703-672C-4BB2-AECE-6485D554B15C}" destId="{E2556323-914B-47A3-BFC2-C5F07690DD26}" srcOrd="0" destOrd="0" parTransId="{0C9EE492-168B-46A5-8857-9A4A4DC9454B}" sibTransId="{E6DFA424-7414-4C8F-8DE0-718D26F73344}"/>
    <dgm:cxn modelId="{CE937678-1057-43D6-A333-82466ACFE39B}" type="presOf" srcId="{2A003703-672C-4BB2-AECE-6485D554B15C}" destId="{E0A7120C-F351-4443-AC97-80164516E114}" srcOrd="0" destOrd="0" presId="urn:microsoft.com/office/officeart/2005/8/layout/vList2"/>
    <dgm:cxn modelId="{BB5337BB-6CAF-4929-945F-D45FE84F6509}" type="presParOf" srcId="{E0A7120C-F351-4443-AC97-80164516E114}" destId="{C79CED3D-5FA8-40A3-93A7-6A7A2276D0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5CF1AA-807D-41CF-947C-899439CC357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5DBCC87-91AD-4D2D-9DA2-1958D11F452E}">
      <dgm:prSet custT="1"/>
      <dgm:spPr/>
      <dgm:t>
        <a:bodyPr/>
        <a:lstStyle/>
        <a:p>
          <a:pPr algn="ctr"/>
          <a:r>
            <a:rPr lang="en-US" sz="2000" b="1" dirty="0"/>
            <a:t>4. Create a chart to visualize the distribution of "Work-Life Balance Score" for different job functions</a:t>
          </a:r>
          <a:endParaRPr lang="en-IN" sz="2000" dirty="0"/>
        </a:p>
      </dgm:t>
    </dgm:pt>
    <dgm:pt modelId="{DF8CB7D9-A3B3-4353-99E6-81C90CFE6D65}" type="parTrans" cxnId="{FB8916FE-CA0F-4286-8D3E-059EC2A80E1E}">
      <dgm:prSet/>
      <dgm:spPr/>
      <dgm:t>
        <a:bodyPr/>
        <a:lstStyle/>
        <a:p>
          <a:endParaRPr lang="en-IN"/>
        </a:p>
      </dgm:t>
    </dgm:pt>
    <dgm:pt modelId="{3678BC17-C5D6-4CFA-9BB5-AE3A7ABBEFDD}" type="sibTrans" cxnId="{FB8916FE-CA0F-4286-8D3E-059EC2A80E1E}">
      <dgm:prSet/>
      <dgm:spPr/>
      <dgm:t>
        <a:bodyPr/>
        <a:lstStyle/>
        <a:p>
          <a:endParaRPr lang="en-IN"/>
        </a:p>
      </dgm:t>
    </dgm:pt>
    <dgm:pt modelId="{B1EF3CE4-93B8-4CBF-A605-E4CA86FFBE90}" type="pres">
      <dgm:prSet presAssocID="{335CF1AA-807D-41CF-947C-899439CC3570}" presName="linear" presStyleCnt="0">
        <dgm:presLayoutVars>
          <dgm:animLvl val="lvl"/>
          <dgm:resizeHandles val="exact"/>
        </dgm:presLayoutVars>
      </dgm:prSet>
      <dgm:spPr/>
    </dgm:pt>
    <dgm:pt modelId="{B0067BFA-15B9-4FF9-AAA6-B56557CCD507}" type="pres">
      <dgm:prSet presAssocID="{75DBCC87-91AD-4D2D-9DA2-1958D11F452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E10AA48-E3FC-4005-9E56-B8CC78F234B4}" type="presOf" srcId="{335CF1AA-807D-41CF-947C-899439CC3570}" destId="{B1EF3CE4-93B8-4CBF-A605-E4CA86FFBE90}" srcOrd="0" destOrd="0" presId="urn:microsoft.com/office/officeart/2005/8/layout/vList2"/>
    <dgm:cxn modelId="{A67E35AA-7E38-4F99-B77D-47ECBF292805}" type="presOf" srcId="{75DBCC87-91AD-4D2D-9DA2-1958D11F452E}" destId="{B0067BFA-15B9-4FF9-AAA6-B56557CCD507}" srcOrd="0" destOrd="0" presId="urn:microsoft.com/office/officeart/2005/8/layout/vList2"/>
    <dgm:cxn modelId="{FB8916FE-CA0F-4286-8D3E-059EC2A80E1E}" srcId="{335CF1AA-807D-41CF-947C-899439CC3570}" destId="{75DBCC87-91AD-4D2D-9DA2-1958D11F452E}" srcOrd="0" destOrd="0" parTransId="{DF8CB7D9-A3B3-4353-99E6-81C90CFE6D65}" sibTransId="{3678BC17-C5D6-4CFA-9BB5-AE3A7ABBEFDD}"/>
    <dgm:cxn modelId="{0C789279-D651-4150-B0BA-7F416A1F59F1}" type="presParOf" srcId="{B1EF3CE4-93B8-4CBF-A605-E4CA86FFBE90}" destId="{B0067BFA-15B9-4FF9-AAA6-B56557CCD5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CAD607-8757-4DB0-AC4F-CF8C24FB4B9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BC86557-2DF9-437D-83B3-898674699EE1}">
      <dgm:prSet custT="1"/>
      <dgm:spPr/>
      <dgm:t>
        <a:bodyPr/>
        <a:lstStyle/>
        <a:p>
          <a:pPr algn="ctr"/>
          <a:r>
            <a:rPr lang="en-US" sz="2000" b="1" dirty="0"/>
            <a:t>5. Filter the data to display only terminated employees and find out the most common "Termination Type." </a:t>
          </a:r>
          <a:endParaRPr lang="en-IN" sz="2000" dirty="0"/>
        </a:p>
      </dgm:t>
    </dgm:pt>
    <dgm:pt modelId="{44AF7652-8061-4175-8500-FD963C19EB0B}" type="parTrans" cxnId="{78AD87F3-6DA1-47D1-8A71-839145A821D8}">
      <dgm:prSet/>
      <dgm:spPr/>
      <dgm:t>
        <a:bodyPr/>
        <a:lstStyle/>
        <a:p>
          <a:endParaRPr lang="en-IN"/>
        </a:p>
      </dgm:t>
    </dgm:pt>
    <dgm:pt modelId="{07294437-BD47-49A0-B70C-287E6C5D8A76}" type="sibTrans" cxnId="{78AD87F3-6DA1-47D1-8A71-839145A821D8}">
      <dgm:prSet/>
      <dgm:spPr/>
      <dgm:t>
        <a:bodyPr/>
        <a:lstStyle/>
        <a:p>
          <a:endParaRPr lang="en-IN"/>
        </a:p>
      </dgm:t>
    </dgm:pt>
    <dgm:pt modelId="{AC60C9F1-03AF-43BB-BC24-FEAEC0E8DAE6}" type="pres">
      <dgm:prSet presAssocID="{A8CAD607-8757-4DB0-AC4F-CF8C24FB4B90}" presName="linear" presStyleCnt="0">
        <dgm:presLayoutVars>
          <dgm:animLvl val="lvl"/>
          <dgm:resizeHandles val="exact"/>
        </dgm:presLayoutVars>
      </dgm:prSet>
      <dgm:spPr/>
    </dgm:pt>
    <dgm:pt modelId="{A895CBF9-160C-4810-AB5B-29518123BE90}" type="pres">
      <dgm:prSet presAssocID="{CBC86557-2DF9-437D-83B3-898674699EE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9F0B39-3FCE-4862-BF36-6F2BDF287B02}" type="presOf" srcId="{A8CAD607-8757-4DB0-AC4F-CF8C24FB4B90}" destId="{AC60C9F1-03AF-43BB-BC24-FEAEC0E8DAE6}" srcOrd="0" destOrd="0" presId="urn:microsoft.com/office/officeart/2005/8/layout/vList2"/>
    <dgm:cxn modelId="{C43F5A75-2B28-42D7-8B2A-397AD154BCF5}" type="presOf" srcId="{CBC86557-2DF9-437D-83B3-898674699EE1}" destId="{A895CBF9-160C-4810-AB5B-29518123BE90}" srcOrd="0" destOrd="0" presId="urn:microsoft.com/office/officeart/2005/8/layout/vList2"/>
    <dgm:cxn modelId="{78AD87F3-6DA1-47D1-8A71-839145A821D8}" srcId="{A8CAD607-8757-4DB0-AC4F-CF8C24FB4B90}" destId="{CBC86557-2DF9-437D-83B3-898674699EE1}" srcOrd="0" destOrd="0" parTransId="{44AF7652-8061-4175-8500-FD963C19EB0B}" sibTransId="{07294437-BD47-49A0-B70C-287E6C5D8A76}"/>
    <dgm:cxn modelId="{25475ECD-E681-40AB-9A30-4E75762A3D76}" type="presParOf" srcId="{AC60C9F1-03AF-43BB-BC24-FEAEC0E8DAE6}" destId="{A895CBF9-160C-4810-AB5B-29518123BE9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E2AEC0-717C-45E4-80D3-98871E472A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A4D7167-87CA-4051-A9DB-96E156CB04D5}">
      <dgm:prSet custT="1"/>
      <dgm:spPr/>
      <dgm:t>
        <a:bodyPr/>
        <a:lstStyle/>
        <a:p>
          <a:pPr algn="ctr"/>
          <a:r>
            <a:rPr lang="en-US" sz="2000" b="1" dirty="0"/>
            <a:t>6. Calculate the average "Engagement Score" for each department using a pivot table.</a:t>
          </a:r>
          <a:endParaRPr lang="en-IN" sz="2000" dirty="0"/>
        </a:p>
      </dgm:t>
    </dgm:pt>
    <dgm:pt modelId="{B6671A6C-7DB7-42E1-AC35-6CA12F8A5F27}" type="parTrans" cxnId="{87B77C1B-EC85-4310-99EB-B9606AF7A9C4}">
      <dgm:prSet/>
      <dgm:spPr/>
      <dgm:t>
        <a:bodyPr/>
        <a:lstStyle/>
        <a:p>
          <a:endParaRPr lang="en-IN"/>
        </a:p>
      </dgm:t>
    </dgm:pt>
    <dgm:pt modelId="{929EBE6A-E4F0-42E8-A213-C22C97D71830}" type="sibTrans" cxnId="{87B77C1B-EC85-4310-99EB-B9606AF7A9C4}">
      <dgm:prSet/>
      <dgm:spPr/>
      <dgm:t>
        <a:bodyPr/>
        <a:lstStyle/>
        <a:p>
          <a:endParaRPr lang="en-IN"/>
        </a:p>
      </dgm:t>
    </dgm:pt>
    <dgm:pt modelId="{C1F1E5F5-A707-4D63-A340-2940D31374F9}" type="pres">
      <dgm:prSet presAssocID="{EDE2AEC0-717C-45E4-80D3-98871E472A18}" presName="linear" presStyleCnt="0">
        <dgm:presLayoutVars>
          <dgm:animLvl val="lvl"/>
          <dgm:resizeHandles val="exact"/>
        </dgm:presLayoutVars>
      </dgm:prSet>
      <dgm:spPr/>
    </dgm:pt>
    <dgm:pt modelId="{EB062ADA-ADB8-4959-93A2-103B1B50FCA5}" type="pres">
      <dgm:prSet presAssocID="{8A4D7167-87CA-4051-A9DB-96E156CB04D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7B77C1B-EC85-4310-99EB-B9606AF7A9C4}" srcId="{EDE2AEC0-717C-45E4-80D3-98871E472A18}" destId="{8A4D7167-87CA-4051-A9DB-96E156CB04D5}" srcOrd="0" destOrd="0" parTransId="{B6671A6C-7DB7-42E1-AC35-6CA12F8A5F27}" sibTransId="{929EBE6A-E4F0-42E8-A213-C22C97D71830}"/>
    <dgm:cxn modelId="{A7BBE9DE-68C5-499B-BAD6-C8F3B9AAEDA2}" type="presOf" srcId="{EDE2AEC0-717C-45E4-80D3-98871E472A18}" destId="{C1F1E5F5-A707-4D63-A340-2940D31374F9}" srcOrd="0" destOrd="0" presId="urn:microsoft.com/office/officeart/2005/8/layout/vList2"/>
    <dgm:cxn modelId="{F3CC37EC-1857-497A-B604-6B19A451DE8F}" type="presOf" srcId="{8A4D7167-87CA-4051-A9DB-96E156CB04D5}" destId="{EB062ADA-ADB8-4959-93A2-103B1B50FCA5}" srcOrd="0" destOrd="0" presId="urn:microsoft.com/office/officeart/2005/8/layout/vList2"/>
    <dgm:cxn modelId="{9EEE6012-A916-4885-B286-89776088A7BC}" type="presParOf" srcId="{C1F1E5F5-A707-4D63-A340-2940D31374F9}" destId="{EB062ADA-ADB8-4959-93A2-103B1B50FCA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6F2EC4-1902-4E3B-B3AF-A02D4C436CC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E78318-D8C6-4346-B678-16581E4FE220}">
      <dgm:prSet custT="1"/>
      <dgm:spPr/>
      <dgm:t>
        <a:bodyPr/>
        <a:lstStyle/>
        <a:p>
          <a:pPr algn="ctr"/>
          <a:r>
            <a:rPr lang="en-US" sz="2000" b="1" dirty="0"/>
            <a:t>7. Use VLOOKUP to find the supervisor's email address for a specific employee. </a:t>
          </a:r>
          <a:endParaRPr lang="en-IN" sz="2000" dirty="0"/>
        </a:p>
      </dgm:t>
    </dgm:pt>
    <dgm:pt modelId="{04E6E657-7C91-4C42-9808-EF06578F623B}" type="parTrans" cxnId="{870E1DF7-8C7A-4CAA-80FD-BFDDA9F652A5}">
      <dgm:prSet/>
      <dgm:spPr/>
      <dgm:t>
        <a:bodyPr/>
        <a:lstStyle/>
        <a:p>
          <a:endParaRPr lang="en-IN"/>
        </a:p>
      </dgm:t>
    </dgm:pt>
    <dgm:pt modelId="{52EFF961-63A6-4B83-AFDE-570A4D7B665F}" type="sibTrans" cxnId="{870E1DF7-8C7A-4CAA-80FD-BFDDA9F652A5}">
      <dgm:prSet/>
      <dgm:spPr/>
      <dgm:t>
        <a:bodyPr/>
        <a:lstStyle/>
        <a:p>
          <a:endParaRPr lang="en-IN"/>
        </a:p>
      </dgm:t>
    </dgm:pt>
    <dgm:pt modelId="{5D80F45E-18AA-4BB2-A303-BB35D2F2C859}" type="pres">
      <dgm:prSet presAssocID="{406F2EC4-1902-4E3B-B3AF-A02D4C436CC6}" presName="linear" presStyleCnt="0">
        <dgm:presLayoutVars>
          <dgm:animLvl val="lvl"/>
          <dgm:resizeHandles val="exact"/>
        </dgm:presLayoutVars>
      </dgm:prSet>
      <dgm:spPr/>
    </dgm:pt>
    <dgm:pt modelId="{F4D94F5E-EA00-450D-A3B4-D63AAF0E02D8}" type="pres">
      <dgm:prSet presAssocID="{5EE78318-D8C6-4346-B678-16581E4FE220}" presName="parentText" presStyleLbl="node1" presStyleIdx="0" presStyleCnt="1" custScaleY="306298">
        <dgm:presLayoutVars>
          <dgm:chMax val="0"/>
          <dgm:bulletEnabled val="1"/>
        </dgm:presLayoutVars>
      </dgm:prSet>
      <dgm:spPr/>
    </dgm:pt>
  </dgm:ptLst>
  <dgm:cxnLst>
    <dgm:cxn modelId="{F4921242-B2F8-4D12-81A5-0968C26B2319}" type="presOf" srcId="{5EE78318-D8C6-4346-B678-16581E4FE220}" destId="{F4D94F5E-EA00-450D-A3B4-D63AAF0E02D8}" srcOrd="0" destOrd="0" presId="urn:microsoft.com/office/officeart/2005/8/layout/vList2"/>
    <dgm:cxn modelId="{D3D61A73-DE11-40BD-A0E4-41740BAB5D8C}" type="presOf" srcId="{406F2EC4-1902-4E3B-B3AF-A02D4C436CC6}" destId="{5D80F45E-18AA-4BB2-A303-BB35D2F2C859}" srcOrd="0" destOrd="0" presId="urn:microsoft.com/office/officeart/2005/8/layout/vList2"/>
    <dgm:cxn modelId="{870E1DF7-8C7A-4CAA-80FD-BFDDA9F652A5}" srcId="{406F2EC4-1902-4E3B-B3AF-A02D4C436CC6}" destId="{5EE78318-D8C6-4346-B678-16581E4FE220}" srcOrd="0" destOrd="0" parTransId="{04E6E657-7C91-4C42-9808-EF06578F623B}" sibTransId="{52EFF961-63A6-4B83-AFDE-570A4D7B665F}"/>
    <dgm:cxn modelId="{BB2F986B-4D1F-4D88-AB12-C0A365C09930}" type="presParOf" srcId="{5D80F45E-18AA-4BB2-A303-BB35D2F2C859}" destId="{F4D94F5E-EA00-450D-A3B4-D63AAF0E02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14CF50-68B9-40C9-B740-0A9E8E8B4DF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92E218-676B-4FFC-960B-F83904B88477}">
      <dgm:prSet custT="1"/>
      <dgm:spPr/>
      <dgm:t>
        <a:bodyPr/>
        <a:lstStyle/>
        <a:p>
          <a:pPr algn="ctr"/>
          <a:r>
            <a:rPr lang="en-US" sz="2000" b="1" dirty="0"/>
            <a:t>8. Can you identify the department with the highest average "Employee Rating?" </a:t>
          </a:r>
          <a:endParaRPr lang="en-IN" sz="2000" dirty="0"/>
        </a:p>
      </dgm:t>
    </dgm:pt>
    <dgm:pt modelId="{82630BF5-0482-49A6-9CC2-0AE3B4667529}" type="parTrans" cxnId="{7CE842DC-711C-4793-AB95-9B3C110FB1E7}">
      <dgm:prSet/>
      <dgm:spPr/>
      <dgm:t>
        <a:bodyPr/>
        <a:lstStyle/>
        <a:p>
          <a:endParaRPr lang="en-IN"/>
        </a:p>
      </dgm:t>
    </dgm:pt>
    <dgm:pt modelId="{8BD81191-11CD-49F2-A25A-E28D4DBCA182}" type="sibTrans" cxnId="{7CE842DC-711C-4793-AB95-9B3C110FB1E7}">
      <dgm:prSet/>
      <dgm:spPr/>
      <dgm:t>
        <a:bodyPr/>
        <a:lstStyle/>
        <a:p>
          <a:endParaRPr lang="en-IN"/>
        </a:p>
      </dgm:t>
    </dgm:pt>
    <dgm:pt modelId="{49E9E856-BCE5-4800-8632-133BA98F32AD}" type="pres">
      <dgm:prSet presAssocID="{2A14CF50-68B9-40C9-B740-0A9E8E8B4DF5}" presName="linear" presStyleCnt="0">
        <dgm:presLayoutVars>
          <dgm:animLvl val="lvl"/>
          <dgm:resizeHandles val="exact"/>
        </dgm:presLayoutVars>
      </dgm:prSet>
      <dgm:spPr/>
    </dgm:pt>
    <dgm:pt modelId="{FC45D9C2-B88A-4FFC-85E2-62CD84CD0C96}" type="pres">
      <dgm:prSet presAssocID="{A492E218-676B-4FFC-960B-F83904B88477}" presName="parentText" presStyleLbl="node1" presStyleIdx="0" presStyleCnt="1" custScaleY="273185">
        <dgm:presLayoutVars>
          <dgm:chMax val="0"/>
          <dgm:bulletEnabled val="1"/>
        </dgm:presLayoutVars>
      </dgm:prSet>
      <dgm:spPr/>
    </dgm:pt>
  </dgm:ptLst>
  <dgm:cxnLst>
    <dgm:cxn modelId="{AA67F65A-7291-45A0-9BB4-EC03629FFDFE}" type="presOf" srcId="{2A14CF50-68B9-40C9-B740-0A9E8E8B4DF5}" destId="{49E9E856-BCE5-4800-8632-133BA98F32AD}" srcOrd="0" destOrd="0" presId="urn:microsoft.com/office/officeart/2005/8/layout/vList2"/>
    <dgm:cxn modelId="{7CE842DC-711C-4793-AB95-9B3C110FB1E7}" srcId="{2A14CF50-68B9-40C9-B740-0A9E8E8B4DF5}" destId="{A492E218-676B-4FFC-960B-F83904B88477}" srcOrd="0" destOrd="0" parTransId="{82630BF5-0482-49A6-9CC2-0AE3B4667529}" sibTransId="{8BD81191-11CD-49F2-A25A-E28D4DBCA182}"/>
    <dgm:cxn modelId="{0FBB2BF4-C5D6-4C40-8C4E-D0A244EAE5F8}" type="presOf" srcId="{A492E218-676B-4FFC-960B-F83904B88477}" destId="{FC45D9C2-B88A-4FFC-85E2-62CD84CD0C96}" srcOrd="0" destOrd="0" presId="urn:microsoft.com/office/officeart/2005/8/layout/vList2"/>
    <dgm:cxn modelId="{D645884F-69FE-499C-9CC3-78E720772232}" type="presParOf" srcId="{49E9E856-BCE5-4800-8632-133BA98F32AD}" destId="{FC45D9C2-B88A-4FFC-85E2-62CD84CD0C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6CD498-6810-4BF3-81E1-0B129C21B4B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E55FA66-C46D-40C4-A91E-4BA4FAD1F0A4}">
      <dgm:prSet custT="1"/>
      <dgm:spPr/>
      <dgm:t>
        <a:bodyPr/>
        <a:lstStyle/>
        <a:p>
          <a:pPr algn="ctr"/>
          <a:r>
            <a:rPr lang="en-US" sz="2000" b="1" dirty="0"/>
            <a:t>9. Create a scatter plot to explore the relationship between "Training Duration (Days)" and "Training Cost." </a:t>
          </a:r>
          <a:endParaRPr lang="en-IN" sz="2000" dirty="0"/>
        </a:p>
      </dgm:t>
    </dgm:pt>
    <dgm:pt modelId="{457AC732-8175-4742-BC18-5A299B58CF2F}" type="parTrans" cxnId="{AE3400CD-0D5C-455D-876E-EA7E93E20994}">
      <dgm:prSet/>
      <dgm:spPr/>
      <dgm:t>
        <a:bodyPr/>
        <a:lstStyle/>
        <a:p>
          <a:endParaRPr lang="en-IN"/>
        </a:p>
      </dgm:t>
    </dgm:pt>
    <dgm:pt modelId="{8FD098B4-9E4B-4CFF-8B8E-A34D3F083EFA}" type="sibTrans" cxnId="{AE3400CD-0D5C-455D-876E-EA7E93E20994}">
      <dgm:prSet/>
      <dgm:spPr/>
      <dgm:t>
        <a:bodyPr/>
        <a:lstStyle/>
        <a:p>
          <a:endParaRPr lang="en-IN"/>
        </a:p>
      </dgm:t>
    </dgm:pt>
    <dgm:pt modelId="{1035A94B-A780-4CAD-878E-4542F36769FA}" type="pres">
      <dgm:prSet presAssocID="{E36CD498-6810-4BF3-81E1-0B129C21B4BF}" presName="linear" presStyleCnt="0">
        <dgm:presLayoutVars>
          <dgm:animLvl val="lvl"/>
          <dgm:resizeHandles val="exact"/>
        </dgm:presLayoutVars>
      </dgm:prSet>
      <dgm:spPr/>
    </dgm:pt>
    <dgm:pt modelId="{3F884EDA-287A-4288-9854-4D20636FCA93}" type="pres">
      <dgm:prSet presAssocID="{6E55FA66-C46D-40C4-A91E-4BA4FAD1F0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C9C854A-08FE-4265-9A00-A21850A7E43F}" type="presOf" srcId="{E36CD498-6810-4BF3-81E1-0B129C21B4BF}" destId="{1035A94B-A780-4CAD-878E-4542F36769FA}" srcOrd="0" destOrd="0" presId="urn:microsoft.com/office/officeart/2005/8/layout/vList2"/>
    <dgm:cxn modelId="{AE3400CD-0D5C-455D-876E-EA7E93E20994}" srcId="{E36CD498-6810-4BF3-81E1-0B129C21B4BF}" destId="{6E55FA66-C46D-40C4-A91E-4BA4FAD1F0A4}" srcOrd="0" destOrd="0" parTransId="{457AC732-8175-4742-BC18-5A299B58CF2F}" sibTransId="{8FD098B4-9E4B-4CFF-8B8E-A34D3F083EFA}"/>
    <dgm:cxn modelId="{34DE0CE5-5B09-4410-8C6F-290A85E0FCAB}" type="presOf" srcId="{6E55FA66-C46D-40C4-A91E-4BA4FAD1F0A4}" destId="{3F884EDA-287A-4288-9854-4D20636FCA93}" srcOrd="0" destOrd="0" presId="urn:microsoft.com/office/officeart/2005/8/layout/vList2"/>
    <dgm:cxn modelId="{CAA57AF6-A84D-46B6-8E54-A21B304966A2}" type="presParOf" srcId="{1035A94B-A780-4CAD-878E-4542F36769FA}" destId="{3F884EDA-287A-4288-9854-4D20636FCA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59B6C-D93B-4C12-9B66-BD1716706896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1. Can you create a pivot table to summarize the total number of employees in each department? </a:t>
          </a:r>
          <a:endParaRPr lang="en-IN" sz="2000" kern="1200" dirty="0">
            <a:latin typeface="+mn-lt"/>
          </a:endParaRPr>
        </a:p>
      </dsp:txBody>
      <dsp:txXfrm>
        <a:off x="34552" y="34592"/>
        <a:ext cx="9029176" cy="638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1EE34-6532-40B2-9F4F-4A9D05C769D0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10. Build a pivot table that shows the count of employees by "</a:t>
          </a:r>
          <a:r>
            <a:rPr lang="en-US" sz="2000" b="1" kern="1200" dirty="0" err="1"/>
            <a:t>RaceDesc</a:t>
          </a:r>
          <a:r>
            <a:rPr lang="en-US" sz="2000" b="1" kern="1200" dirty="0"/>
            <a:t>" and "</a:t>
          </a:r>
          <a:r>
            <a:rPr lang="en-US" sz="2000" b="1" kern="1200" dirty="0" err="1"/>
            <a:t>GenderCode</a:t>
          </a:r>
          <a:r>
            <a:rPr lang="en-US" sz="2000" b="1" kern="1200" dirty="0"/>
            <a:t>." 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2E2A4-81FE-48BD-84B4-59698EF3AC8A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11. Use INDEX and MATCH functions to find the "Training Program Name" for an employee with a specific ID.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67157-D005-43F1-9D1B-0181E427D718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12. Create a multi-level pivot table to analyze the "Performance Score" by "</a:t>
          </a:r>
          <a:r>
            <a:rPr lang="en-US" sz="2000" b="1" kern="1200" dirty="0" err="1"/>
            <a:t>BusinessUnit</a:t>
          </a:r>
          <a:r>
            <a:rPr lang="en-US" sz="2000" b="1" kern="1200" dirty="0"/>
            <a:t>" and "</a:t>
          </a:r>
          <a:r>
            <a:rPr lang="en-US" sz="2000" b="1" kern="1200" dirty="0" err="1"/>
            <a:t>JobFunctionDescription</a:t>
          </a:r>
          <a:r>
            <a:rPr lang="en-US" sz="2000" b="1" kern="1200" dirty="0"/>
            <a:t>."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5D97D-CD39-442E-9F65-94C447597153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13. Design a dynamic chart that allows users to select and visualize the performance of any employee over time.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295C0-A221-4CEB-915D-B77FA924681D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14. Calculate the total training cost for each "Training Program Name" and display it in a bar chart.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C3D53-7764-41EB-94C5-56A1B149425A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15. Apply advanced conditional formatting to highlight the top 10% and bottom 10% of employees based on "Current Employee Rating."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9D911-9092-4D84-A6AB-47870A9254C5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16. Use a calculated field in a pivot table to determine the average "Engagement Score" per year.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65C87-5CAF-4760-B85C-1DDA53F2BE04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17. Can you build a macro that automates the process of updating and refreshing all pivot tables in the workbook?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4E79-A84D-4461-A49B-D15EFA4F3EC2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18. Create a histogram to understand the distribution of "</a:t>
          </a:r>
          <a:r>
            <a:rPr lang="en-US" sz="2000" b="1" kern="1200" dirty="0" err="1"/>
            <a:t>ExitDate</a:t>
          </a:r>
          <a:r>
            <a:rPr lang="en-US" sz="2000" b="1" kern="1200" dirty="0"/>
            <a:t>" for terminated employees.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076C-A692-4B1E-9AF6-86CEF2FBF37B}">
      <dsp:nvSpPr>
        <dsp:cNvPr id="0" name=""/>
        <dsp:cNvSpPr/>
      </dsp:nvSpPr>
      <dsp:spPr>
        <a:xfrm>
          <a:off x="0" y="40"/>
          <a:ext cx="1000760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19. Utilize the SUMPRODUCT function to calculate the total training cost for employees in a specific location. </a:t>
          </a:r>
          <a:endParaRPr lang="en-IN" sz="2000" kern="1200" dirty="0"/>
        </a:p>
      </dsp:txBody>
      <dsp:txXfrm>
        <a:off x="34552" y="34592"/>
        <a:ext cx="9938496" cy="638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245C-BEFD-4871-B093-38FA5C0F3E53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2. Apply conditional formatting to highlight employees with a "Performance Score" below 3 in red.</a:t>
          </a:r>
          <a:endParaRPr lang="en-IN" sz="2000" kern="1200" dirty="0">
            <a:latin typeface="+mn-lt"/>
          </a:endParaRPr>
        </a:p>
      </dsp:txBody>
      <dsp:txXfrm>
        <a:off x="34552" y="34592"/>
        <a:ext cx="9029176" cy="6387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3AF50-12F8-463B-9044-314A431F0053}">
      <dsp:nvSpPr>
        <dsp:cNvPr id="0" name=""/>
        <dsp:cNvSpPr/>
      </dsp:nvSpPr>
      <dsp:spPr>
        <a:xfrm>
          <a:off x="0" y="163591"/>
          <a:ext cx="987552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20. Develop a dashboard that provides an overview of key HR metrics, including headcount, performance, and training costs, using charts and pivot tables.</a:t>
          </a:r>
          <a:endParaRPr lang="en-IN" sz="2000" kern="1200" dirty="0"/>
        </a:p>
      </dsp:txBody>
      <dsp:txXfrm>
        <a:off x="59399" y="222990"/>
        <a:ext cx="975672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CED3D-5FA8-40A3-93A7-6A7A2276D001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Calculate the average "Satisfaction Score" for male and female employees separately using a pivot table. 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67BFA-15B9-4FF9-AAA6-B56557CCD507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Create a chart to visualize the distribution of "Work-Life Balance Score" for different job functions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CBF9-160C-4810-AB5B-29518123BE90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Filter the data to display only terminated employees and find out the most common "Termination Type." 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62ADA-ADB8-4959-93A2-103B1B50FCA5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6. Calculate the average "Engagement Score" for each department using a pivot table.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F5E-EA00-450D-A3B4-D63AAF0E02D8}">
      <dsp:nvSpPr>
        <dsp:cNvPr id="0" name=""/>
        <dsp:cNvSpPr/>
      </dsp:nvSpPr>
      <dsp:spPr>
        <a:xfrm>
          <a:off x="0" y="367"/>
          <a:ext cx="9098280" cy="751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7. Use VLOOKUP to find the supervisor's email address for a specific employee. </a:t>
          </a:r>
          <a:endParaRPr lang="en-IN" sz="2000" kern="1200" dirty="0"/>
        </a:p>
      </dsp:txBody>
      <dsp:txXfrm>
        <a:off x="36666" y="37033"/>
        <a:ext cx="9024948" cy="677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5D9C2-B88A-4FFC-85E2-62CD84CD0C96}">
      <dsp:nvSpPr>
        <dsp:cNvPr id="0" name=""/>
        <dsp:cNvSpPr/>
      </dsp:nvSpPr>
      <dsp:spPr>
        <a:xfrm>
          <a:off x="0" y="20319"/>
          <a:ext cx="9098280" cy="670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8. Can you identify the department with the highest average "Employee Rating?" </a:t>
          </a:r>
          <a:endParaRPr lang="en-IN" sz="2000" kern="1200" dirty="0"/>
        </a:p>
      </dsp:txBody>
      <dsp:txXfrm>
        <a:off x="32734" y="53053"/>
        <a:ext cx="9032812" cy="6050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84EDA-287A-4288-9854-4D20636FCA93}">
      <dsp:nvSpPr>
        <dsp:cNvPr id="0" name=""/>
        <dsp:cNvSpPr/>
      </dsp:nvSpPr>
      <dsp:spPr>
        <a:xfrm>
          <a:off x="0" y="40"/>
          <a:ext cx="9098280" cy="707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9. Create a scatter plot to explore the relationship between "Training Duration (Days)" and "Training Cost." </a:t>
          </a:r>
          <a:endParaRPr lang="en-IN" sz="2000" kern="1200" dirty="0"/>
        </a:p>
      </dsp:txBody>
      <dsp:txXfrm>
        <a:off x="34552" y="34592"/>
        <a:ext cx="9029176" cy="638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EMPLOYEE ANALYSIS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HIRAN JOSEPH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E3BC5-2E64-499B-8720-EFDFF68C7C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25" y="202337"/>
            <a:ext cx="1983039" cy="25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3AB85E2-F9A2-EFD8-44C0-489A7998A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349016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65179B-4CA1-A39A-3E5D-ABFB69CB7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501968"/>
              </p:ext>
            </p:extLst>
          </p:nvPr>
        </p:nvGraphicFramePr>
        <p:xfrm>
          <a:off x="1546860" y="2184400"/>
          <a:ext cx="909828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2718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F64787-0EF2-3F44-82AA-09224D0D1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599326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16E0468-72C2-1F35-1E89-BAEB0BC3F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860" y="2153920"/>
            <a:ext cx="9098280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AEA4EC-8DAD-CCBD-AC3D-049604692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6134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CB5763B-FB8D-EA22-DE72-25E77CA62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662" y="4215765"/>
            <a:ext cx="692467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23B18-5441-0C3B-B83A-A240A0AFA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200" y="2275091"/>
            <a:ext cx="10007600" cy="14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3AF47A3-23C3-2E8E-DF3D-30E03EE6B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30171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8EB98C-98E7-349A-D293-8737D07D4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7592" y="2171642"/>
            <a:ext cx="7276816" cy="38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4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45092A-D395-9FBC-DDCE-30AE6B469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589467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E80CCD-0B3B-F977-88D2-AB114CCAB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1915715"/>
            <a:ext cx="10007600" cy="40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075A0D-B926-E908-04FC-4FBEE8198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433229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0637AF-D63D-6926-CE77-99649921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199" y="1772252"/>
            <a:ext cx="2687321" cy="159635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78E903-AB87-1B42-EC1D-B42B2E4992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143133"/>
              </p:ext>
            </p:extLst>
          </p:nvPr>
        </p:nvGraphicFramePr>
        <p:xfrm>
          <a:off x="3860148" y="1772252"/>
          <a:ext cx="7239652" cy="420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55281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5A1F27-B51E-CA6D-19EE-B0062676D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732560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A237C3B-3ABD-514D-AD2F-E40915B14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380" y="1671955"/>
            <a:ext cx="9159240" cy="4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8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73165E-C7B2-304E-8822-F28A12313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738667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0B78412-2986-FDD4-1593-6241A5798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200" y="3061474"/>
            <a:ext cx="10007600" cy="15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BEBA7D-8015-01E5-F21C-AF9958FBD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73387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50AE51F-4A2F-13D4-61AC-E6580A424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8520" y="1845945"/>
            <a:ext cx="7934960" cy="44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4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0F70D3-38CD-C190-7DA3-73434286A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55557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F5DC4B-9966-B029-9E40-F6CBA7E98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402508"/>
              </p:ext>
            </p:extLst>
          </p:nvPr>
        </p:nvGraphicFramePr>
        <p:xfrm>
          <a:off x="1092200" y="1674122"/>
          <a:ext cx="10007600" cy="386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16329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3103BE-8C3D-C848-A5A3-47F1A3383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7542356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25B363B-BDEB-9817-69FE-60EE7C4CA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860" y="2682240"/>
            <a:ext cx="9098280" cy="27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56B1CB-A401-935C-8D2B-7A90024E9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087267"/>
              </p:ext>
            </p:extLst>
          </p:nvPr>
        </p:nvGraphicFramePr>
        <p:xfrm>
          <a:off x="1092200" y="883920"/>
          <a:ext cx="1000760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3696076-D646-34E2-0E76-41A9680EC78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2200" y="2917507"/>
            <a:ext cx="10007600" cy="1796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CE096A-5E16-BE4C-2FAD-28E17E7C1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454884"/>
              </p:ext>
            </p:extLst>
          </p:nvPr>
        </p:nvGraphicFramePr>
        <p:xfrm>
          <a:off x="1137920" y="375920"/>
          <a:ext cx="9875520" cy="154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6B29EF5-72F3-2816-D5F4-5F0B909FD8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72" y="1919902"/>
            <a:ext cx="10808255" cy="42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562CD2-BA95-8BA1-66C5-C299D01DF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441741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A5477C6-E7D6-CDFC-C1B2-0CF22D493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860" y="1890950"/>
            <a:ext cx="9098280" cy="42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67DA03-E9A5-B741-433C-2AC2DCD88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64992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50A59D-5657-667E-E2C7-5BC58C42CD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860" y="2560320"/>
            <a:ext cx="9098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E0D4F68-2611-4FA4-D5B2-1AED27508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916135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27B034E-C44B-79E6-2C9D-4B547EB9F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54142"/>
              </p:ext>
            </p:extLst>
          </p:nvPr>
        </p:nvGraphicFramePr>
        <p:xfrm>
          <a:off x="1546860" y="2422525"/>
          <a:ext cx="9098280" cy="358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98225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F928F4-A115-F0B1-EA90-50D7825CC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688359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32A0ECB-8A76-AED3-C732-711844CF2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270" y="1937914"/>
            <a:ext cx="7109460" cy="29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E92CE8-719B-9B5B-0041-D222E4D41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187918"/>
              </p:ext>
            </p:extLst>
          </p:nvPr>
        </p:nvGraphicFramePr>
        <p:xfrm>
          <a:off x="1546860" y="853440"/>
          <a:ext cx="9098280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DA9B14F-C4C4-1067-CC3B-ED3082EE5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170" y="1927208"/>
            <a:ext cx="7315660" cy="30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53648E-AA44-E9F6-5CA8-F5EA151A0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365824"/>
              </p:ext>
            </p:extLst>
          </p:nvPr>
        </p:nvGraphicFramePr>
        <p:xfrm>
          <a:off x="1546860" y="853440"/>
          <a:ext cx="9098280" cy="75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CED17A0-8A64-AB5F-C9C4-BA4D2E2B0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298929"/>
              </p:ext>
            </p:extLst>
          </p:nvPr>
        </p:nvGraphicFramePr>
        <p:xfrm>
          <a:off x="1546860" y="853440"/>
          <a:ext cx="9098280" cy="71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040B0D-0C55-59FD-53D1-4C823054B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6861" y="2367280"/>
            <a:ext cx="909828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0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421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Garamond</vt:lpstr>
      <vt:lpstr>Sagona Book</vt:lpstr>
      <vt:lpstr>Sagona ExtraLight</vt:lpstr>
      <vt:lpstr>SavonVTI</vt:lpstr>
      <vt:lpstr>EMPLOYEE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Hiran Joseph</dc:creator>
  <cp:lastModifiedBy>Hiran Joseph</cp:lastModifiedBy>
  <cp:revision>3</cp:revision>
  <dcterms:created xsi:type="dcterms:W3CDTF">2023-12-15T11:59:43Z</dcterms:created>
  <dcterms:modified xsi:type="dcterms:W3CDTF">2023-12-15T16:50:50Z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