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5B2EA-E052-224B-9560-6EAC8BFD7B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7"/>
            <p14:sldId id="268"/>
            <p14:sldId id="269"/>
            <p14:sldId id="270"/>
            <p14:sldId id="273"/>
            <p14:sldId id="271"/>
            <p14:sldId id="27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ma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Executing MPI Programs Over </a:t>
            </a:r>
            <a:r>
              <a:rPr lang="en-US" dirty="0" err="1" smtClean="0"/>
              <a:t>Hadoop</a:t>
            </a:r>
            <a:r>
              <a:rPr lang="en-US" dirty="0" smtClean="0"/>
              <a:t> Using BSP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CS240A Winter 2013</a:t>
            </a:r>
          </a:p>
          <a:p>
            <a:r>
              <a:rPr lang="en-US" dirty="0" smtClean="0"/>
              <a:t>Hiranya Jayathilaka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Agun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MPI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MPI_Init</a:t>
            </a:r>
            <a:endParaRPr lang="en-US" dirty="0" smtClean="0"/>
          </a:p>
          <a:p>
            <a:r>
              <a:rPr lang="en-US" dirty="0" err="1" smtClean="0"/>
              <a:t>MPI_Comm_rank</a:t>
            </a:r>
            <a:endParaRPr lang="en-US" dirty="0" smtClean="0"/>
          </a:p>
          <a:p>
            <a:r>
              <a:rPr lang="en-US" dirty="0" err="1" smtClean="0"/>
              <a:t>MPI_Comm_size</a:t>
            </a:r>
            <a:endParaRPr lang="en-US" dirty="0" smtClean="0"/>
          </a:p>
          <a:p>
            <a:r>
              <a:rPr lang="en-US" dirty="0" err="1" smtClean="0"/>
              <a:t>MPI_Send</a:t>
            </a:r>
            <a:endParaRPr lang="en-US" dirty="0" smtClean="0"/>
          </a:p>
          <a:p>
            <a:r>
              <a:rPr lang="en-US" dirty="0" err="1" smtClean="0"/>
              <a:t>MPI_Recv</a:t>
            </a:r>
            <a:endParaRPr lang="en-US" dirty="0" smtClean="0"/>
          </a:p>
          <a:p>
            <a:r>
              <a:rPr lang="en-US" dirty="0" err="1" smtClean="0"/>
              <a:t>MPI_Bcast</a:t>
            </a:r>
            <a:endParaRPr lang="en-US" dirty="0" smtClean="0"/>
          </a:p>
          <a:p>
            <a:r>
              <a:rPr lang="en-US" dirty="0" err="1" smtClean="0"/>
              <a:t>MPI_Reduce</a:t>
            </a:r>
            <a:endParaRPr lang="en-US" dirty="0" smtClean="0"/>
          </a:p>
          <a:p>
            <a:r>
              <a:rPr lang="en-US" dirty="0" err="1" smtClean="0"/>
              <a:t>MPI_Finalize</a:t>
            </a:r>
            <a:endParaRPr lang="en-US" dirty="0" smtClean="0"/>
          </a:p>
          <a:p>
            <a:r>
              <a:rPr lang="en-US" dirty="0" err="1" smtClean="0"/>
              <a:t>MPI_Wtime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49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Lab Setup with 6 physical machines</a:t>
            </a:r>
          </a:p>
          <a:p>
            <a:r>
              <a:rPr lang="en-US" dirty="0" smtClean="0"/>
              <a:t>Machine configuration</a:t>
            </a:r>
          </a:p>
          <a:p>
            <a:pPr lvl="1"/>
            <a:r>
              <a:rPr lang="en-US" dirty="0"/>
              <a:t>Intel® Xeon® X3363 CPU @ 2.83 GHz (Quad core) with 6MB cache</a:t>
            </a:r>
          </a:p>
          <a:p>
            <a:pPr lvl="1"/>
            <a:r>
              <a:rPr lang="en-US" dirty="0"/>
              <a:t>8GB main memory</a:t>
            </a:r>
          </a:p>
          <a:p>
            <a:pPr lvl="1"/>
            <a:r>
              <a:rPr lang="en-US" dirty="0"/>
              <a:t>Broadcom </a:t>
            </a:r>
            <a:r>
              <a:rPr lang="en-US" dirty="0" err="1"/>
              <a:t>NetXtreme</a:t>
            </a:r>
            <a:r>
              <a:rPr lang="en-US" dirty="0"/>
              <a:t> BCM5722 Gigabit Ethernet card on PCI express</a:t>
            </a:r>
          </a:p>
          <a:p>
            <a:pPr lvl="1"/>
            <a:r>
              <a:rPr lang="en-US" dirty="0"/>
              <a:t>Ubuntu Linux 10.04 (Lucid) operating system</a:t>
            </a:r>
          </a:p>
          <a:p>
            <a:pPr lvl="1"/>
            <a:r>
              <a:rPr lang="en-US" dirty="0"/>
              <a:t>Oracle JDK 1.7.0_09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Hadoop 1.1.1 + Hama 0.6 (used default settings)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Calculation (</a:t>
            </a:r>
            <a:r>
              <a:rPr lang="en-US" dirty="0" err="1" smtClean="0"/>
              <a:t>cpi.c</a:t>
            </a:r>
            <a:r>
              <a:rPr lang="en-US" dirty="0" smtClean="0"/>
              <a:t> - MPICH)</a:t>
            </a:r>
            <a:endParaRPr lang="en-US" dirty="0"/>
          </a:p>
        </p:txBody>
      </p:sp>
      <p:pic>
        <p:nvPicPr>
          <p:cNvPr id="4" name="Content Placeholder 3" descr="cp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80" r="-206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367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</a:t>
            </a:r>
            <a:br>
              <a:rPr lang="en-US" dirty="0" smtClean="0"/>
            </a:br>
            <a:r>
              <a:rPr lang="en-US" dirty="0" smtClean="0"/>
              <a:t>(Send/</a:t>
            </a:r>
            <a:r>
              <a:rPr lang="en-US" dirty="0" err="1" smtClean="0"/>
              <a:t>Recv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m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5" r="-20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48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br>
              <a:rPr lang="en-US" dirty="0" smtClean="0"/>
            </a:br>
            <a:r>
              <a:rPr lang="en-US" dirty="0" smtClean="0"/>
              <a:t>(Broadcast/Reduce)</a:t>
            </a:r>
            <a:endParaRPr lang="en-US" dirty="0"/>
          </a:p>
        </p:txBody>
      </p:sp>
      <p:pic>
        <p:nvPicPr>
          <p:cNvPr id="4" name="Content Placeholder 3" descr="mm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85" r="-20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952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Triton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to get everything up and running</a:t>
            </a:r>
          </a:p>
          <a:p>
            <a:pPr lvl="1"/>
            <a:r>
              <a:rPr lang="en-US" dirty="0" smtClean="0"/>
              <a:t>Used Hadoop 1.1.1</a:t>
            </a:r>
          </a:p>
          <a:p>
            <a:r>
              <a:rPr lang="en-US" dirty="0" smtClean="0"/>
              <a:t>Reasonable performance</a:t>
            </a:r>
          </a:p>
          <a:p>
            <a:pPr lvl="1"/>
            <a:r>
              <a:rPr lang="en-US" dirty="0" smtClean="0"/>
              <a:t>But as expected not as good as native MPI performance on the supercomputing environment</a:t>
            </a:r>
          </a:p>
          <a:p>
            <a:r>
              <a:rPr lang="en-US" dirty="0" smtClean="0"/>
              <a:t>System more suitable for running computations on commodity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virtually any MPI program (unmodified)</a:t>
            </a:r>
          </a:p>
          <a:p>
            <a:r>
              <a:rPr lang="en-US" dirty="0" smtClean="0"/>
              <a:t>Reasonable job execution time and speedup</a:t>
            </a:r>
          </a:p>
          <a:p>
            <a:r>
              <a:rPr lang="en-US" dirty="0" smtClean="0"/>
              <a:t>Send/Receive performance is better and scales well compared to Broadcast/Reduce</a:t>
            </a:r>
          </a:p>
          <a:p>
            <a:pPr lvl="1"/>
            <a:r>
              <a:rPr lang="en-US" dirty="0" smtClean="0"/>
              <a:t>Need more memory (</a:t>
            </a:r>
            <a:r>
              <a:rPr lang="en-US" dirty="0"/>
              <a:t>Can be potentially alleviated by using a different algorithm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Barrier synchronization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2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collective communication performance</a:t>
            </a:r>
          </a:p>
          <a:p>
            <a:r>
              <a:rPr lang="en-US" dirty="0" smtClean="0"/>
              <a:t>Using Hama pipes for more native integration with MPI</a:t>
            </a:r>
          </a:p>
          <a:p>
            <a:r>
              <a:rPr lang="en-US" dirty="0" smtClean="0"/>
              <a:t>Fault tolerance with process </a:t>
            </a:r>
            <a:r>
              <a:rPr lang="en-US" dirty="0" err="1" smtClean="0"/>
              <a:t>checkpointing</a:t>
            </a:r>
            <a:r>
              <a:rPr lang="en-US" dirty="0" smtClean="0"/>
              <a:t> (DMTCP)</a:t>
            </a:r>
          </a:p>
          <a:p>
            <a:r>
              <a:rPr lang="en-US" dirty="0" smtClean="0"/>
              <a:t>Supporting more MPI function – Standardization - Benchmarking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7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 computing is undergoing a paradigm shift from large scale super computers to simple clusters of commodity machines.</a:t>
            </a:r>
          </a:p>
          <a:p>
            <a:r>
              <a:rPr lang="en-US" dirty="0" smtClean="0"/>
              <a:t>Computing power is becoming an inexpensive utility – Cloud computing is the order of the day.</a:t>
            </a:r>
          </a:p>
          <a:p>
            <a:r>
              <a:rPr lang="en-US" dirty="0" smtClean="0"/>
              <a:t>Need to rethink existing parallel programming models – Or better yet need to adapt old programming models to new ones.</a:t>
            </a:r>
          </a:p>
        </p:txBody>
      </p:sp>
    </p:spTree>
    <p:extLst>
      <p:ext uri="{BB962C8B-B14F-4D97-AF65-F5344CB8AC3E}">
        <p14:creationId xmlns:p14="http://schemas.microsoft.com/office/powerpoint/2010/main" val="274373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Adapt?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Nobody wants to rewrite existing programs that are known to work.</a:t>
            </a:r>
          </a:p>
          <a:p>
            <a:r>
              <a:rPr lang="en-US" dirty="0" smtClean="0"/>
              <a:t>But new cloud/parallel computing offerings hardly support old/legacy parallel programming code.</a:t>
            </a:r>
          </a:p>
          <a:p>
            <a:pPr lvl="1"/>
            <a:r>
              <a:rPr lang="en-US" dirty="0" smtClean="0"/>
              <a:t>Violates the write once, run anywhere principle of modern programming.</a:t>
            </a:r>
          </a:p>
          <a:p>
            <a:r>
              <a:rPr lang="en-US" dirty="0" smtClean="0"/>
              <a:t>Both old and new programming models share the same core principles of parallel computing – But the implementations are often not compatible.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framework that enables executing existing MPI code over a modern parallel computing platform such as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Shouldn’t require any changes to MPI code.</a:t>
            </a:r>
          </a:p>
          <a:p>
            <a:pPr lvl="1"/>
            <a:r>
              <a:rPr lang="en-US" dirty="0" smtClean="0"/>
              <a:t>MPI developers shouldn’t have to be aware of </a:t>
            </a:r>
            <a:r>
              <a:rPr lang="en-US" dirty="0" err="1" smtClean="0"/>
              <a:t>Hadoop</a:t>
            </a:r>
            <a:r>
              <a:rPr lang="en-US" dirty="0" smtClean="0"/>
              <a:t> or any other underlying adapters.</a:t>
            </a:r>
          </a:p>
          <a:p>
            <a:pPr lvl="1"/>
            <a:r>
              <a:rPr lang="en-US" dirty="0" smtClean="0"/>
              <a:t>Reasonable performance depending on the underlying physical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9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Over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Already attempted by a research group at Emory University.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/>
              <a:t>Adapting MPI to </a:t>
            </a:r>
            <a:r>
              <a:rPr lang="en-US" i="1" dirty="0" err="1"/>
              <a:t>MapReduce</a:t>
            </a:r>
            <a:r>
              <a:rPr lang="en-US" i="1" dirty="0"/>
              <a:t> </a:t>
            </a:r>
            <a:r>
              <a:rPr lang="en-US" i="1" dirty="0" err="1"/>
              <a:t>PaaS</a:t>
            </a:r>
            <a:r>
              <a:rPr lang="en-US" i="1" dirty="0"/>
              <a:t> Clouds: An Experiment in Cross-Paradigm </a:t>
            </a:r>
            <a:r>
              <a:rPr lang="en-US" i="1" dirty="0" smtClean="0"/>
              <a:t>Execution” – UCC `12</a:t>
            </a:r>
          </a:p>
          <a:p>
            <a:r>
              <a:rPr lang="en-US" dirty="0" smtClean="0"/>
              <a:t>Could only support collective communication operations of MPI.</a:t>
            </a:r>
          </a:p>
          <a:p>
            <a:r>
              <a:rPr lang="en-US" dirty="0" smtClean="0"/>
              <a:t>Very high overhead.</a:t>
            </a:r>
          </a:p>
          <a:p>
            <a:pPr lvl="1"/>
            <a:r>
              <a:rPr lang="en-US" dirty="0" smtClean="0"/>
              <a:t>A simple PI calculation program (10000 </a:t>
            </a:r>
            <a:r>
              <a:rPr lang="en-US" dirty="0" err="1" smtClean="0"/>
              <a:t>iters</a:t>
            </a:r>
            <a:r>
              <a:rPr lang="en-US" dirty="0" smtClean="0"/>
              <a:t>) took more than 200 seconds to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Proposal: MPI Over BSP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Bulk Synchronous Parallel – A high-level programming model for parallel applications.</a:t>
            </a:r>
          </a:p>
          <a:p>
            <a:r>
              <a:rPr lang="en-US" dirty="0" smtClean="0"/>
              <a:t>Simple </a:t>
            </a:r>
            <a:r>
              <a:rPr lang="en-US" dirty="0" err="1" smtClean="0"/>
              <a:t>superstep</a:t>
            </a:r>
            <a:r>
              <a:rPr lang="en-US" dirty="0" smtClean="0"/>
              <a:t> model.</a:t>
            </a:r>
          </a:p>
          <a:p>
            <a:pPr lvl="1"/>
            <a:r>
              <a:rPr lang="en-US" dirty="0" smtClean="0"/>
              <a:t>Local Computation </a:t>
            </a:r>
            <a:r>
              <a:rPr lang="en-US" dirty="0" smtClean="0">
                <a:sym typeface="Wingdings"/>
              </a:rPr>
              <a:t> Process Communication  Barrier Synchronization</a:t>
            </a:r>
          </a:p>
          <a:p>
            <a:r>
              <a:rPr lang="en-US" dirty="0" smtClean="0">
                <a:sym typeface="Wingdings"/>
              </a:rPr>
              <a:t>Deadlock free execution with predictable performance.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More compatible with MPI than plain </a:t>
            </a:r>
            <a:r>
              <a:rPr lang="en-US" dirty="0" err="1" smtClean="0">
                <a:sym typeface="Wingdings"/>
              </a:rPr>
              <a:t>MapReduce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Already in widespread use in the industry (</a:t>
            </a:r>
            <a:r>
              <a:rPr lang="en-US" dirty="0" err="1" smtClean="0">
                <a:sym typeface="Wingdings"/>
              </a:rPr>
              <a:t>eg</a:t>
            </a:r>
            <a:r>
              <a:rPr lang="en-US" dirty="0" smtClean="0">
                <a:sym typeface="Wingdings"/>
              </a:rPr>
              <a:t>: Google </a:t>
            </a:r>
            <a:r>
              <a:rPr lang="en-US" dirty="0" err="1" smtClean="0">
                <a:sym typeface="Wingdings"/>
              </a:rPr>
              <a:t>Pregel</a:t>
            </a:r>
            <a:r>
              <a:rPr lang="en-US" dirty="0" smtClean="0">
                <a:sym typeface="Wingdings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 descr="bsp_c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28" y="4598703"/>
            <a:ext cx="3238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7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Hama – BSP support for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http://hama.apache.org</a:t>
            </a:r>
            <a:endParaRPr lang="en-US" dirty="0" smtClean="0"/>
          </a:p>
          <a:p>
            <a:r>
              <a:rPr lang="en-US" dirty="0" smtClean="0"/>
              <a:t>Based on core </a:t>
            </a:r>
            <a:r>
              <a:rPr lang="en-US" dirty="0" err="1" smtClean="0"/>
              <a:t>Hadoop</a:t>
            </a:r>
            <a:r>
              <a:rPr lang="en-US" dirty="0" smtClean="0"/>
              <a:t> APIs and HDFS.</a:t>
            </a:r>
          </a:p>
          <a:p>
            <a:r>
              <a:rPr lang="en-US" dirty="0" smtClean="0"/>
              <a:t>Easy to setup on existing </a:t>
            </a:r>
            <a:r>
              <a:rPr lang="en-US" dirty="0" err="1" smtClean="0"/>
              <a:t>Hadoop</a:t>
            </a:r>
            <a:r>
              <a:rPr lang="en-US" dirty="0"/>
              <a:t> </a:t>
            </a:r>
            <a:r>
              <a:rPr lang="en-US" dirty="0" smtClean="0"/>
              <a:t>clusters.</a:t>
            </a:r>
          </a:p>
          <a:p>
            <a:endParaRPr lang="en-US" dirty="0"/>
          </a:p>
        </p:txBody>
      </p:sp>
      <p:pic>
        <p:nvPicPr>
          <p:cNvPr id="4" name="Picture 3" descr="elephant_rgb_s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50" y="4522655"/>
            <a:ext cx="2221250" cy="2243687"/>
          </a:xfrm>
          <a:prstGeom prst="rect">
            <a:avLst/>
          </a:prstGeom>
        </p:spPr>
      </p:pic>
      <p:pic>
        <p:nvPicPr>
          <p:cNvPr id="5" name="Picture 4" descr="hama_pain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6" y="2474773"/>
            <a:ext cx="1792124" cy="17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BSP job for Hama/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Launches MPI jobs.</a:t>
            </a:r>
          </a:p>
          <a:p>
            <a:pPr lvl="1"/>
            <a:r>
              <a:rPr lang="en-US" dirty="0"/>
              <a:t>Handles addressing, communication, scheduling and job I/O (with HDFS)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MPI2BSP C library (</a:t>
            </a:r>
            <a:r>
              <a:rPr lang="en-US" dirty="0" err="1" smtClean="0"/>
              <a:t>mpi.h</a:t>
            </a:r>
            <a:r>
              <a:rPr lang="en-US" dirty="0" smtClean="0"/>
              <a:t>/</a:t>
            </a:r>
            <a:r>
              <a:rPr lang="en-US" dirty="0" err="1" smtClean="0"/>
              <a:t>mpi.c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Our implementation of the MPI standard that bridges MPI code with BSP.</a:t>
            </a:r>
          </a:p>
          <a:p>
            <a:pPr lvl="1"/>
            <a:r>
              <a:rPr lang="en-US" dirty="0" smtClean="0"/>
              <a:t>Developers only need to link their existing MPI code with our MPI library.</a:t>
            </a:r>
          </a:p>
          <a:p>
            <a:pPr lvl="1"/>
            <a:r>
              <a:rPr lang="en-US" dirty="0" smtClean="0"/>
              <a:t>Uses sockets to communicate with the parent BSP 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mpicc,mpirun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64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elephant_rgb_s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71" y="6065427"/>
            <a:ext cx="595941" cy="601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618646" y="4920448"/>
            <a:ext cx="1374791" cy="117846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45654" y="2841405"/>
            <a:ext cx="1531910" cy="851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Task 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45654" y="4019868"/>
            <a:ext cx="1531910" cy="851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Task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45654" y="5247798"/>
            <a:ext cx="1531910" cy="851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Task 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54806" y="2749747"/>
            <a:ext cx="1131993" cy="1034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54807" y="3923482"/>
            <a:ext cx="1131993" cy="1034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54806" y="5129952"/>
            <a:ext cx="1131993" cy="1034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18646" y="2841404"/>
            <a:ext cx="1374791" cy="851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Job</a:t>
            </a:r>
            <a:endParaRPr lang="en-US" dirty="0"/>
          </a:p>
        </p:txBody>
      </p:sp>
      <p:pic>
        <p:nvPicPr>
          <p:cNvPr id="12" name="Picture 11" descr="Computer-aj_aj_ashton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7650"/>
            <a:ext cx="1144784" cy="1144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9148" y="3732606"/>
            <a:ext cx="217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$ </a:t>
            </a:r>
            <a:r>
              <a:rPr lang="en-US" sz="1200" b="1" dirty="0" err="1" smtClean="0">
                <a:latin typeface="Courier"/>
                <a:cs typeface="Courier"/>
              </a:rPr>
              <a:t>mpicc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  <a:r>
              <a:rPr lang="en-US" sz="1200" b="1" dirty="0" err="1" smtClean="0">
                <a:latin typeface="Courier"/>
                <a:cs typeface="Courier"/>
              </a:rPr>
              <a:t>foo.c</a:t>
            </a:r>
            <a:endParaRPr lang="en-US" sz="1200" b="1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$ </a:t>
            </a:r>
            <a:r>
              <a:rPr lang="en-US" sz="1200" b="1" dirty="0" err="1" smtClean="0">
                <a:latin typeface="Courier"/>
                <a:cs typeface="Courier"/>
              </a:rPr>
              <a:t>mpirun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  <a:r>
              <a:rPr lang="en-US" sz="1200" b="1" dirty="0" err="1" smtClean="0">
                <a:latin typeface="Courier"/>
                <a:cs typeface="Courier"/>
              </a:rPr>
              <a:t>a.out</a:t>
            </a:r>
            <a:r>
              <a:rPr lang="en-US" sz="1200" b="1" dirty="0" smtClean="0">
                <a:latin typeface="Courier"/>
                <a:cs typeface="Courier"/>
              </a:rPr>
              <a:t> –</a:t>
            </a:r>
            <a:r>
              <a:rPr lang="en-US" sz="1200" b="1" dirty="0" err="1" smtClean="0">
                <a:latin typeface="Courier"/>
                <a:cs typeface="Courier"/>
              </a:rPr>
              <a:t>np</a:t>
            </a:r>
            <a:r>
              <a:rPr lang="en-US" sz="1200" b="1" dirty="0" smtClean="0">
                <a:latin typeface="Courier"/>
                <a:cs typeface="Courier"/>
              </a:rPr>
              <a:t> 3</a:t>
            </a:r>
            <a:endParaRPr lang="en-US" sz="1200" b="1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44596" y="4254549"/>
            <a:ext cx="0" cy="823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4" idx="1"/>
          </p:cNvCxnSpPr>
          <p:nvPr/>
        </p:nvCxnSpPr>
        <p:spPr>
          <a:xfrm>
            <a:off x="3306042" y="3692517"/>
            <a:ext cx="0" cy="1227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8646" y="4148783"/>
            <a:ext cx="64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"/>
                <a:cs typeface="Courier"/>
              </a:rPr>
              <a:t>a.out</a:t>
            </a:r>
            <a:endParaRPr lang="en-US" sz="1200" b="1" dirty="0">
              <a:latin typeface="Courier"/>
              <a:cs typeface="Courie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993437" y="3266962"/>
            <a:ext cx="1152217" cy="2406393"/>
            <a:chOff x="3993437" y="3266962"/>
            <a:chExt cx="1152217" cy="2406393"/>
          </a:xfrm>
        </p:grpSpPr>
        <p:cxnSp>
          <p:nvCxnSpPr>
            <p:cNvPr id="31" name="Elbow Connector 30"/>
            <p:cNvCxnSpPr>
              <a:stCxn id="4" idx="4"/>
              <a:endCxn id="7" idx="1"/>
            </p:cNvCxnSpPr>
            <p:nvPr/>
          </p:nvCxnSpPr>
          <p:spPr>
            <a:xfrm>
              <a:off x="3993437" y="5509680"/>
              <a:ext cx="1152217" cy="163675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" idx="4"/>
              <a:endCxn id="6" idx="1"/>
            </p:cNvCxnSpPr>
            <p:nvPr/>
          </p:nvCxnSpPr>
          <p:spPr>
            <a:xfrm flipV="1">
              <a:off x="3993437" y="4445425"/>
              <a:ext cx="1152217" cy="1064255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" idx="4"/>
              <a:endCxn id="5" idx="1"/>
            </p:cNvCxnSpPr>
            <p:nvPr/>
          </p:nvCxnSpPr>
          <p:spPr>
            <a:xfrm flipV="1">
              <a:off x="3993437" y="3266962"/>
              <a:ext cx="1152217" cy="2242718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57786" y="4306925"/>
            <a:ext cx="64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"/>
                <a:cs typeface="Courier"/>
              </a:rPr>
              <a:t>a.out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57200" y="5129952"/>
            <a:ext cx="1374791" cy="851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Hama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831991" y="3784176"/>
            <a:ext cx="786655" cy="1293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rved Down Arrow 56"/>
          <p:cNvSpPr/>
          <p:nvPr/>
        </p:nvSpPr>
        <p:spPr>
          <a:xfrm flipH="1">
            <a:off x="6572818" y="2419023"/>
            <a:ext cx="1126020" cy="370006"/>
          </a:xfrm>
          <a:prstGeom prst="curvedDownArrow">
            <a:avLst>
              <a:gd name="adj1" fmla="val 25000"/>
              <a:gd name="adj2" fmla="val 50000"/>
              <a:gd name="adj3" fmla="val 340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flipH="1">
            <a:off x="6572818" y="3623674"/>
            <a:ext cx="1126020" cy="370006"/>
          </a:xfrm>
          <a:prstGeom prst="curvedDownArrow">
            <a:avLst>
              <a:gd name="adj1" fmla="val 25000"/>
              <a:gd name="adj2" fmla="val 50000"/>
              <a:gd name="adj3" fmla="val 340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flipH="1">
            <a:off x="6572818" y="4857887"/>
            <a:ext cx="1126020" cy="370006"/>
          </a:xfrm>
          <a:prstGeom prst="curvedDownArrow">
            <a:avLst>
              <a:gd name="adj1" fmla="val 25000"/>
              <a:gd name="adj2" fmla="val 50000"/>
              <a:gd name="adj3" fmla="val 340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50233" y="2155118"/>
            <a:ext cx="1898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"/>
                <a:cs typeface="Courier"/>
              </a:rPr>
              <a:t>MPI_Comm_rank</a:t>
            </a:r>
            <a:r>
              <a:rPr lang="en-US" sz="1200" b="1" dirty="0" smtClean="0">
                <a:latin typeface="Courier"/>
                <a:cs typeface="Courier"/>
              </a:rPr>
              <a:t>();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6808491" y="3188398"/>
            <a:ext cx="654662" cy="1505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978703" y="2963775"/>
            <a:ext cx="40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6808491" y="5598064"/>
            <a:ext cx="654662" cy="1505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978703" y="5373441"/>
            <a:ext cx="40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2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6808491" y="4418894"/>
            <a:ext cx="654662" cy="1505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78703" y="4194271"/>
            <a:ext cx="40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</a:t>
            </a:r>
          </a:p>
        </p:txBody>
      </p:sp>
      <p:pic>
        <p:nvPicPr>
          <p:cNvPr id="69" name="Picture 68" descr="hama_pain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7" y="6098911"/>
            <a:ext cx="568477" cy="5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uiExpand="1" build="allAtOnce" animBg="1"/>
      <p:bldP spid="9" grpId="0" uiExpand="1" build="allAtOnce" animBg="1"/>
      <p:bldP spid="10" grpId="0" uiExpand="1" build="allAtOnce" animBg="1"/>
      <p:bldP spid="11" grpId="0" animBg="1"/>
      <p:bldP spid="13" grpId="0"/>
      <p:bldP spid="18" grpId="0"/>
      <p:bldP spid="39" grpId="0"/>
      <p:bldP spid="57" grpId="0" animBg="1"/>
      <p:bldP spid="58" grpId="0" animBg="1"/>
      <p:bldP spid="59" grpId="0" animBg="1"/>
      <p:bldP spid="60" grpId="0"/>
      <p:bldP spid="61" grpId="0" animBg="1"/>
      <p:bldP spid="62" grpId="0"/>
      <p:bldP spid="65" grpId="0" animBg="1"/>
      <p:bldP spid="66" grpId="0"/>
      <p:bldP spid="67" grpId="0" animBg="1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2407</TotalTime>
  <Words>658</Words>
  <Application>Microsoft Macintosh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Genesis</vt:lpstr>
      <vt:lpstr>Executing MPI Programs Over Hadoop Using BSP</vt:lpstr>
      <vt:lpstr>The Paradigm Shift</vt:lpstr>
      <vt:lpstr>Why Adapt?</vt:lpstr>
      <vt:lpstr>Project Goals</vt:lpstr>
      <vt:lpstr>MPI Over MapReduce?</vt:lpstr>
      <vt:lpstr>Proposal: MPI Over BSP</vt:lpstr>
      <vt:lpstr>Hadoop Integration</vt:lpstr>
      <vt:lpstr>Architecture</vt:lpstr>
      <vt:lpstr>Workflow</vt:lpstr>
      <vt:lpstr>Supported MPI Functions</vt:lpstr>
      <vt:lpstr>Performance Testing</vt:lpstr>
      <vt:lpstr>PI Calculation (cpi.c - MPICH)</vt:lpstr>
      <vt:lpstr>Matrix Multiplication  (Send/Recv)</vt:lpstr>
      <vt:lpstr>Matrix Multiplication (Broadcast/Reduce)</vt:lpstr>
      <vt:lpstr>Testing on Triton</vt:lpstr>
      <vt:lpstr>Key Observations</vt:lpstr>
      <vt:lpstr>Future Work</vt:lpstr>
      <vt:lpstr>Questions?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Executing MPI Programs Over Hadoop Using BSP</dc:title>
  <dc:creator>Hiranya Jayathilaka</dc:creator>
  <cp:lastModifiedBy>Hiranya Jayathilaka</cp:lastModifiedBy>
  <cp:revision>35</cp:revision>
  <dcterms:created xsi:type="dcterms:W3CDTF">2013-02-26T21:28:12Z</dcterms:created>
  <dcterms:modified xsi:type="dcterms:W3CDTF">2013-03-19T17:55:20Z</dcterms:modified>
</cp:coreProperties>
</file>