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7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71" r:id="rId15"/>
    <p:sldId id="268" r:id="rId16"/>
    <p:sldId id="269" r:id="rId17"/>
    <p:sldId id="270" r:id="rId18"/>
    <p:sldId id="277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October 29,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D7B3-F7C5-4013-AC5D-399DD8DB11F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655-FBEF-4656-A8A9-E7D9EB4F4DEC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October 29,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apache.org/incubator/jcloudsProposal" TargetMode="External"/><Relationship Id="rId4" Type="http://schemas.openxmlformats.org/officeDocument/2006/relationships/hyperlink" Target="http://jclouds.incubator.apache.org/documentation/gettingstarted/" TargetMode="External"/><Relationship Id="rId5" Type="http://schemas.openxmlformats.org/officeDocument/2006/relationships/hyperlink" Target="https://github.com/hiranya911/jclouds-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louds.incubator.apach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eg"/><Relationship Id="rId12" Type="http://schemas.openxmlformats.org/officeDocument/2006/relationships/image" Target="../media/image19.jpg"/><Relationship Id="rId13" Type="http://schemas.openxmlformats.org/officeDocument/2006/relationships/image" Target="../media/image20.jpg"/><Relationship Id="rId14" Type="http://schemas.openxmlformats.org/officeDocument/2006/relationships/image" Target="../media/image21.jp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Relationship Id="rId8" Type="http://schemas.openxmlformats.org/officeDocument/2006/relationships/image" Target="../media/image15.jpg"/><Relationship Id="rId9" Type="http://schemas.openxmlformats.org/officeDocument/2006/relationships/image" Target="../media/image16.jpeg"/><Relationship Id="rId10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apache.org/incubator/jcloudsProposal" TargetMode="External"/><Relationship Id="rId3" Type="http://schemas.openxmlformats.org/officeDocument/2006/relationships/hyperlink" Target="http://jclouds.incubator.apache.org/documentation/reference/apps-that-use-jcloud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Apache </a:t>
            </a:r>
            <a:r>
              <a:rPr lang="en-US" sz="5400" dirty="0" err="1" smtClean="0"/>
              <a:t>J</a:t>
            </a:r>
            <a:r>
              <a:rPr lang="en-US" sz="5400" dirty="0" err="1"/>
              <a:t>C</a:t>
            </a:r>
            <a:r>
              <a:rPr lang="en-US" sz="5400" dirty="0" err="1" smtClean="0"/>
              <a:t>louds</a:t>
            </a:r>
            <a:endParaRPr lang="en-US" sz="5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199" y="3307975"/>
            <a:ext cx="8228013" cy="26677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Cloud interfaces, simplified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 smtClean="0"/>
              <a:t>Hiranya Jayathilaka</a:t>
            </a:r>
          </a:p>
          <a:p>
            <a:r>
              <a:rPr lang="en-US" sz="1400" dirty="0" smtClean="0"/>
              <a:t>Dept. of Computer Science, UCSB</a:t>
            </a:r>
            <a:endParaRPr lang="en-US" sz="1400" dirty="0"/>
          </a:p>
        </p:txBody>
      </p:sp>
      <p:pic>
        <p:nvPicPr>
          <p:cNvPr id="6" name="Picture 5" descr="apache_feat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01" y="5935580"/>
            <a:ext cx="1749886" cy="49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JClouds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Service API</a:t>
            </a:r>
          </a:p>
          <a:p>
            <a:pPr lvl="1"/>
            <a:r>
              <a:rPr lang="en-US" dirty="0" smtClean="0"/>
              <a:t>For managing compute nodes (VMs) in the cloud</a:t>
            </a:r>
          </a:p>
          <a:p>
            <a:r>
              <a:rPr lang="en-US" dirty="0" err="1" smtClean="0"/>
              <a:t>Blobstore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For storing data in the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7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Service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abstractions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Supported providers</a:t>
            </a:r>
          </a:p>
          <a:p>
            <a:pPr lvl="1"/>
            <a:r>
              <a:rPr lang="en-US" dirty="0" smtClean="0"/>
              <a:t>AWS (EC2), </a:t>
            </a:r>
            <a:r>
              <a:rPr lang="en-US" dirty="0" err="1" smtClean="0"/>
              <a:t>Bluelock</a:t>
            </a:r>
            <a:r>
              <a:rPr lang="en-US" dirty="0" smtClean="0"/>
              <a:t>, </a:t>
            </a:r>
            <a:r>
              <a:rPr lang="en-US" dirty="0" err="1" smtClean="0"/>
              <a:t>CloudSigma</a:t>
            </a:r>
            <a:r>
              <a:rPr lang="en-US" dirty="0" smtClean="0"/>
              <a:t>, </a:t>
            </a:r>
            <a:r>
              <a:rPr lang="en-US" dirty="0" err="1" smtClean="0"/>
              <a:t>ElasticHosts</a:t>
            </a:r>
            <a:r>
              <a:rPr lang="en-US" dirty="0" smtClean="0"/>
              <a:t>, Go2Cloud, </a:t>
            </a:r>
            <a:r>
              <a:rPr lang="en-US" dirty="0" err="1" smtClean="0"/>
              <a:t>GoGrid</a:t>
            </a:r>
            <a:r>
              <a:rPr lang="en-US" dirty="0" smtClean="0"/>
              <a:t>, Green House Data, HP, </a:t>
            </a:r>
            <a:r>
              <a:rPr lang="en-US" dirty="0" err="1" smtClean="0"/>
              <a:t>Ninefold</a:t>
            </a:r>
            <a:r>
              <a:rPr lang="en-US" dirty="0" smtClean="0"/>
              <a:t>, </a:t>
            </a:r>
            <a:r>
              <a:rPr lang="en-US" dirty="0" err="1" smtClean="0"/>
              <a:t>OpenHosting</a:t>
            </a:r>
            <a:r>
              <a:rPr lang="en-US" dirty="0" smtClean="0"/>
              <a:t>, Rackspace, </a:t>
            </a:r>
            <a:r>
              <a:rPr lang="en-US" dirty="0" err="1" smtClean="0"/>
              <a:t>ServerLove</a:t>
            </a:r>
            <a:r>
              <a:rPr lang="en-US" dirty="0" smtClean="0"/>
              <a:t>, </a:t>
            </a:r>
            <a:r>
              <a:rPr lang="en-US" dirty="0" err="1" smtClean="0"/>
              <a:t>SkaliCloud</a:t>
            </a:r>
            <a:r>
              <a:rPr lang="en-US" dirty="0" smtClean="0"/>
              <a:t>, </a:t>
            </a:r>
            <a:r>
              <a:rPr lang="en-US" dirty="0" err="1" smtClean="0"/>
              <a:t>SoftLayer</a:t>
            </a:r>
            <a:r>
              <a:rPr lang="en-US" dirty="0" smtClean="0"/>
              <a:t>, </a:t>
            </a:r>
            <a:r>
              <a:rPr lang="en-US" dirty="0" err="1" smtClean="0"/>
              <a:t>Stratogen</a:t>
            </a:r>
            <a:r>
              <a:rPr lang="en-US" dirty="0" smtClean="0"/>
              <a:t>, TRMK, </a:t>
            </a:r>
            <a:r>
              <a:rPr lang="en-US" dirty="0" err="1" smtClean="0"/>
              <a:t>TryStack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0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VM from an Image</a:t>
            </a:r>
            <a:endParaRPr lang="en-US" dirty="0"/>
          </a:p>
        </p:txBody>
      </p:sp>
      <p:pic>
        <p:nvPicPr>
          <p:cNvPr id="6" name="Content Placeholder 5" descr="start_vm_im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32" b="-7932"/>
          <a:stretch>
            <a:fillRect/>
          </a:stretch>
        </p:blipFill>
        <p:spPr>
          <a:xfrm>
            <a:off x="151866" y="2770188"/>
            <a:ext cx="8992134" cy="3833812"/>
          </a:xfrm>
        </p:spPr>
      </p:pic>
    </p:spTree>
    <p:extLst>
      <p:ext uri="{BB962C8B-B14F-4D97-AF65-F5344CB8AC3E}">
        <p14:creationId xmlns:p14="http://schemas.microsoft.com/office/powerpoint/2010/main" val="224292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Don’t Have an Image?</a:t>
            </a:r>
            <a:endParaRPr lang="en-US" dirty="0"/>
          </a:p>
        </p:txBody>
      </p:sp>
      <p:pic>
        <p:nvPicPr>
          <p:cNvPr id="4" name="Content Placeholder 3" descr="start_vm_o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83" r="-10983"/>
          <a:stretch>
            <a:fillRect/>
          </a:stretch>
        </p:blipFill>
        <p:spPr>
          <a:xfrm>
            <a:off x="-196020" y="2606839"/>
            <a:ext cx="9139494" cy="4155240"/>
          </a:xfrm>
        </p:spPr>
      </p:pic>
    </p:spTree>
    <p:extLst>
      <p:ext uri="{BB962C8B-B14F-4D97-AF65-F5344CB8AC3E}">
        <p14:creationId xmlns:p14="http://schemas.microsoft.com/office/powerpoint/2010/main" val="239639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Control Over Templates</a:t>
            </a:r>
            <a:endParaRPr lang="en-US" dirty="0"/>
          </a:p>
        </p:txBody>
      </p:sp>
      <p:pic>
        <p:nvPicPr>
          <p:cNvPr id="8" name="Content Placeholder 7" descr="templ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56" b="-7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674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VM Metadata</a:t>
            </a:r>
            <a:endParaRPr lang="en-US" dirty="0"/>
          </a:p>
        </p:txBody>
      </p:sp>
      <p:pic>
        <p:nvPicPr>
          <p:cNvPr id="4" name="Content Placeholder 3" descr="node_inf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70" r="-9170"/>
          <a:stretch>
            <a:fillRect/>
          </a:stretch>
        </p:blipFill>
        <p:spPr>
          <a:xfrm>
            <a:off x="205038" y="2636410"/>
            <a:ext cx="9192962" cy="3919548"/>
          </a:xfrm>
        </p:spPr>
      </p:pic>
    </p:spTree>
    <p:extLst>
      <p:ext uri="{BB962C8B-B14F-4D97-AF65-F5344CB8AC3E}">
        <p14:creationId xmlns:p14="http://schemas.microsoft.com/office/powerpoint/2010/main" val="266582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Remote VM</a:t>
            </a:r>
            <a:endParaRPr lang="en-US" dirty="0"/>
          </a:p>
        </p:txBody>
      </p:sp>
      <p:pic>
        <p:nvPicPr>
          <p:cNvPr id="4" name="Content Placeholder 3" descr="s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" b="2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911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Package Managers</a:t>
            </a:r>
            <a:endParaRPr lang="en-US" dirty="0"/>
          </a:p>
        </p:txBody>
      </p:sp>
      <p:pic>
        <p:nvPicPr>
          <p:cNvPr id="4" name="Content Placeholder 3" descr="package_manag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52" b="-46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489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Clusters</a:t>
            </a:r>
            <a:endParaRPr lang="en-US" dirty="0"/>
          </a:p>
        </p:txBody>
      </p:sp>
      <p:pic>
        <p:nvPicPr>
          <p:cNvPr id="4" name="Content Placeholder 3" descr="clus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52" r="-11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08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Blobstore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abstractions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Blob</a:t>
            </a:r>
          </a:p>
          <a:p>
            <a:r>
              <a:rPr lang="en-US" dirty="0" smtClean="0"/>
              <a:t>Supported providers</a:t>
            </a:r>
          </a:p>
          <a:p>
            <a:pPr lvl="1"/>
            <a:r>
              <a:rPr lang="en-US" dirty="0" smtClean="0"/>
              <a:t>AWS (S3), </a:t>
            </a:r>
            <a:r>
              <a:rPr lang="en-US" dirty="0" err="1" smtClean="0"/>
              <a:t>CloudOne</a:t>
            </a:r>
            <a:r>
              <a:rPr lang="en-US" dirty="0" smtClean="0"/>
              <a:t>, HP, Azure, </a:t>
            </a:r>
            <a:r>
              <a:rPr lang="en-US" dirty="0" err="1" smtClean="0"/>
              <a:t>Ninefold</a:t>
            </a:r>
            <a:r>
              <a:rPr lang="en-US" dirty="0" smtClean="0"/>
              <a:t>, Rackspace, Synaptic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JClouds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Summary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2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 Blob</a:t>
            </a:r>
            <a:endParaRPr lang="en-US" dirty="0"/>
          </a:p>
        </p:txBody>
      </p:sp>
      <p:pic>
        <p:nvPicPr>
          <p:cNvPr id="4" name="Content Placeholder 3" descr="download_blo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99" b="-44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2284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Blob</a:t>
            </a:r>
            <a:endParaRPr lang="en-US" dirty="0"/>
          </a:p>
        </p:txBody>
      </p:sp>
      <p:pic>
        <p:nvPicPr>
          <p:cNvPr id="4" name="Content Placeholder 3" descr="write_blo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332" b="-46332"/>
          <a:stretch>
            <a:fillRect/>
          </a:stretch>
        </p:blipFill>
        <p:spPr>
          <a:xfrm>
            <a:off x="740568" y="2770094"/>
            <a:ext cx="7662864" cy="3267169"/>
          </a:xfrm>
        </p:spPr>
      </p:pic>
    </p:spTree>
    <p:extLst>
      <p:ext uri="{BB962C8B-B14F-4D97-AF65-F5344CB8AC3E}">
        <p14:creationId xmlns:p14="http://schemas.microsoft.com/office/powerpoint/2010/main" val="355154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File</a:t>
            </a:r>
            <a:endParaRPr lang="en-US" dirty="0"/>
          </a:p>
        </p:txBody>
      </p:sp>
      <p:pic>
        <p:nvPicPr>
          <p:cNvPr id="4" name="Content Placeholder 3" descr="upload_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893" b="-538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51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Blob Metadata</a:t>
            </a:r>
            <a:endParaRPr lang="en-US" dirty="0"/>
          </a:p>
        </p:txBody>
      </p:sp>
      <p:pic>
        <p:nvPicPr>
          <p:cNvPr id="4" name="Content Placeholder 3" descr="blob_metadat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99" b="-13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07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Support</a:t>
            </a:r>
            <a:endParaRPr lang="en-US" dirty="0"/>
          </a:p>
        </p:txBody>
      </p:sp>
      <p:pic>
        <p:nvPicPr>
          <p:cNvPr id="4" name="Content Placeholder 3" descr="logg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888" b="-50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682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Start an Ubuntu VM in EC2</a:t>
            </a:r>
          </a:p>
          <a:p>
            <a:pPr lvl="1"/>
            <a:r>
              <a:rPr lang="en-US" dirty="0" smtClean="0"/>
              <a:t>Upload a Python script and a Java application to the VM (Java application also based on </a:t>
            </a:r>
            <a:r>
              <a:rPr lang="en-US" dirty="0" err="1" smtClean="0"/>
              <a:t>JClouds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Install Python and JRE on the VM using apt-get</a:t>
            </a:r>
          </a:p>
          <a:p>
            <a:pPr lvl="1"/>
            <a:r>
              <a:rPr lang="en-US" dirty="0" smtClean="0"/>
              <a:t>Run the Java application on the VM to download a data file from S3</a:t>
            </a:r>
          </a:p>
          <a:p>
            <a:pPr lvl="1"/>
            <a:r>
              <a:rPr lang="en-US" dirty="0" smtClean="0"/>
              <a:t>Run the Python script on the data file</a:t>
            </a:r>
          </a:p>
          <a:p>
            <a:pPr lvl="1"/>
            <a:r>
              <a:rPr lang="en-US" dirty="0" smtClean="0"/>
              <a:t>Upload the output to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6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en-US" dirty="0" smtClean="0"/>
              <a:t>Powerful abstractions: Simple + High-level + Convention over configuration</a:t>
            </a:r>
          </a:p>
          <a:p>
            <a:r>
              <a:rPr lang="en-US" dirty="0" smtClean="0"/>
              <a:t>Location awareness baked into the API</a:t>
            </a:r>
          </a:p>
          <a:p>
            <a:r>
              <a:rPr lang="en-US" dirty="0" smtClean="0"/>
              <a:t>Easily manage clusters of nodes</a:t>
            </a:r>
          </a:p>
          <a:p>
            <a:r>
              <a:rPr lang="en-US" dirty="0" smtClean="0"/>
              <a:t>Excellent portability</a:t>
            </a:r>
          </a:p>
          <a:p>
            <a:r>
              <a:rPr lang="en-US" dirty="0" smtClean="0"/>
              <a:t>Unit testable</a:t>
            </a:r>
          </a:p>
          <a:p>
            <a:r>
              <a:rPr lang="en-US" dirty="0" smtClean="0"/>
              <a:t>Free and open source (ASL 2.0)</a:t>
            </a:r>
          </a:p>
          <a:p>
            <a:r>
              <a:rPr lang="en-US" dirty="0" smtClean="0"/>
              <a:t>“It just works” (YMMV)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5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in the Apache Incubator</a:t>
            </a:r>
          </a:p>
          <a:p>
            <a:r>
              <a:rPr lang="en-US" dirty="0" smtClean="0"/>
              <a:t>Limited documentation</a:t>
            </a:r>
          </a:p>
          <a:p>
            <a:r>
              <a:rPr lang="en-US" dirty="0" smtClean="0"/>
              <a:t>Potential “Jar hell”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7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brings a horde of benefits – But the diversity can be overwhelming.</a:t>
            </a:r>
          </a:p>
          <a:p>
            <a:r>
              <a:rPr lang="en-US" dirty="0" smtClean="0"/>
              <a:t>Several challenges with respect to evaluating cloud vendors and porting application across cloud platforms.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JClouds</a:t>
            </a:r>
            <a:r>
              <a:rPr lang="en-US" dirty="0" smtClean="0"/>
              <a:t> provides a simple and feature-rich approach for developing cloud applications that are easily portable across multiple vendors.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&amp; Questions</a:t>
            </a:r>
            <a:endParaRPr lang="en-US" dirty="0"/>
          </a:p>
        </p:txBody>
      </p:sp>
      <p:pic>
        <p:nvPicPr>
          <p:cNvPr id="4" name="Picture 3" descr="fullsizejclouds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6" y="2884236"/>
            <a:ext cx="4080009" cy="36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2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Revolution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is revolutionizing the way software is developed and delivered.</a:t>
            </a:r>
          </a:p>
          <a:p>
            <a:pPr lvl="1"/>
            <a:r>
              <a:rPr lang="en-US" dirty="0" smtClean="0"/>
              <a:t>Software-as-a-Service 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Platform-as-a-Service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Infrastructure-as-a-Service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99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website: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jclouds.incubator.apache.org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/>
              <a:t>Incubator proposal: </a:t>
            </a:r>
            <a:r>
              <a:rPr lang="en-US" dirty="0">
                <a:hlinkClick r:id="rId3"/>
              </a:rPr>
              <a:t>http://wiki.apache.org/incubator/</a:t>
            </a:r>
            <a:r>
              <a:rPr lang="en-US" dirty="0" smtClean="0">
                <a:hlinkClick r:id="rId3"/>
              </a:rPr>
              <a:t>jcloudsProposal</a:t>
            </a:r>
            <a:endParaRPr lang="en-US" dirty="0"/>
          </a:p>
          <a:p>
            <a:r>
              <a:rPr lang="en-US" dirty="0"/>
              <a:t>Getting started: </a:t>
            </a:r>
            <a:r>
              <a:rPr lang="en-US" dirty="0">
                <a:hlinkClick r:id="rId4"/>
              </a:rPr>
              <a:t>http://jclouds.incubator.apache.org/documentation/gettingstarted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r>
              <a:rPr lang="en-US" dirty="0" smtClean="0"/>
              <a:t>Demo </a:t>
            </a:r>
            <a:r>
              <a:rPr lang="en-US" dirty="0"/>
              <a:t>code: </a:t>
            </a:r>
            <a:r>
              <a:rPr lang="en-US" dirty="0">
                <a:hlinkClick r:id="rId5"/>
              </a:rPr>
              <a:t>https://github.com/hiranya911/jclouds-</a:t>
            </a:r>
            <a:r>
              <a:rPr lang="en-US" dirty="0" smtClean="0">
                <a:hlinkClick r:id="rId5"/>
              </a:rPr>
              <a:t>demo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5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effective</a:t>
            </a:r>
          </a:p>
          <a:p>
            <a:r>
              <a:rPr lang="en-US" dirty="0" smtClean="0"/>
              <a:t>Reduced maintenance overhead</a:t>
            </a:r>
          </a:p>
          <a:p>
            <a:r>
              <a:rPr lang="en-US" dirty="0" smtClean="0"/>
              <a:t>Easy and fast provisioning – Improved time-to-market</a:t>
            </a:r>
          </a:p>
          <a:p>
            <a:r>
              <a:rPr lang="en-US" dirty="0" err="1" smtClean="0"/>
              <a:t>Autoscaling</a:t>
            </a:r>
            <a:r>
              <a:rPr lang="en-US" dirty="0" smtClean="0"/>
              <a:t> and elasticity</a:t>
            </a:r>
          </a:p>
          <a:p>
            <a:r>
              <a:rPr lang="en-US" dirty="0" smtClean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910762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Side of the Coin</a:t>
            </a:r>
            <a:endParaRPr lang="en-US" dirty="0"/>
          </a:p>
        </p:txBody>
      </p:sp>
      <p:pic>
        <p:nvPicPr>
          <p:cNvPr id="4" name="Picture 3" descr="aw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" y="2463281"/>
            <a:ext cx="2096168" cy="1737791"/>
          </a:xfrm>
          <a:prstGeom prst="rect">
            <a:avLst/>
          </a:prstGeom>
        </p:spPr>
      </p:pic>
      <p:pic>
        <p:nvPicPr>
          <p:cNvPr id="5" name="Picture 4" descr="rack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4" y="5567465"/>
            <a:ext cx="3542632" cy="1287156"/>
          </a:xfrm>
          <a:prstGeom prst="rect">
            <a:avLst/>
          </a:prstGeom>
        </p:spPr>
      </p:pic>
      <p:pic>
        <p:nvPicPr>
          <p:cNvPr id="9" name="Picture 8" descr="windowsaz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" y="4361488"/>
            <a:ext cx="2055365" cy="1157856"/>
          </a:xfrm>
          <a:prstGeom prst="rect">
            <a:avLst/>
          </a:prstGeom>
        </p:spPr>
      </p:pic>
      <p:pic>
        <p:nvPicPr>
          <p:cNvPr id="10" name="Picture 9" descr="ga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96" y="2238181"/>
            <a:ext cx="2138168" cy="2225639"/>
          </a:xfrm>
          <a:prstGeom prst="rect">
            <a:avLst/>
          </a:prstGeom>
        </p:spPr>
      </p:pic>
      <p:pic>
        <p:nvPicPr>
          <p:cNvPr id="11" name="Picture 10" descr="CloudSigma_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73" y="3355994"/>
            <a:ext cx="2776731" cy="952022"/>
          </a:xfrm>
          <a:prstGeom prst="rect">
            <a:avLst/>
          </a:prstGeom>
        </p:spPr>
      </p:pic>
      <p:pic>
        <p:nvPicPr>
          <p:cNvPr id="8" name="Picture 7" descr="hp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74" y="2574432"/>
            <a:ext cx="3433011" cy="856341"/>
          </a:xfrm>
          <a:prstGeom prst="rect">
            <a:avLst/>
          </a:prstGeom>
        </p:spPr>
      </p:pic>
      <p:pic>
        <p:nvPicPr>
          <p:cNvPr id="12" name="Picture 11" descr="elastichosts-customer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48" y="5788827"/>
            <a:ext cx="2137386" cy="1068693"/>
          </a:xfrm>
          <a:prstGeom prst="rect">
            <a:avLst/>
          </a:prstGeom>
        </p:spPr>
      </p:pic>
      <p:pic>
        <p:nvPicPr>
          <p:cNvPr id="13" name="Picture 12" descr="Go2Cloud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40" y="5062708"/>
            <a:ext cx="1524000" cy="752856"/>
          </a:xfrm>
          <a:prstGeom prst="rect">
            <a:avLst/>
          </a:prstGeom>
        </p:spPr>
      </p:pic>
      <p:pic>
        <p:nvPicPr>
          <p:cNvPr id="14" name="Picture 13" descr="skalicloud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97" y="4766140"/>
            <a:ext cx="2794000" cy="1143000"/>
          </a:xfrm>
          <a:prstGeom prst="rect">
            <a:avLst/>
          </a:prstGeom>
        </p:spPr>
      </p:pic>
      <p:pic>
        <p:nvPicPr>
          <p:cNvPr id="6" name="Picture 5" descr="euca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68" y="4473798"/>
            <a:ext cx="3893285" cy="417069"/>
          </a:xfrm>
          <a:prstGeom prst="rect">
            <a:avLst/>
          </a:prstGeom>
        </p:spPr>
      </p:pic>
      <p:pic>
        <p:nvPicPr>
          <p:cNvPr id="15" name="Picture 14" descr="softlayer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15" y="6243573"/>
            <a:ext cx="2334795" cy="410226"/>
          </a:xfrm>
          <a:prstGeom prst="rect">
            <a:avLst/>
          </a:prstGeom>
        </p:spPr>
      </p:pic>
      <p:pic>
        <p:nvPicPr>
          <p:cNvPr id="16" name="Picture 15" descr="openstack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13" y="3264991"/>
            <a:ext cx="1011002" cy="1043025"/>
          </a:xfrm>
          <a:prstGeom prst="rect">
            <a:avLst/>
          </a:prstGeom>
        </p:spPr>
      </p:pic>
      <p:pic>
        <p:nvPicPr>
          <p:cNvPr id="17" name="Picture 16" descr="vcloud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16" y="4473798"/>
            <a:ext cx="1783848" cy="733926"/>
          </a:xfrm>
          <a:prstGeom prst="rect">
            <a:avLst/>
          </a:prstGeom>
        </p:spPr>
      </p:pic>
      <p:pic>
        <p:nvPicPr>
          <p:cNvPr id="18" name="Picture 17" descr="CloudOne_Color_withNam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68" y="5396511"/>
            <a:ext cx="1997242" cy="7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select the cloud provider that’s right for you?</a:t>
            </a:r>
          </a:p>
          <a:p>
            <a:r>
              <a:rPr lang="en-US" dirty="0" smtClean="0"/>
              <a:t>How do you port your application from one cloud provider to another?</a:t>
            </a:r>
          </a:p>
          <a:p>
            <a:r>
              <a:rPr lang="en-US" dirty="0" smtClean="0"/>
              <a:t>How to develop multi-cloud applications?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</a:t>
            </a:r>
            <a:r>
              <a:rPr lang="en-US" dirty="0" err="1" smtClean="0"/>
              <a:t>JClouds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library that facilitates developing applications for a wide range of cloud providers.</a:t>
            </a:r>
          </a:p>
          <a:p>
            <a:r>
              <a:rPr lang="en-US" dirty="0" smtClean="0"/>
              <a:t>Implement your application using </a:t>
            </a:r>
            <a:r>
              <a:rPr lang="en-US" dirty="0" err="1" smtClean="0"/>
              <a:t>JClouds</a:t>
            </a:r>
            <a:r>
              <a:rPr lang="en-US" dirty="0" smtClean="0"/>
              <a:t>, and run it on your favorite cloud without any code changes.</a:t>
            </a:r>
          </a:p>
          <a:p>
            <a:r>
              <a:rPr lang="en-US" dirty="0" smtClean="0"/>
              <a:t>Simple, intuitive APIs.</a:t>
            </a:r>
          </a:p>
          <a:p>
            <a:r>
              <a:rPr lang="en-US" dirty="0" smtClean="0"/>
              <a:t>Java and </a:t>
            </a:r>
            <a:r>
              <a:rPr lang="en-US" dirty="0" err="1" smtClean="0"/>
              <a:t>Clojure</a:t>
            </a:r>
            <a:r>
              <a:rPr lang="en-US" dirty="0" smtClean="0"/>
              <a:t> support.</a:t>
            </a:r>
            <a:endParaRPr lang="en-US" dirty="0"/>
          </a:p>
        </p:txBody>
      </p:sp>
      <p:pic>
        <p:nvPicPr>
          <p:cNvPr id="4" name="Picture 3" descr="fullsizejclouds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96" y="4825999"/>
            <a:ext cx="2152952" cy="1941763"/>
          </a:xfrm>
          <a:prstGeom prst="rect">
            <a:avLst/>
          </a:prstGeom>
        </p:spPr>
      </p:pic>
      <p:pic>
        <p:nvPicPr>
          <p:cNvPr id="5" name="Picture 4" descr="as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9" y="5635409"/>
            <a:ext cx="2142289" cy="11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4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Started in March 2009 by Adrian Cole as an open source project.</a:t>
            </a:r>
          </a:p>
          <a:p>
            <a:r>
              <a:rPr lang="en-US" dirty="0" smtClean="0"/>
              <a:t>Initially based in London, </a:t>
            </a:r>
            <a:r>
              <a:rPr lang="en-US" dirty="0" smtClean="0"/>
              <a:t>developed mostly by </a:t>
            </a:r>
            <a:r>
              <a:rPr lang="en-US" dirty="0" smtClean="0"/>
              <a:t>European Java community.</a:t>
            </a:r>
          </a:p>
          <a:p>
            <a:r>
              <a:rPr lang="en-US" dirty="0" smtClean="0"/>
              <a:t>Contributed to Apache in April 2013.</a:t>
            </a:r>
          </a:p>
          <a:p>
            <a:pPr lvl="1"/>
            <a:r>
              <a:rPr lang="en-US" dirty="0">
                <a:hlinkClick r:id="rId2"/>
              </a:rPr>
              <a:t>http://wiki.apache.org/incubator/</a:t>
            </a:r>
            <a:r>
              <a:rPr lang="en-US" dirty="0" smtClean="0">
                <a:hlinkClick r:id="rId2"/>
              </a:rPr>
              <a:t>jcloudsProposal</a:t>
            </a:r>
            <a:endParaRPr lang="en-US" dirty="0" smtClean="0"/>
          </a:p>
          <a:p>
            <a:r>
              <a:rPr lang="en-US" dirty="0" smtClean="0"/>
              <a:t>Already popular in the industry – Used by the likes of Adobe, </a:t>
            </a:r>
            <a:r>
              <a:rPr lang="en-US" dirty="0" err="1" smtClean="0"/>
              <a:t>CloudBees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Twitter and </a:t>
            </a:r>
            <a:r>
              <a:rPr lang="en-US" dirty="0" err="1" smtClean="0"/>
              <a:t>SalesForce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3"/>
              </a:rPr>
              <a:t>http://jclouds.incubator.apache.org/documentation/reference/apps-that-use-jclouds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6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binary download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/>
              <a:t>The documentation provides the necessary configurations for popular project management tools, so </a:t>
            </a:r>
            <a:r>
              <a:rPr lang="en-US" dirty="0" err="1" smtClean="0"/>
              <a:t>JClouds</a:t>
            </a:r>
            <a:r>
              <a:rPr lang="en-US" dirty="0" smtClean="0"/>
              <a:t> can be included in your project as a dependency.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err="1" smtClean="0"/>
              <a:t>Leiningen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1625</TotalTime>
  <Words>664</Words>
  <Application>Microsoft Macintosh PowerPoint</Application>
  <PresentationFormat>On-screen Show (4:3)</PresentationFormat>
  <Paragraphs>108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Genesis</vt:lpstr>
      <vt:lpstr>Apache JClouds</vt:lpstr>
      <vt:lpstr>Roadmap</vt:lpstr>
      <vt:lpstr>The Cloud Revolution</vt:lpstr>
      <vt:lpstr>Many Benefits</vt:lpstr>
      <vt:lpstr>The Other Side of the Coin</vt:lpstr>
      <vt:lpstr>Challenges</vt:lpstr>
      <vt:lpstr>Enter, JClouds</vt:lpstr>
      <vt:lpstr>History</vt:lpstr>
      <vt:lpstr>Getting Started</vt:lpstr>
      <vt:lpstr>JClouds APIs</vt:lpstr>
      <vt:lpstr>Compute Service API</vt:lpstr>
      <vt:lpstr>Starting a VM from an Image</vt:lpstr>
      <vt:lpstr>If You Don’t Have an Image?</vt:lpstr>
      <vt:lpstr>More Control Over Templates</vt:lpstr>
      <vt:lpstr>Access VM Metadata</vt:lpstr>
      <vt:lpstr>SSH to Remote VM</vt:lpstr>
      <vt:lpstr>Dealing with Package Managers</vt:lpstr>
      <vt:lpstr>Managing Clusters</vt:lpstr>
      <vt:lpstr>Blobstore API</vt:lpstr>
      <vt:lpstr>Downloading a Blob</vt:lpstr>
      <vt:lpstr>Write Blob</vt:lpstr>
      <vt:lpstr>Upload File</vt:lpstr>
      <vt:lpstr>Access Blob Metadata</vt:lpstr>
      <vt:lpstr>Logging Support</vt:lpstr>
      <vt:lpstr>Demonstration</vt:lpstr>
      <vt:lpstr>Pros</vt:lpstr>
      <vt:lpstr>Cons</vt:lpstr>
      <vt:lpstr>Summary</vt:lpstr>
      <vt:lpstr>Thank You &amp; Questions</vt:lpstr>
      <vt:lpstr>References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JClouds</dc:title>
  <dc:creator>Hiranya Jayathilaka</dc:creator>
  <cp:lastModifiedBy>Hiranya Jayathilaka</cp:lastModifiedBy>
  <cp:revision>44</cp:revision>
  <dcterms:created xsi:type="dcterms:W3CDTF">2013-10-24T18:12:10Z</dcterms:created>
  <dcterms:modified xsi:type="dcterms:W3CDTF">2013-10-29T19:10:06Z</dcterms:modified>
</cp:coreProperties>
</file>