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>
        <p:scale>
          <a:sx n="98" d="100"/>
          <a:sy n="98" d="100"/>
        </p:scale>
        <p:origin x="14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1BA85-ED58-5644-874A-F39CB84F6D64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F0C90-5B48-024C-9C53-DF3EC2454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1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4614CA0-0E7F-7945-BFAC-E7CF87369937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9E57-69B8-1740-AE98-16FE6032642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2591-D15A-6543-BEBD-1390E1D7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5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9E57-69B8-1740-AE98-16FE6032642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2591-D15A-6543-BEBD-1390E1D7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9E57-69B8-1740-AE98-16FE6032642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2591-D15A-6543-BEBD-1390E1D7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9E57-69B8-1740-AE98-16FE6032642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2591-D15A-6543-BEBD-1390E1D7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4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9E57-69B8-1740-AE98-16FE6032642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2591-D15A-6543-BEBD-1390E1D7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8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9E57-69B8-1740-AE98-16FE6032642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2591-D15A-6543-BEBD-1390E1D7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7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9E57-69B8-1740-AE98-16FE6032642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2591-D15A-6543-BEBD-1390E1D7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8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9E57-69B8-1740-AE98-16FE6032642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2591-D15A-6543-BEBD-1390E1D7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5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9E57-69B8-1740-AE98-16FE6032642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2591-D15A-6543-BEBD-1390E1D7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9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9E57-69B8-1740-AE98-16FE6032642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2591-D15A-6543-BEBD-1390E1D7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2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9E57-69B8-1740-AE98-16FE6032642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2591-D15A-6543-BEBD-1390E1D7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1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19E57-69B8-1740-AE98-16FE6032642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42591-D15A-6543-BEBD-1390E1D7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0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Networking Hall </a:t>
            </a:r>
            <a:r>
              <a:rPr lang="en-US" dirty="0"/>
              <a:t>of Shame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Featuring Sun Microsystems, Linksys, Apple, OpenSSL consortium, and Microsoft</a:t>
            </a:r>
          </a:p>
        </p:txBody>
      </p:sp>
    </p:spTree>
    <p:extLst>
      <p:ext uri="{BB962C8B-B14F-4D97-AF65-F5344CB8AC3E}">
        <p14:creationId xmlns:p14="http://schemas.microsoft.com/office/powerpoint/2010/main" val="96111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Morris Worm (1988)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/>
              <a:t>First exploit was by Robert Morris in the Internet Worm.</a:t>
            </a:r>
          </a:p>
          <a:p>
            <a:pPr lvl="1" eaLnBrk="1" hangingPunct="1">
              <a:defRPr/>
            </a:pPr>
            <a:r>
              <a:rPr lang="en-US" sz="2400" dirty="0"/>
              <a:t>Exploited finger daemon (remote root)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57200" y="2755151"/>
            <a:ext cx="8229600" cy="3657600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0"/>
              <a:buNone/>
              <a:defRPr/>
            </a:pP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main(</a:t>
            </a:r>
            <a:r>
              <a:rPr lang="en-US" sz="2000" b="1" dirty="0" err="1">
                <a:latin typeface="Courier New" charset="0"/>
              </a:rPr>
              <a:t>argc</a:t>
            </a:r>
            <a:r>
              <a:rPr lang="en-US" sz="2000" b="1" dirty="0">
                <a:latin typeface="Courier New" charset="0"/>
              </a:rPr>
              <a:t>, </a:t>
            </a:r>
            <a:r>
              <a:rPr lang="en-US" sz="2000" b="1" dirty="0" err="1">
                <a:latin typeface="Courier New" charset="0"/>
              </a:rPr>
              <a:t>argv</a:t>
            </a:r>
            <a:r>
              <a:rPr lang="en-US" sz="2000" b="1" dirty="0">
                <a:latin typeface="Courier New" charset="0"/>
              </a:rPr>
              <a:t>)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char *</a:t>
            </a:r>
            <a:r>
              <a:rPr lang="en-US" sz="2000" b="1" dirty="0" err="1">
                <a:latin typeface="Courier New" charset="0"/>
              </a:rPr>
              <a:t>argv</a:t>
            </a:r>
            <a:r>
              <a:rPr lang="en-US" sz="2000" b="1" dirty="0">
                <a:latin typeface="Courier New" charset="0"/>
              </a:rPr>
              <a:t>[];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{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register char *</a:t>
            </a:r>
            <a:r>
              <a:rPr lang="en-US" sz="2000" b="1" dirty="0" err="1">
                <a:latin typeface="Courier New" charset="0"/>
              </a:rPr>
              <a:t>sp</a:t>
            </a:r>
            <a:r>
              <a:rPr lang="en-US" sz="2000" b="1" dirty="0">
                <a:latin typeface="Courier New" charset="0"/>
              </a:rPr>
              <a:t>;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char line[512];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…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gets(line);</a:t>
            </a:r>
            <a:endParaRPr lang="en-US" sz="2000" b="1" dirty="0">
              <a:latin typeface="Courier New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…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return(0);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262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Linksys ping bug revisited (2004)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Ping utility on </a:t>
            </a:r>
            <a:r>
              <a:rPr lang="en-US" dirty="0" err="1">
                <a:cs typeface="+mn-cs"/>
              </a:rPr>
              <a:t>linksys</a:t>
            </a:r>
            <a:r>
              <a:rPr lang="en-US" dirty="0">
                <a:cs typeface="+mn-cs"/>
              </a:rPr>
              <a:t> wireless router.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Can enter: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b="1" dirty="0">
                <a:latin typeface="Courier New" charset="0"/>
              </a:rPr>
              <a:t>127.0.0.1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|</a:t>
            </a:r>
            <a:r>
              <a:rPr lang="en-US" b="1" dirty="0">
                <a:latin typeface="Courier New" charset="0"/>
              </a:rPr>
              <a:t>ls&gt;</a:t>
            </a:r>
            <a:r>
              <a:rPr lang="en-US" b="1" dirty="0">
                <a:solidFill>
                  <a:srgbClr val="0000FF"/>
                </a:solidFill>
                <a:latin typeface="Courier New" charset="0"/>
              </a:rPr>
              <a:t>/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</a:rPr>
              <a:t>tmp</a:t>
            </a:r>
            <a:r>
              <a:rPr lang="en-US" b="1" dirty="0">
                <a:solidFill>
                  <a:srgbClr val="0000FF"/>
                </a:solidFill>
                <a:latin typeface="Courier New" charset="0"/>
              </a:rPr>
              <a:t>//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</a:rPr>
              <a:t>ping.log</a:t>
            </a:r>
            <a:endParaRPr lang="en-US" b="1" dirty="0">
              <a:solidFill>
                <a:srgbClr val="0000FF"/>
              </a:solidFill>
              <a:latin typeface="Courier New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dirty="0"/>
              <a:t>Runs shell command and returns results.</a:t>
            </a:r>
          </a:p>
        </p:txBody>
      </p:sp>
      <p:grpSp>
        <p:nvGrpSpPr>
          <p:cNvPr id="6151" name="Group 7"/>
          <p:cNvGrpSpPr>
            <a:grpSpLocks/>
          </p:cNvGrpSpPr>
          <p:nvPr/>
        </p:nvGrpSpPr>
        <p:grpSpPr bwMode="auto">
          <a:xfrm>
            <a:off x="457200" y="3505200"/>
            <a:ext cx="7924800" cy="2438400"/>
            <a:chOff x="288" y="2592"/>
            <a:chExt cx="4992" cy="1536"/>
          </a:xfrm>
        </p:grpSpPr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288" y="2592"/>
              <a:ext cx="4992" cy="1536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b="1" dirty="0">
                <a:latin typeface="Courier New" charset="0"/>
              </a:endParaRPr>
            </a:p>
            <a:p>
              <a:pPr>
                <a:defRPr/>
              </a:pPr>
              <a:r>
                <a:rPr lang="en-US" sz="2400" b="1" dirty="0">
                  <a:latin typeface="Courier New" charset="0"/>
                </a:rPr>
                <a:t>if(</a:t>
              </a:r>
              <a:r>
                <a:rPr lang="en-US" sz="2400" b="1" dirty="0" err="1">
                  <a:latin typeface="Courier New" charset="0"/>
                </a:rPr>
                <a:t>strchr</a:t>
              </a:r>
              <a:r>
                <a:rPr lang="en-US" sz="2400" b="1" dirty="0">
                  <a:latin typeface="Courier New" charset="0"/>
                </a:rPr>
                <a:t>(</a:t>
              </a:r>
              <a:r>
                <a:rPr lang="en-US" sz="2400" b="1" dirty="0" err="1">
                  <a:latin typeface="Courier New" charset="0"/>
                </a:rPr>
                <a:t>ip</a:t>
              </a:r>
              <a:r>
                <a:rPr lang="en-US" sz="2400" b="1" dirty="0">
                  <a:latin typeface="Courier New" charset="0"/>
                </a:rPr>
                <a:t>, ' ') || </a:t>
              </a:r>
              <a:r>
                <a:rPr lang="en-US" sz="2400" b="1" dirty="0" err="1">
                  <a:latin typeface="Courier New" charset="0"/>
                </a:rPr>
                <a:t>strchr</a:t>
              </a:r>
              <a:r>
                <a:rPr lang="en-US" sz="2400" b="1" dirty="0">
                  <a:latin typeface="Courier New" charset="0"/>
                </a:rPr>
                <a:t>(</a:t>
              </a:r>
              <a:r>
                <a:rPr lang="en-US" sz="2400" b="1" dirty="0" err="1">
                  <a:latin typeface="Courier New" charset="0"/>
                </a:rPr>
                <a:t>ip</a:t>
              </a:r>
              <a:r>
                <a:rPr lang="en-US" sz="2400" b="1" dirty="0">
                  <a:latin typeface="Courier New" charset="0"/>
                </a:rPr>
                <a:t>, '</a:t>
              </a:r>
              <a:r>
                <a:rPr lang="en-US" sz="2400" b="1" dirty="0">
                  <a:solidFill>
                    <a:srgbClr val="FF0000"/>
                  </a:solidFill>
                  <a:latin typeface="Courier New" charset="0"/>
                </a:rPr>
                <a:t>`</a:t>
              </a:r>
              <a:r>
                <a:rPr lang="en-US" sz="2400" b="1" dirty="0">
                  <a:latin typeface="Courier New" charset="0"/>
                </a:rPr>
                <a:t>') ||</a:t>
              </a:r>
            </a:p>
            <a:p>
              <a:pPr>
                <a:defRPr/>
              </a:pPr>
              <a:r>
                <a:rPr lang="en-US" sz="2400" b="1" dirty="0">
                  <a:latin typeface="Courier New" charset="0"/>
                </a:rPr>
                <a:t>   || </a:t>
              </a:r>
              <a:r>
                <a:rPr lang="en-US" sz="2400" b="1" dirty="0" err="1">
                  <a:latin typeface="Courier New" charset="0"/>
                </a:rPr>
                <a:t>strstr</a:t>
              </a:r>
              <a:r>
                <a:rPr lang="en-US" sz="2400" b="1" dirty="0">
                  <a:latin typeface="Courier New" charset="0"/>
                </a:rPr>
                <a:t>(</a:t>
              </a:r>
              <a:r>
                <a:rPr lang="en-US" sz="2400" b="1" dirty="0" err="1">
                  <a:latin typeface="Courier New" charset="0"/>
                </a:rPr>
                <a:t>ip</a:t>
              </a:r>
              <a:r>
                <a:rPr lang="en-US" sz="2400" b="1" dirty="0">
                  <a:latin typeface="Courier New" charset="0"/>
                </a:rPr>
                <a:t>, </a:t>
              </a:r>
              <a:r>
                <a:rPr lang="ja-JP" altLang="en-US" sz="2400" b="1" dirty="0">
                  <a:latin typeface="Courier New" charset="0"/>
                </a:rPr>
                <a:t>“</a:t>
              </a:r>
              <a:r>
                <a:rPr lang="en-US" sz="2400" b="1" dirty="0">
                  <a:solidFill>
                    <a:srgbClr val="0000FF"/>
                  </a:solidFill>
                  <a:latin typeface="Courier New" charset="0"/>
                </a:rPr>
                <a:t>/</a:t>
              </a:r>
              <a:r>
                <a:rPr lang="en-US" sz="2400" b="1" dirty="0" err="1">
                  <a:solidFill>
                    <a:srgbClr val="0000FF"/>
                  </a:solidFill>
                  <a:latin typeface="Courier New" charset="0"/>
                </a:rPr>
                <a:t>tmp</a:t>
              </a:r>
              <a:r>
                <a:rPr lang="en-US" sz="2400" b="1" dirty="0">
                  <a:solidFill>
                    <a:srgbClr val="0000FF"/>
                  </a:solidFill>
                  <a:latin typeface="Courier New" charset="0"/>
                </a:rPr>
                <a:t>/</a:t>
              </a:r>
              <a:r>
                <a:rPr lang="en-US" sz="2400" b="1" dirty="0" err="1">
                  <a:solidFill>
                    <a:srgbClr val="0000FF"/>
                  </a:solidFill>
                  <a:latin typeface="Courier New" charset="0"/>
                </a:rPr>
                <a:t>ping.log</a:t>
              </a:r>
              <a:r>
                <a:rPr lang="ja-JP" altLang="en-US" sz="2400" b="1" dirty="0">
                  <a:latin typeface="Courier New" charset="0"/>
                </a:rPr>
                <a:t>”</a:t>
              </a:r>
              <a:r>
                <a:rPr lang="en-US" sz="2400" b="1" dirty="0">
                  <a:latin typeface="Courier New" charset="0"/>
                </a:rPr>
                <a:t>))</a:t>
              </a:r>
            </a:p>
            <a:p>
              <a:pPr>
                <a:defRPr/>
              </a:pPr>
              <a:r>
                <a:rPr lang="en-US" sz="2400" b="1" dirty="0">
                  <a:latin typeface="Courier New" charset="0"/>
                </a:rPr>
                <a:t>   // Fix </a:t>
              </a:r>
              <a:r>
                <a:rPr lang="en-US" sz="2400" b="1" dirty="0" err="1">
                  <a:latin typeface="Courier New" charset="0"/>
                </a:rPr>
                <a:t>Ping.asp</a:t>
              </a:r>
              <a:r>
                <a:rPr lang="en-US" sz="2400" b="1" dirty="0">
                  <a:latin typeface="Courier New" charset="0"/>
                </a:rPr>
                <a:t> bug, user can execute</a:t>
              </a:r>
            </a:p>
            <a:p>
              <a:pPr>
                <a:defRPr/>
              </a:pPr>
              <a:r>
                <a:rPr lang="en-US" sz="2400" b="1" dirty="0">
                  <a:latin typeface="Courier New" charset="0"/>
                </a:rPr>
                <a:t>   //  command ping in </a:t>
              </a:r>
              <a:r>
                <a:rPr lang="en-US" sz="2400" b="1" dirty="0" err="1">
                  <a:latin typeface="Courier New" charset="0"/>
                </a:rPr>
                <a:t>Ping.asp</a:t>
              </a:r>
              <a:endParaRPr lang="en-US" sz="2400" b="1" dirty="0">
                <a:latin typeface="Courier New" charset="0"/>
              </a:endParaRPr>
            </a:p>
          </p:txBody>
        </p:sp>
        <p:sp>
          <p:nvSpPr>
            <p:cNvPr id="19461" name="Rectangle 6"/>
            <p:cNvSpPr>
              <a:spLocks noChangeArrowheads="1"/>
            </p:cNvSpPr>
            <p:nvPr/>
          </p:nvSpPr>
          <p:spPr bwMode="auto">
            <a:xfrm>
              <a:off x="288" y="2592"/>
              <a:ext cx="4992" cy="33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2400" dirty="0"/>
                <a:t>Input sanity check (added after previous exploit):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109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120900"/>
            <a:ext cx="8458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062"/>
            <a:ext cx="8229600" cy="1143000"/>
          </a:xfrm>
        </p:spPr>
        <p:txBody>
          <a:bodyPr/>
          <a:lstStyle/>
          <a:p>
            <a:r>
              <a:rPr lang="en-US" dirty="0"/>
              <a:t>Apple SSL </a:t>
            </a:r>
            <a:r>
              <a:rPr lang="en-US" dirty="0" err="1"/>
              <a:t>goto</a:t>
            </a:r>
            <a:r>
              <a:rPr lang="en-US" dirty="0"/>
              <a:t> fail (Feb 2014)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176" y="1125774"/>
            <a:ext cx="8569975" cy="5632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static </a:t>
            </a:r>
            <a:r>
              <a:rPr lang="en-US" dirty="0" err="1"/>
              <a:t>OSStatus</a:t>
            </a:r>
            <a:r>
              <a:rPr lang="en-US" dirty="0"/>
              <a:t> </a:t>
            </a:r>
          </a:p>
          <a:p>
            <a:r>
              <a:rPr lang="en-US" dirty="0" err="1"/>
              <a:t>SSLVerifySignedServerKeyExchange</a:t>
            </a:r>
            <a:r>
              <a:rPr lang="en-US" dirty="0"/>
              <a:t>(</a:t>
            </a:r>
            <a:r>
              <a:rPr lang="en-US" dirty="0" err="1"/>
              <a:t>SSLContext</a:t>
            </a:r>
            <a:r>
              <a:rPr lang="en-US" dirty="0"/>
              <a:t> *</a:t>
            </a:r>
            <a:r>
              <a:rPr lang="en-US" dirty="0" err="1"/>
              <a:t>ctx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isRsa</a:t>
            </a:r>
            <a:r>
              <a:rPr lang="en-US" dirty="0"/>
              <a:t>,  </a:t>
            </a:r>
            <a:r>
              <a:rPr lang="en-US" dirty="0" err="1"/>
              <a:t>SSLBuffer</a:t>
            </a:r>
            <a:r>
              <a:rPr lang="en-US" dirty="0"/>
              <a:t> </a:t>
            </a:r>
            <a:r>
              <a:rPr lang="en-US" dirty="0" err="1"/>
              <a:t>signedParams</a:t>
            </a:r>
            <a:r>
              <a:rPr lang="en-US" dirty="0"/>
              <a:t>, </a:t>
            </a:r>
          </a:p>
          <a:p>
            <a:r>
              <a:rPr lang="en-US" dirty="0"/>
              <a:t>                                                                uint8_t *signature, UInt16 </a:t>
            </a:r>
            <a:r>
              <a:rPr lang="en-US" dirty="0" err="1"/>
              <a:t>signatureLen</a:t>
            </a:r>
            <a:r>
              <a:rPr lang="en-US" dirty="0"/>
              <a:t>)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      </a:t>
            </a:r>
            <a:r>
              <a:rPr lang="en-US" dirty="0" err="1"/>
              <a:t>OSStatus</a:t>
            </a:r>
            <a:r>
              <a:rPr lang="en-US" dirty="0"/>
              <a:t> err; </a:t>
            </a:r>
          </a:p>
          <a:p>
            <a:r>
              <a:rPr lang="en-US" i="1" dirty="0"/>
              <a:t>        ...</a:t>
            </a:r>
          </a:p>
          <a:p>
            <a:r>
              <a:rPr lang="en-US" dirty="0"/>
              <a:t>         if ((err = SSLHashSHA1.update(&amp;</a:t>
            </a:r>
            <a:r>
              <a:rPr lang="en-US" dirty="0" err="1"/>
              <a:t>hashCtx</a:t>
            </a:r>
            <a:r>
              <a:rPr lang="en-US" dirty="0"/>
              <a:t>, &amp;</a:t>
            </a:r>
            <a:r>
              <a:rPr lang="en-US" dirty="0" err="1"/>
              <a:t>serverRandom</a:t>
            </a:r>
            <a:r>
              <a:rPr lang="en-US" dirty="0"/>
              <a:t>)) != 0) </a:t>
            </a:r>
          </a:p>
          <a:p>
            <a:r>
              <a:rPr lang="en-US" dirty="0"/>
              <a:t>                  </a:t>
            </a:r>
            <a:r>
              <a:rPr lang="en-US" dirty="0" err="1"/>
              <a:t>goto</a:t>
            </a:r>
            <a:r>
              <a:rPr lang="en-US" dirty="0"/>
              <a:t> fail; </a:t>
            </a:r>
          </a:p>
          <a:p>
            <a:r>
              <a:rPr lang="en-US" dirty="0"/>
              <a:t>         if ((err = SSLHashSHA1.update(&amp;</a:t>
            </a:r>
            <a:r>
              <a:rPr lang="en-US" dirty="0" err="1"/>
              <a:t>hashCtx</a:t>
            </a:r>
            <a:r>
              <a:rPr lang="en-US" dirty="0"/>
              <a:t>, &amp;</a:t>
            </a:r>
            <a:r>
              <a:rPr lang="en-US" dirty="0" err="1"/>
              <a:t>signedParams</a:t>
            </a:r>
            <a:r>
              <a:rPr lang="en-US" dirty="0"/>
              <a:t>)) != 0) </a:t>
            </a:r>
          </a:p>
          <a:p>
            <a:r>
              <a:rPr lang="en-US" dirty="0"/>
              <a:t>		</a:t>
            </a:r>
            <a:r>
              <a:rPr lang="en-US" dirty="0" err="1"/>
              <a:t>goto</a:t>
            </a:r>
            <a:r>
              <a:rPr lang="en-US" dirty="0"/>
              <a:t> fail; </a:t>
            </a:r>
          </a:p>
          <a:p>
            <a:r>
              <a:rPr lang="en-US" dirty="0"/>
              <a:t>		</a:t>
            </a:r>
            <a:r>
              <a:rPr lang="en-US" dirty="0" err="1"/>
              <a:t>goto</a:t>
            </a:r>
            <a:r>
              <a:rPr lang="en-US" dirty="0"/>
              <a:t> fail; </a:t>
            </a:r>
          </a:p>
          <a:p>
            <a:r>
              <a:rPr lang="en-US" dirty="0"/>
              <a:t>	if ((err = SSLHashSHA1.final(&amp;</a:t>
            </a:r>
            <a:r>
              <a:rPr lang="en-US" dirty="0" err="1"/>
              <a:t>hashCtx</a:t>
            </a:r>
            <a:r>
              <a:rPr lang="en-US" dirty="0"/>
              <a:t>, &amp;</a:t>
            </a:r>
            <a:r>
              <a:rPr lang="en-US" dirty="0" err="1"/>
              <a:t>hashOut</a:t>
            </a:r>
            <a:r>
              <a:rPr lang="en-US" dirty="0"/>
              <a:t>)) != 0) </a:t>
            </a:r>
          </a:p>
          <a:p>
            <a:r>
              <a:rPr lang="en-US" dirty="0"/>
              <a:t>		</a:t>
            </a:r>
            <a:r>
              <a:rPr lang="en-US" dirty="0" err="1"/>
              <a:t>goto</a:t>
            </a:r>
            <a:r>
              <a:rPr lang="en-US" dirty="0"/>
              <a:t> fail; </a:t>
            </a:r>
          </a:p>
          <a:p>
            <a:r>
              <a:rPr lang="en-US" i="1" dirty="0"/>
              <a:t>	...</a:t>
            </a:r>
            <a:r>
              <a:rPr lang="en-US" dirty="0"/>
              <a:t> </a:t>
            </a:r>
          </a:p>
          <a:p>
            <a:r>
              <a:rPr lang="en-GB" dirty="0"/>
              <a:t>        err = </a:t>
            </a:r>
            <a:r>
              <a:rPr lang="en-GB" dirty="0" err="1"/>
              <a:t>sslRawVerify</a:t>
            </a:r>
            <a:r>
              <a:rPr lang="en-GB" dirty="0"/>
              <a:t>(...);</a:t>
            </a:r>
            <a:endParaRPr lang="en-US" dirty="0"/>
          </a:p>
          <a:p>
            <a:r>
              <a:rPr lang="en-US" dirty="0"/>
              <a:t>fail: </a:t>
            </a:r>
          </a:p>
          <a:p>
            <a:r>
              <a:rPr lang="en-US" dirty="0"/>
              <a:t>	</a:t>
            </a:r>
            <a:r>
              <a:rPr lang="en-US" dirty="0" err="1"/>
              <a:t>SSLFreeBuffer</a:t>
            </a:r>
            <a:r>
              <a:rPr lang="en-US" dirty="0"/>
              <a:t>(&amp;</a:t>
            </a:r>
            <a:r>
              <a:rPr lang="en-US" dirty="0" err="1"/>
              <a:t>signedHashes</a:t>
            </a:r>
            <a:r>
              <a:rPr lang="en-US" dirty="0"/>
              <a:t>); </a:t>
            </a:r>
          </a:p>
          <a:p>
            <a:r>
              <a:rPr lang="en-US" dirty="0"/>
              <a:t>	</a:t>
            </a:r>
            <a:r>
              <a:rPr lang="en-US" dirty="0" err="1"/>
              <a:t>SSLFreeBuffer</a:t>
            </a:r>
            <a:r>
              <a:rPr lang="en-US" dirty="0"/>
              <a:t>(&amp;</a:t>
            </a:r>
            <a:r>
              <a:rPr lang="en-US" dirty="0" err="1"/>
              <a:t>hashCtx</a:t>
            </a:r>
            <a:r>
              <a:rPr lang="en-US" dirty="0"/>
              <a:t>); </a:t>
            </a:r>
          </a:p>
          <a:p>
            <a:r>
              <a:rPr lang="en-US" dirty="0"/>
              <a:t>	return err;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656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Heartbleed</a:t>
            </a:r>
            <a:r>
              <a:rPr lang="en-US" dirty="0"/>
              <a:t> </a:t>
            </a:r>
            <a:r>
              <a:rPr lang="en-US" dirty="0" err="1"/>
              <a:t>OpenSSL</a:t>
            </a:r>
            <a:r>
              <a:rPr lang="en-US" dirty="0"/>
              <a:t> Vulnerability (2014)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/* Parsing heartbeat request message*/ </a:t>
            </a:r>
          </a:p>
          <a:p>
            <a:pPr marL="0" indent="0">
              <a:buNone/>
            </a:pPr>
            <a:r>
              <a:rPr lang="en-US" dirty="0" err="1"/>
              <a:t>hbtype</a:t>
            </a:r>
            <a:r>
              <a:rPr lang="en-US" dirty="0"/>
              <a:t> = *p++;				</a:t>
            </a:r>
            <a:r>
              <a:rPr lang="en-US" dirty="0">
                <a:solidFill>
                  <a:srgbClr val="558ED5"/>
                </a:solidFill>
              </a:rPr>
              <a:t>/* Extract type */</a:t>
            </a:r>
          </a:p>
          <a:p>
            <a:pPr marL="0" indent="0">
              <a:buNone/>
            </a:pPr>
            <a:r>
              <a:rPr lang="en-US" dirty="0"/>
              <a:t>n2s(p, payload); 				</a:t>
            </a:r>
            <a:r>
              <a:rPr lang="en-US" dirty="0">
                <a:solidFill>
                  <a:srgbClr val="558ED5"/>
                </a:solidFill>
              </a:rPr>
              <a:t>/* Extract length into payload */</a:t>
            </a:r>
          </a:p>
          <a:p>
            <a:pPr marL="0" indent="0">
              <a:buNone/>
            </a:pPr>
            <a:r>
              <a:rPr lang="en-US" dirty="0" err="1"/>
              <a:t>pl</a:t>
            </a:r>
            <a:r>
              <a:rPr lang="en-US" dirty="0"/>
              <a:t> = p;							</a:t>
            </a:r>
            <a:r>
              <a:rPr lang="en-US" dirty="0">
                <a:solidFill>
                  <a:srgbClr val="558ED5"/>
                </a:solidFill>
              </a:rPr>
              <a:t>/* Set </a:t>
            </a:r>
            <a:r>
              <a:rPr lang="en-US" dirty="0" err="1">
                <a:solidFill>
                  <a:srgbClr val="558ED5"/>
                </a:solidFill>
              </a:rPr>
              <a:t>pl</a:t>
            </a:r>
            <a:r>
              <a:rPr lang="en-US" dirty="0">
                <a:solidFill>
                  <a:srgbClr val="558ED5"/>
                </a:solidFill>
              </a:rPr>
              <a:t> to start of payload data*/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/* To send response */ </a:t>
            </a:r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bp</a:t>
            </a:r>
            <a:r>
              <a:rPr lang="en-US" dirty="0"/>
              <a:t>++ = TLS1_HB_RESPONSE; 	</a:t>
            </a:r>
            <a:r>
              <a:rPr lang="en-US" dirty="0">
                <a:solidFill>
                  <a:srgbClr val="558ED5"/>
                </a:solidFill>
              </a:rPr>
              <a:t>/* Set response type */</a:t>
            </a:r>
          </a:p>
          <a:p>
            <a:pPr marL="0" indent="0">
              <a:buNone/>
            </a:pPr>
            <a:r>
              <a:rPr lang="en-US" dirty="0"/>
              <a:t>s2n(payload, </a:t>
            </a:r>
            <a:r>
              <a:rPr lang="en-US" dirty="0" err="1"/>
              <a:t>bp</a:t>
            </a:r>
            <a:r>
              <a:rPr lang="en-US" dirty="0"/>
              <a:t>); 					</a:t>
            </a:r>
            <a:r>
              <a:rPr lang="en-US" dirty="0">
                <a:solidFill>
                  <a:srgbClr val="558ED5"/>
                </a:solidFill>
              </a:rPr>
              <a:t>/* set payload </a:t>
            </a:r>
            <a:r>
              <a:rPr lang="en-US" dirty="0" err="1">
                <a:solidFill>
                  <a:srgbClr val="558ED5"/>
                </a:solidFill>
              </a:rPr>
              <a:t>len</a:t>
            </a:r>
            <a:r>
              <a:rPr lang="en-US" dirty="0">
                <a:solidFill>
                  <a:srgbClr val="558ED5"/>
                </a:solidFill>
              </a:rPr>
              <a:t> in answer */</a:t>
            </a:r>
          </a:p>
          <a:p>
            <a:pPr marL="0" indent="0">
              <a:buNone/>
            </a:pPr>
            <a:r>
              <a:rPr lang="en-US" dirty="0" err="1"/>
              <a:t>memcpy</a:t>
            </a:r>
            <a:r>
              <a:rPr lang="en-US" dirty="0"/>
              <a:t>(</a:t>
            </a:r>
            <a:r>
              <a:rPr lang="en-US" dirty="0" err="1"/>
              <a:t>bp</a:t>
            </a:r>
            <a:r>
              <a:rPr lang="en-US" dirty="0"/>
              <a:t>, </a:t>
            </a:r>
            <a:r>
              <a:rPr lang="en-US" dirty="0" err="1"/>
              <a:t>pl</a:t>
            </a:r>
            <a:r>
              <a:rPr lang="en-US" dirty="0"/>
              <a:t>, payload);			</a:t>
            </a:r>
            <a:r>
              <a:rPr lang="en-US" dirty="0">
                <a:solidFill>
                  <a:srgbClr val="558ED5"/>
                </a:solidFill>
              </a:rPr>
              <a:t>/* copy “payload” bytes to</a:t>
            </a:r>
          </a:p>
          <a:p>
            <a:pPr marL="0" indent="0">
              <a:buNone/>
            </a:pPr>
            <a:r>
              <a:rPr lang="en-US" dirty="0"/>
              <a:t>									</a:t>
            </a:r>
            <a:r>
              <a:rPr lang="en-US" dirty="0">
                <a:solidFill>
                  <a:srgbClr val="558ED5"/>
                </a:solidFill>
              </a:rPr>
              <a:t> output buffer */</a:t>
            </a:r>
          </a:p>
        </p:txBody>
      </p:sp>
    </p:spTree>
    <p:extLst>
      <p:ext uri="{BB962C8B-B14F-4D97-AF65-F5344CB8AC3E}">
        <p14:creationId xmlns:p14="http://schemas.microsoft.com/office/powerpoint/2010/main" val="102430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431" b="48363"/>
          <a:stretch/>
        </p:blipFill>
        <p:spPr>
          <a:xfrm>
            <a:off x="1" y="212165"/>
            <a:ext cx="4318000" cy="6212541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/>
          <a:srcRect t="51638" b="-64"/>
          <a:stretch/>
        </p:blipFill>
        <p:spPr>
          <a:xfrm>
            <a:off x="4736353" y="672353"/>
            <a:ext cx="4407647" cy="56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70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network </a:t>
            </a:r>
            <a:r>
              <a:rPr lang="en-US" dirty="0" err="1"/>
              <a:t>fileshare</a:t>
            </a:r>
            <a:r>
              <a:rPr lang="en-US" dirty="0"/>
              <a:t>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all versions of Windows up to ME, supplying the correct first byte of a password allowed access to a network share.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6705" y="3511176"/>
            <a:ext cx="7264679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if (*</a:t>
            </a:r>
            <a:r>
              <a:rPr lang="en-US" sz="2000" b="1" dirty="0" err="1">
                <a:latin typeface="Courier New"/>
                <a:cs typeface="Courier New"/>
              </a:rPr>
              <a:t>correct_password</a:t>
            </a:r>
            <a:r>
              <a:rPr lang="en-US" sz="2000" b="1" dirty="0">
                <a:latin typeface="Courier New"/>
                <a:cs typeface="Courier New"/>
              </a:rPr>
              <a:t> == *</a:t>
            </a:r>
            <a:r>
              <a:rPr lang="en-US" sz="2000" b="1" dirty="0" err="1">
                <a:latin typeface="Courier New"/>
                <a:cs typeface="Courier New"/>
              </a:rPr>
              <a:t>supplied_password</a:t>
            </a:r>
            <a:r>
              <a:rPr lang="en-US" sz="2000" b="1" dirty="0">
                <a:latin typeface="Courier New"/>
                <a:cs typeface="Courier New"/>
              </a:rPr>
              <a:t>) {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/* allow connection */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…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  <a:p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5639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layout matters.</a:t>
            </a:r>
          </a:p>
          <a:p>
            <a:r>
              <a:rPr lang="en-US" dirty="0"/>
              <a:t>Buffer overflows bugs are common in C.  Avoid unsafe functions such as </a:t>
            </a:r>
            <a:r>
              <a:rPr lang="en-US" dirty="0">
                <a:latin typeface="Courier New"/>
                <a:cs typeface="Courier New"/>
              </a:rPr>
              <a:t>gets()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strcpy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that don’t range check.</a:t>
            </a:r>
          </a:p>
          <a:p>
            <a:r>
              <a:rPr lang="en-US" dirty="0"/>
              <a:t>Understand the language.</a:t>
            </a:r>
          </a:p>
          <a:p>
            <a:r>
              <a:rPr lang="en-US" dirty="0"/>
              <a:t>Use all compiler warnings.  </a:t>
            </a:r>
          </a:p>
          <a:p>
            <a:r>
              <a:rPr lang="en-US" dirty="0"/>
              <a:t>Tools like </a:t>
            </a:r>
            <a:r>
              <a:rPr lang="en-US" dirty="0" err="1"/>
              <a:t>valgrind</a:t>
            </a:r>
            <a:r>
              <a:rPr lang="en-US" dirty="0"/>
              <a:t> are a huge win for analyzing your code, especially for memory allocation bugs in C.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valgrind.org</a:t>
            </a:r>
            <a:r>
              <a:rPr lang="en-US" dirty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0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5880</TotalTime>
  <Words>369</Words>
  <Application>Microsoft Macintosh PowerPoint</Application>
  <PresentationFormat>On-screen Show (4:3)</PresentationFormat>
  <Paragraphs>73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Calibri</vt:lpstr>
      <vt:lpstr>Courier New</vt:lpstr>
      <vt:lpstr>Wingdings</vt:lpstr>
      <vt:lpstr>Office Theme</vt:lpstr>
      <vt:lpstr>Networking Hall of Shame</vt:lpstr>
      <vt:lpstr>Morris Worm (1988)</vt:lpstr>
      <vt:lpstr>Linksys ping bug revisited (2004)</vt:lpstr>
      <vt:lpstr>PowerPoint Presentation</vt:lpstr>
      <vt:lpstr>Apple SSL goto fail (Feb 2014)</vt:lpstr>
      <vt:lpstr>Heartbleed OpenSSL Vulnerability (2014)</vt:lpstr>
      <vt:lpstr>PowerPoint Presentation</vt:lpstr>
      <vt:lpstr>Microsoft network fileshare password</vt:lpstr>
      <vt:lpstr>Lessons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 of Shame</dc:title>
  <dc:creator>Mark Handley</dc:creator>
  <cp:lastModifiedBy>Handley, Mark</cp:lastModifiedBy>
  <cp:revision>16</cp:revision>
  <dcterms:created xsi:type="dcterms:W3CDTF">2015-02-09T09:22:27Z</dcterms:created>
  <dcterms:modified xsi:type="dcterms:W3CDTF">2018-12-04T07:41:55Z</dcterms:modified>
</cp:coreProperties>
</file>