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5" r:id="rId3"/>
    <p:sldId id="277" r:id="rId4"/>
    <p:sldId id="281" r:id="rId5"/>
    <p:sldId id="293" r:id="rId6"/>
    <p:sldId id="282" r:id="rId7"/>
    <p:sldId id="294" r:id="rId8"/>
    <p:sldId id="283" r:id="rId9"/>
    <p:sldId id="284" r:id="rId10"/>
    <p:sldId id="286" r:id="rId11"/>
    <p:sldId id="295" r:id="rId12"/>
    <p:sldId id="296" r:id="rId13"/>
    <p:sldId id="287" r:id="rId14"/>
    <p:sldId id="288" r:id="rId15"/>
    <p:sldId id="290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80" d="100"/>
          <a:sy n="80" d="100"/>
        </p:scale>
        <p:origin x="-13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4E648-E390-5640-B8F4-E962EEF138D0}" type="datetimeFigureOut">
              <a:rPr lang="en-US" smtClean="0"/>
              <a:pPr/>
              <a:t>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DE991-68EC-CA4F-B349-BB1834D90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17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EBCD-869A-7B45-881C-ECFFE7008EBE}" type="datetimeFigureOut">
              <a:rPr lang="en-US" smtClean="0"/>
              <a:pPr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CE275-CFB8-624C-99D8-47E49D25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8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D9AE-F809-DE4F-BA52-E0BE6A1A9ADE}" type="datetime1">
              <a:rPr lang="en-US" smtClean="0"/>
              <a:pPr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7F7-B25C-D345-8BA2-4BA81C80434E}" type="datetime1">
              <a:rPr lang="en-US" smtClean="0"/>
              <a:pPr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0482-419D-2843-9DC7-3B4421B83C0B}" type="datetime1">
              <a:rPr lang="en-US" smtClean="0"/>
              <a:pPr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B62B-DCCB-8441-8E4C-AF21F811ED88}" type="datetime1">
              <a:rPr lang="en-US" smtClean="0"/>
              <a:pPr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64D0-B84A-1549-9DBA-63C9534E6208}" type="datetime1">
              <a:rPr lang="en-US" smtClean="0"/>
              <a:pPr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3662-3B18-674F-8F14-32149A6378D9}" type="datetime1">
              <a:rPr lang="en-US" smtClean="0"/>
              <a:pPr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212C-7234-B945-BB68-4D223370D3E4}" type="datetime1">
              <a:rPr lang="en-US" smtClean="0"/>
              <a:pPr/>
              <a:t>2/14/19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36D-55D2-7E45-AA65-11E0FB4B591D}" type="datetime1">
              <a:rPr lang="en-US" smtClean="0"/>
              <a:pPr/>
              <a:t>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5FF8-DBEF-4346-88BB-E5663FCEF80F}" type="datetime1">
              <a:rPr lang="en-US" smtClean="0"/>
              <a:pPr/>
              <a:t>2/14/19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2A15-2D3A-8541-A8CD-279F30E5CD05}" type="datetime1">
              <a:rPr lang="en-US" smtClean="0"/>
              <a:pPr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E891-E86F-EF43-9A5D-397C492F4797}" type="datetime1">
              <a:rPr lang="en-US" smtClean="0"/>
              <a:pPr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7938F-18F6-1144-8DAD-2F5E143DD3AE}" type="datetime1">
              <a:rPr lang="en-US" smtClean="0"/>
              <a:pPr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FE06F-70B4-8647-AC6C-54438D33A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Bang </a:t>
            </a:r>
            <a:r>
              <a:rPr lang="en-US" dirty="0" err="1" smtClean="0"/>
              <a:t>Nucleosynthesis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[Supplement to Lecture VII</a:t>
            </a:r>
            <a:r>
              <a:rPr lang="en-US" sz="2000" dirty="0" smtClean="0"/>
              <a:t>]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Intergalactic D/H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Probably most reliable method is low-</a:t>
            </a:r>
            <a:r>
              <a:rPr lang="en-US" dirty="0" err="1" smtClean="0"/>
              <a:t>metallicity</a:t>
            </a:r>
            <a:r>
              <a:rPr lang="en-US" dirty="0" smtClean="0"/>
              <a:t> quasar absorption line systems.</a:t>
            </a:r>
          </a:p>
          <a:p>
            <a:pPr lvl="1"/>
            <a:r>
              <a:rPr lang="en-US" dirty="0" smtClean="0"/>
              <a:t>Little processing by stars</a:t>
            </a:r>
          </a:p>
          <a:p>
            <a:pPr lvl="1"/>
            <a:r>
              <a:rPr lang="en-US" dirty="0" smtClean="0"/>
              <a:t>Less opportunity to hide deuterium in molecules or dust grains</a:t>
            </a:r>
          </a:p>
          <a:p>
            <a:r>
              <a:rPr lang="en-US" dirty="0" smtClean="0"/>
              <a:t>Reduced mass of </a:t>
            </a:r>
            <a:r>
              <a:rPr lang="en-US" dirty="0" err="1" smtClean="0"/>
              <a:t>e</a:t>
            </a:r>
            <a:r>
              <a:rPr lang="en-US" baseline="30000" dirty="0" err="1" smtClean="0"/>
              <a:t>−</a:t>
            </a:r>
            <a:r>
              <a:rPr lang="en-US" dirty="0" err="1" smtClean="0"/>
              <a:t>D</a:t>
            </a:r>
            <a:r>
              <a:rPr lang="en-US" baseline="30000" dirty="0" smtClean="0"/>
              <a:t>+</a:t>
            </a:r>
            <a:r>
              <a:rPr lang="en-US" dirty="0" smtClean="0"/>
              <a:t> is greater than </a:t>
            </a:r>
            <a:r>
              <a:rPr lang="en-US" dirty="0" err="1" smtClean="0"/>
              <a:t>e</a:t>
            </a:r>
            <a:r>
              <a:rPr lang="en-US" baseline="30000" dirty="0" err="1" smtClean="0"/>
              <a:t>−</a:t>
            </a:r>
            <a:r>
              <a:rPr lang="en-US" dirty="0" err="1" smtClean="0"/>
              <a:t>p</a:t>
            </a:r>
            <a:r>
              <a:rPr lang="en-US" baseline="30000" dirty="0" smtClean="0"/>
              <a:t>+</a:t>
            </a:r>
            <a:r>
              <a:rPr lang="en-US" dirty="0" smtClean="0"/>
              <a:t> by 1 part in 3600, rescaling all </a:t>
            </a:r>
            <a:r>
              <a:rPr lang="en-US" dirty="0" err="1" smtClean="0"/>
              <a:t>hydrogenic</a:t>
            </a:r>
            <a:r>
              <a:rPr lang="en-US" dirty="0" smtClean="0"/>
              <a:t> energy levels.  Equivalent to velocity shift of c/3600 = 80 km/</a:t>
            </a:r>
            <a:r>
              <a:rPr lang="en-US" dirty="0" err="1" smtClean="0"/>
              <a:t>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Absorber </a:t>
            </a:r>
            <a:r>
              <a:rPr lang="en-US" dirty="0" smtClean="0"/>
              <a:t>value 25.3±</a:t>
            </a:r>
            <a:r>
              <a:rPr lang="en-US" dirty="0" smtClean="0"/>
              <a:t>0.4</a:t>
            </a:r>
            <a:r>
              <a:rPr lang="en-US" dirty="0" smtClean="0"/>
              <a:t> </a:t>
            </a:r>
            <a:r>
              <a:rPr lang="en-US" dirty="0" smtClean="0"/>
              <a:t>ppm agrees with predicted </a:t>
            </a:r>
            <a:r>
              <a:rPr lang="en-US" dirty="0" smtClean="0"/>
              <a:t>25.8±0.4 ppm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23177" y="738426"/>
            <a:ext cx="7272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5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Spectrum of SDSS J1358+6522</a:t>
            </a:r>
            <a:br>
              <a:rPr lang="en-US" dirty="0" smtClean="0"/>
            </a:br>
            <a:r>
              <a:rPr lang="en-US" sz="2000" dirty="0" smtClean="0"/>
              <a:t>[</a:t>
            </a:r>
            <a:r>
              <a:rPr lang="en-US" sz="2000" dirty="0" err="1" smtClean="0"/>
              <a:t>z</a:t>
            </a:r>
            <a:r>
              <a:rPr lang="en-US" sz="2000" baseline="-25000" dirty="0" err="1" smtClean="0"/>
              <a:t>Quasar</a:t>
            </a:r>
            <a:r>
              <a:rPr lang="en-US" sz="2000" dirty="0" smtClean="0"/>
              <a:t> = 3.17, </a:t>
            </a:r>
            <a:r>
              <a:rPr lang="en-US" sz="2000" dirty="0" err="1" smtClean="0"/>
              <a:t>z</a:t>
            </a:r>
            <a:r>
              <a:rPr lang="en-US" sz="2000" baseline="-25000" dirty="0" err="1" smtClean="0"/>
              <a:t>abs</a:t>
            </a:r>
            <a:r>
              <a:rPr lang="en-US" sz="2000" dirty="0" smtClean="0"/>
              <a:t> = 3.07]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143000"/>
            <a:ext cx="7361183" cy="547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74" y="6508234"/>
            <a:ext cx="194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Cooke et al. (2014)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5105400"/>
            <a:ext cx="92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 </a:t>
            </a:r>
            <a:r>
              <a:rPr lang="en-US" dirty="0" err="1" smtClean="0"/>
              <a:t>Ly</a:t>
            </a:r>
            <a:r>
              <a:rPr lang="en-US" dirty="0" err="1" smtClean="0">
                <a:latin typeface="Symbol" charset="2"/>
                <a:cs typeface="Symbol" charset="2"/>
              </a:rPr>
              <a:t>a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4800600"/>
            <a:ext cx="125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Quasar </a:t>
            </a:r>
            <a:r>
              <a:rPr lang="en-US" dirty="0" err="1" smtClean="0"/>
              <a:t>Ly</a:t>
            </a:r>
            <a:r>
              <a:rPr lang="en-US" dirty="0" err="1" smtClean="0">
                <a:latin typeface="Symbol" charset="2"/>
                <a:cs typeface="Symbol" charset="2"/>
              </a:rPr>
              <a:t>a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3375" y="914400"/>
            <a:ext cx="88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 </a:t>
            </a:r>
            <a:r>
              <a:rPr lang="en-US" dirty="0" err="1" smtClean="0"/>
              <a:t>Ly</a:t>
            </a:r>
            <a:r>
              <a:rPr lang="en-US" dirty="0" err="1" smtClean="0">
                <a:latin typeface="Symbol" charset="2"/>
                <a:cs typeface="Symbol" charset="2"/>
              </a:rPr>
              <a:t>b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3392269"/>
            <a:ext cx="60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Chip</a:t>
            </a:r>
          </a:p>
          <a:p>
            <a:pPr algn="ctr"/>
            <a:r>
              <a:rPr lang="en-US" dirty="0" smtClean="0"/>
              <a:t>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H vs. D Lines in the absorber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859"/>
            <a:ext cx="9144000" cy="5177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74" y="6508234"/>
            <a:ext cx="194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Cooke et al. (2014)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1656318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57874" y="1524000"/>
            <a:ext cx="33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3105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30000" dirty="0" smtClean="0"/>
              <a:t>3</a:t>
            </a:r>
            <a:r>
              <a:rPr lang="en-US" dirty="0" smtClean="0"/>
              <a:t>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Difficulties:</a:t>
            </a:r>
          </a:p>
          <a:p>
            <a:pPr lvl="1"/>
            <a:r>
              <a:rPr lang="en-US" sz="2400" dirty="0" smtClean="0"/>
              <a:t>Can be both produced and destroyed in stars.</a:t>
            </a:r>
          </a:p>
          <a:p>
            <a:pPr lvl="1"/>
            <a:r>
              <a:rPr lang="en-US" sz="2400" dirty="0" smtClean="0"/>
              <a:t>No IGM measurement.</a:t>
            </a:r>
          </a:p>
          <a:p>
            <a:r>
              <a:rPr lang="en-US" sz="2800" dirty="0" smtClean="0"/>
              <a:t>Most(?) accepted measurement is 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He</a:t>
            </a:r>
            <a:r>
              <a:rPr lang="en-US" sz="2800" baseline="30000" dirty="0" smtClean="0"/>
              <a:t>+</a:t>
            </a:r>
            <a:r>
              <a:rPr lang="en-US" sz="2800" dirty="0" smtClean="0"/>
              <a:t> hyperfine line (</a:t>
            </a:r>
            <a:r>
              <a:rPr lang="en-US" sz="2800" dirty="0" err="1" smtClean="0"/>
              <a:t>λ</a:t>
            </a:r>
            <a:r>
              <a:rPr lang="en-US" sz="2800" dirty="0" smtClean="0"/>
              <a:t>=3.46cm) low-</a:t>
            </a:r>
            <a:r>
              <a:rPr lang="en-US" sz="2800" dirty="0" err="1" smtClean="0"/>
              <a:t>metallicity</a:t>
            </a:r>
            <a:r>
              <a:rPr lang="en-US" sz="2800" dirty="0" smtClean="0"/>
              <a:t> H II regions.  </a:t>
            </a:r>
            <a:r>
              <a:rPr lang="en-US" sz="2800" dirty="0" err="1" smtClean="0"/>
              <a:t>Bania</a:t>
            </a:r>
            <a:r>
              <a:rPr lang="en-US" sz="2800" dirty="0" smtClean="0"/>
              <a:t> et al (2002) find 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He/H &lt; 15 </a:t>
            </a:r>
            <a:r>
              <a:rPr lang="en-US" sz="2800" dirty="0" err="1" smtClean="0"/>
              <a:t>ppm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Directly observed 11±2 </a:t>
            </a:r>
            <a:r>
              <a:rPr lang="en-US" sz="2400" dirty="0" err="1" smtClean="0"/>
              <a:t>ppm</a:t>
            </a:r>
            <a:r>
              <a:rPr lang="en-US" sz="2400" dirty="0" smtClean="0"/>
              <a:t>, argue that stars would lead to net increase in 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He.</a:t>
            </a:r>
          </a:p>
          <a:p>
            <a:r>
              <a:rPr lang="en-US" sz="2800" dirty="0" smtClean="0"/>
              <a:t>Predicted from WMAP baryon abundance:</a:t>
            </a:r>
            <a:br>
              <a:rPr lang="en-US" sz="2800" dirty="0" smtClean="0"/>
            </a:br>
            <a:r>
              <a:rPr lang="en-US" sz="2800" baseline="30000" dirty="0" smtClean="0"/>
              <a:t>3</a:t>
            </a:r>
            <a:r>
              <a:rPr lang="en-US" sz="2800" dirty="0" smtClean="0"/>
              <a:t>He/H = 10.5±0.3±0.3 </a:t>
            </a:r>
            <a:r>
              <a:rPr lang="en-US" sz="2800" dirty="0" err="1" smtClean="0"/>
              <a:t>ppm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Aside: Jupiter atmosphere ratio 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He: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He = (1.1±0.2)×10</a:t>
            </a:r>
            <a:r>
              <a:rPr lang="en-US" sz="2400" baseline="30000" dirty="0" smtClean="0"/>
              <a:t>−4</a:t>
            </a:r>
            <a:r>
              <a:rPr lang="en-US" sz="2400" dirty="0" smtClean="0"/>
              <a:t> [</a:t>
            </a:r>
            <a:r>
              <a:rPr lang="en-US" sz="2400" dirty="0" err="1" smtClean="0"/>
              <a:t>Niemann</a:t>
            </a:r>
            <a:r>
              <a:rPr lang="en-US" sz="2400" dirty="0" smtClean="0"/>
              <a:t> et al 1996].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48600" y="4953000"/>
            <a:ext cx="10077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rgbClr val="FF6600"/>
                </a:solidFill>
                <a:latin typeface="Zapf Dingbats"/>
                <a:ea typeface="Zapf Dingbats"/>
                <a:cs typeface="Zapf Dingbats"/>
              </a:rPr>
              <a:t>✔</a:t>
            </a:r>
            <a:r>
              <a:rPr lang="en-US" sz="5000" dirty="0" smtClean="0">
                <a:solidFill>
                  <a:srgbClr val="FF6600"/>
                </a:solidFill>
                <a:latin typeface="Marker Felt Thin"/>
                <a:ea typeface="Zapf Dingbats"/>
                <a:cs typeface="Zapf Dingbats"/>
              </a:rPr>
              <a:t>?</a:t>
            </a:r>
            <a:endParaRPr lang="en-US" sz="5000" dirty="0">
              <a:solidFill>
                <a:srgbClr val="FF6600"/>
              </a:solidFill>
              <a:latin typeface="Marker Felt Thi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Lithium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Can be measured in low-</a:t>
            </a:r>
            <a:r>
              <a:rPr lang="en-US" dirty="0" err="1" smtClean="0"/>
              <a:t>metallicity</a:t>
            </a:r>
            <a:r>
              <a:rPr lang="en-US" dirty="0" smtClean="0"/>
              <a:t> stars.</a:t>
            </a:r>
          </a:p>
          <a:p>
            <a:pPr lvl="1"/>
            <a:r>
              <a:rPr lang="en-US" dirty="0" smtClean="0"/>
              <a:t>Two </a:t>
            </a:r>
            <a:r>
              <a:rPr lang="en-US" dirty="0" err="1" smtClean="0"/>
              <a:t>multiplets</a:t>
            </a:r>
            <a:r>
              <a:rPr lang="en-US" dirty="0" smtClean="0"/>
              <a:t> available for Li I: 6708Å (2s—2p) and 6104Å (2p—3d).</a:t>
            </a:r>
          </a:p>
          <a:p>
            <a:pPr lvl="1"/>
            <a:r>
              <a:rPr lang="en-US" baseline="30000" dirty="0" smtClean="0"/>
              <a:t>7</a:t>
            </a:r>
            <a:r>
              <a:rPr lang="en-US" dirty="0" smtClean="0"/>
              <a:t>Li destroyed at high T, </a:t>
            </a:r>
            <a:r>
              <a:rPr lang="en-US" baseline="30000" dirty="0" smtClean="0"/>
              <a:t>7</a:t>
            </a:r>
            <a:r>
              <a:rPr lang="en-US" dirty="0" smtClean="0"/>
              <a:t>Li + </a:t>
            </a:r>
            <a:r>
              <a:rPr lang="en-US" dirty="0" err="1" smtClean="0"/>
              <a:t>p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2</a:t>
            </a:r>
            <a:r>
              <a:rPr lang="en-US" baseline="30000" dirty="0" smtClean="0">
                <a:sym typeface="Wingdings"/>
              </a:rPr>
              <a:t>4</a:t>
            </a:r>
            <a:r>
              <a:rPr lang="en-US" dirty="0" smtClean="0">
                <a:sym typeface="Wingdings"/>
              </a:rPr>
              <a:t>He</a:t>
            </a:r>
            <a:r>
              <a:rPr lang="en-US" dirty="0" smtClean="0"/>
              <a:t>.  Avoid low-mass stars due to deep convective zone.</a:t>
            </a:r>
          </a:p>
          <a:p>
            <a:pPr lvl="1"/>
            <a:r>
              <a:rPr lang="en-US" dirty="0" smtClean="0"/>
              <a:t>Slight isotope shift of </a:t>
            </a:r>
            <a:r>
              <a:rPr lang="en-US" baseline="30000" dirty="0" smtClean="0"/>
              <a:t>6</a:t>
            </a:r>
            <a:r>
              <a:rPr lang="en-US" dirty="0" smtClean="0"/>
              <a:t>Li vs. </a:t>
            </a:r>
            <a:r>
              <a:rPr lang="en-US" baseline="30000" dirty="0" smtClean="0"/>
              <a:t>7</a:t>
            </a:r>
            <a:r>
              <a:rPr lang="en-US" dirty="0" smtClean="0"/>
              <a:t>Li.</a:t>
            </a:r>
          </a:p>
          <a:p>
            <a:r>
              <a:rPr lang="en-US" dirty="0" smtClean="0"/>
              <a:t>Li can also be produced via cosmic rays:</a:t>
            </a:r>
          </a:p>
          <a:p>
            <a:pPr lvl="1"/>
            <a:r>
              <a:rPr lang="en-US" dirty="0" err="1" smtClean="0"/>
              <a:t>Spallation</a:t>
            </a:r>
            <a:r>
              <a:rPr lang="en-US" dirty="0" smtClean="0"/>
              <a:t> of CNO elements (also gives Be, B)</a:t>
            </a:r>
          </a:p>
          <a:p>
            <a:pPr lvl="1"/>
            <a:r>
              <a:rPr lang="en-US" baseline="30000" dirty="0" smtClean="0"/>
              <a:t>4</a:t>
            </a:r>
            <a:r>
              <a:rPr lang="en-US" dirty="0" smtClean="0"/>
              <a:t>He + </a:t>
            </a:r>
            <a:r>
              <a:rPr lang="en-US" baseline="30000" dirty="0" smtClean="0"/>
              <a:t>4</a:t>
            </a:r>
            <a:r>
              <a:rPr lang="en-US" dirty="0" smtClean="0"/>
              <a:t>He collisions at low energies.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 abundance 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40" y="1295400"/>
            <a:ext cx="6477660" cy="5141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96335"/>
            <a:ext cx="441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Asplund</a:t>
            </a:r>
            <a:r>
              <a:rPr lang="en-US" sz="2400" b="1" dirty="0" smtClean="0"/>
              <a:t> et al (2006) </a:t>
            </a:r>
            <a:r>
              <a:rPr lang="en-US" sz="2400" b="1" dirty="0" err="1" smtClean="0"/>
              <a:t>ApJ</a:t>
            </a:r>
            <a:r>
              <a:rPr lang="en-US" sz="2400" b="1" dirty="0" smtClean="0"/>
              <a:t> 644, 229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2133600"/>
            <a:ext cx="1760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12 + log</a:t>
            </a:r>
            <a:r>
              <a:rPr lang="en-US" sz="2400" b="1" baseline="-25000" dirty="0" smtClean="0"/>
              <a:t>10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</a:t>
            </a:r>
            <a:r>
              <a:rPr lang="en-US" sz="2400" b="1" baseline="-25000" dirty="0" err="1" smtClean="0"/>
              <a:t>Li</a:t>
            </a:r>
            <a:endParaRPr lang="en-US" sz="2400" b="1" baseline="-25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Lithium </a:t>
            </a:r>
            <a:r>
              <a:rPr lang="en-US" dirty="0" err="1" smtClean="0"/>
              <a:t>Problem(s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aseline="30000" dirty="0" smtClean="0"/>
              <a:t>7</a:t>
            </a:r>
            <a:r>
              <a:rPr lang="en-US" sz="2400" dirty="0" smtClean="0"/>
              <a:t>Li: Predicted </a:t>
            </a:r>
            <a:r>
              <a:rPr lang="en-US" sz="2400" dirty="0" smtClean="0"/>
              <a:t>(</a:t>
            </a:r>
            <a:r>
              <a:rPr lang="en-US" sz="2400" dirty="0" smtClean="0"/>
              <a:t>4.7</a:t>
            </a:r>
            <a:r>
              <a:rPr lang="en-US" sz="2400" dirty="0" smtClean="0"/>
              <a:t>±</a:t>
            </a:r>
            <a:r>
              <a:rPr lang="en-US" sz="2400" dirty="0" smtClean="0"/>
              <a:t>0.7)×10</a:t>
            </a:r>
            <a:r>
              <a:rPr lang="en-US" sz="2400" baseline="30000" dirty="0" smtClean="0"/>
              <a:t>−10</a:t>
            </a:r>
            <a:r>
              <a:rPr lang="en-US" sz="2400" dirty="0" smtClean="0"/>
              <a:t>.</a:t>
            </a:r>
          </a:p>
          <a:p>
            <a:pPr lvl="1"/>
            <a:r>
              <a:rPr lang="en-US" sz="2200" dirty="0" smtClean="0"/>
              <a:t>See update from </a:t>
            </a:r>
            <a:r>
              <a:rPr lang="en-US" sz="2200" dirty="0" err="1" smtClean="0"/>
              <a:t>Cyburt</a:t>
            </a:r>
            <a:r>
              <a:rPr lang="en-US" sz="2200" dirty="0" smtClean="0"/>
              <a:t> et al. 2016.</a:t>
            </a:r>
            <a:endParaRPr lang="en-US" sz="2200" dirty="0" smtClean="0"/>
          </a:p>
          <a:p>
            <a:r>
              <a:rPr lang="en-US" sz="2400" dirty="0" smtClean="0"/>
              <a:t>Observations give lower values</a:t>
            </a:r>
          </a:p>
          <a:p>
            <a:pPr lvl="1"/>
            <a:r>
              <a:rPr lang="en-US" sz="2200" dirty="0" smtClean="0"/>
              <a:t>e.g. (1.1—1.5) ×10</a:t>
            </a:r>
            <a:r>
              <a:rPr lang="en-US" sz="2200" baseline="30000" dirty="0" smtClean="0"/>
              <a:t>−10</a:t>
            </a:r>
            <a:r>
              <a:rPr lang="en-US" sz="2200" dirty="0" smtClean="0"/>
              <a:t> from </a:t>
            </a:r>
            <a:r>
              <a:rPr lang="en-US" sz="2200" dirty="0" err="1" smtClean="0"/>
              <a:t>Asplund</a:t>
            </a:r>
            <a:r>
              <a:rPr lang="en-US" sz="2200" dirty="0" smtClean="0"/>
              <a:t> et al. 2006.</a:t>
            </a:r>
          </a:p>
          <a:p>
            <a:pPr lvl="1"/>
            <a:r>
              <a:rPr lang="en-US" sz="2200" dirty="0" smtClean="0"/>
              <a:t>Other determinations are typically ~(1—2)×10</a:t>
            </a:r>
            <a:r>
              <a:rPr lang="en-US" sz="2200" baseline="30000" dirty="0" smtClean="0"/>
              <a:t>−10</a:t>
            </a:r>
            <a:r>
              <a:rPr lang="en-US" sz="2200" dirty="0" smtClean="0"/>
              <a:t>.</a:t>
            </a:r>
          </a:p>
          <a:p>
            <a:r>
              <a:rPr lang="en-US" sz="2400" baseline="30000" dirty="0" smtClean="0"/>
              <a:t>6</a:t>
            </a:r>
            <a:r>
              <a:rPr lang="en-US" sz="2400" dirty="0" smtClean="0"/>
              <a:t>Li: there have been reports of a plateau at ~6×10</a:t>
            </a:r>
            <a:r>
              <a:rPr lang="en-US" sz="2400" baseline="30000" dirty="0" smtClean="0"/>
              <a:t>−12</a:t>
            </a:r>
            <a:r>
              <a:rPr lang="en-US" sz="2400" dirty="0" smtClean="0"/>
              <a:t>, although </a:t>
            </a:r>
            <a:r>
              <a:rPr lang="en-US" sz="2400" dirty="0" smtClean="0"/>
              <a:t>now mostly interpreted as due to line asymmetry from convection.</a:t>
            </a:r>
          </a:p>
          <a:p>
            <a:endParaRPr lang="en-US" sz="2400" dirty="0" smtClean="0"/>
          </a:p>
          <a:p>
            <a:r>
              <a:rPr lang="en-US" sz="2400" dirty="0" smtClean="0"/>
              <a:t>Unclear whether </a:t>
            </a:r>
            <a:r>
              <a:rPr lang="en-US" sz="2400" baseline="30000" dirty="0" smtClean="0"/>
              <a:t>7</a:t>
            </a:r>
            <a:r>
              <a:rPr lang="en-US" sz="2400" dirty="0" smtClean="0"/>
              <a:t>Li problem indicates new physics, versus our understanding of stellar evolution.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35037" y="2307610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5000" dirty="0">
              <a:solidFill>
                <a:srgbClr val="FF0000"/>
              </a:solidFill>
              <a:latin typeface="Marker Felt Thi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0" y="3931384"/>
            <a:ext cx="1210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rgbClr val="FF0000"/>
                </a:solidFill>
                <a:latin typeface="+mj-lt"/>
                <a:ea typeface="Zapf Dingbats"/>
                <a:cs typeface="Zapf Dingbats"/>
              </a:rPr>
              <a:t>?</a:t>
            </a:r>
            <a:endParaRPr lang="en-US" sz="5000" dirty="0" smtClean="0">
              <a:solidFill>
                <a:srgbClr val="FF0000"/>
              </a:solidFill>
              <a:latin typeface="Marker Felt Thin"/>
            </a:endParaRPr>
          </a:p>
          <a:p>
            <a:endParaRPr lang="en-US" sz="5000" dirty="0">
              <a:solidFill>
                <a:srgbClr val="FF0000"/>
              </a:solidFill>
              <a:latin typeface="Marker Felt Thi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03950"/>
            <a:ext cx="2133600" cy="365125"/>
          </a:xfrm>
        </p:spPr>
        <p:txBody>
          <a:bodyPr/>
          <a:lstStyle/>
          <a:p>
            <a:fld id="{AF6FE06F-70B4-8647-AC6C-54438D33A69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4495800"/>
            <a:ext cx="6858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30000" dirty="0" smtClean="0">
                <a:solidFill>
                  <a:srgbClr val="000090"/>
                </a:solidFill>
              </a:rPr>
              <a:t>1</a:t>
            </a:r>
            <a:r>
              <a:rPr lang="en-US" sz="2400" b="1" dirty="0" smtClean="0">
                <a:solidFill>
                  <a:srgbClr val="000090"/>
                </a:solidFill>
              </a:rPr>
              <a:t>H</a:t>
            </a:r>
            <a:endParaRPr lang="en-US" sz="2400" b="1" dirty="0">
              <a:solidFill>
                <a:srgbClr val="0000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9400" y="5867400"/>
            <a:ext cx="685800" cy="6858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err="1" smtClean="0">
                <a:solidFill>
                  <a:srgbClr val="000090"/>
                </a:solidFill>
              </a:rPr>
              <a:t>n</a:t>
            </a:r>
            <a:endParaRPr lang="en-US" sz="2400" b="1" i="1" dirty="0">
              <a:solidFill>
                <a:srgbClr val="00009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4495800"/>
            <a:ext cx="6858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30000" dirty="0" smtClean="0">
                <a:solidFill>
                  <a:srgbClr val="000090"/>
                </a:solidFill>
              </a:rPr>
              <a:t>2</a:t>
            </a:r>
            <a:r>
              <a:rPr lang="en-US" sz="2400" b="1" dirty="0" smtClean="0">
                <a:solidFill>
                  <a:srgbClr val="000090"/>
                </a:solidFill>
              </a:rPr>
              <a:t>H</a:t>
            </a:r>
            <a:endParaRPr lang="en-US" sz="2400" b="1" dirty="0">
              <a:solidFill>
                <a:srgbClr val="00009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4495800"/>
            <a:ext cx="685800" cy="6858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30000" dirty="0" smtClean="0">
                <a:solidFill>
                  <a:srgbClr val="000090"/>
                </a:solidFill>
              </a:rPr>
              <a:t>3</a:t>
            </a:r>
            <a:r>
              <a:rPr lang="en-US" sz="2400" b="1" dirty="0" smtClean="0">
                <a:solidFill>
                  <a:srgbClr val="000090"/>
                </a:solidFill>
              </a:rPr>
              <a:t>H</a:t>
            </a:r>
            <a:endParaRPr lang="en-US" sz="2400" b="1" dirty="0">
              <a:solidFill>
                <a:srgbClr val="00009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9400" y="3124200"/>
            <a:ext cx="6858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30000" dirty="0" smtClean="0">
                <a:solidFill>
                  <a:srgbClr val="000090"/>
                </a:solidFill>
              </a:rPr>
              <a:t>3</a:t>
            </a:r>
            <a:r>
              <a:rPr lang="en-US" sz="2400" b="1" dirty="0" smtClean="0">
                <a:solidFill>
                  <a:srgbClr val="000090"/>
                </a:solidFill>
              </a:rPr>
              <a:t>He</a:t>
            </a:r>
            <a:endParaRPr lang="en-US" sz="2400" b="1" dirty="0">
              <a:solidFill>
                <a:srgbClr val="00009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1000" y="3124200"/>
            <a:ext cx="6858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30000" dirty="0" smtClean="0">
                <a:solidFill>
                  <a:srgbClr val="000090"/>
                </a:solidFill>
              </a:rPr>
              <a:t>4</a:t>
            </a:r>
            <a:r>
              <a:rPr lang="en-US" sz="2400" b="1" dirty="0" smtClean="0">
                <a:solidFill>
                  <a:srgbClr val="000090"/>
                </a:solidFill>
              </a:rPr>
              <a:t>He</a:t>
            </a:r>
            <a:endParaRPr lang="en-US" sz="2400" b="1" dirty="0">
              <a:solidFill>
                <a:srgbClr val="00009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2600" y="381000"/>
            <a:ext cx="685800" cy="6858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30000" dirty="0" smtClean="0">
                <a:solidFill>
                  <a:srgbClr val="000090"/>
                </a:solidFill>
              </a:rPr>
              <a:t>7</a:t>
            </a:r>
            <a:r>
              <a:rPr lang="en-US" sz="2400" b="1" dirty="0" smtClean="0">
                <a:solidFill>
                  <a:srgbClr val="000090"/>
                </a:solidFill>
              </a:rPr>
              <a:t>Be</a:t>
            </a:r>
            <a:endParaRPr lang="en-US" sz="2400" b="1" dirty="0">
              <a:solidFill>
                <a:srgbClr val="00009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34200" y="1752600"/>
            <a:ext cx="6858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30000" dirty="0" smtClean="0">
                <a:solidFill>
                  <a:srgbClr val="000090"/>
                </a:solidFill>
              </a:rPr>
              <a:t>7</a:t>
            </a:r>
            <a:r>
              <a:rPr lang="en-US" sz="2400" b="1" dirty="0" smtClean="0">
                <a:solidFill>
                  <a:srgbClr val="000090"/>
                </a:solidFill>
              </a:rPr>
              <a:t>Li</a:t>
            </a:r>
            <a:endParaRPr lang="en-US" sz="2400" b="1" dirty="0">
              <a:solidFill>
                <a:srgbClr val="00009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2600" y="1752600"/>
            <a:ext cx="6858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30000" dirty="0" smtClean="0">
                <a:solidFill>
                  <a:srgbClr val="000090"/>
                </a:solidFill>
              </a:rPr>
              <a:t>6</a:t>
            </a:r>
            <a:r>
              <a:rPr lang="en-US" sz="2400" b="1" dirty="0" smtClean="0">
                <a:solidFill>
                  <a:srgbClr val="000090"/>
                </a:solidFill>
              </a:rPr>
              <a:t>Li</a:t>
            </a:r>
            <a:endParaRPr lang="en-US" sz="2400" b="1" dirty="0">
              <a:solidFill>
                <a:srgbClr val="000090"/>
              </a:solidFill>
            </a:endParaRPr>
          </a:p>
        </p:txBody>
      </p:sp>
      <p:cxnSp>
        <p:nvCxnSpPr>
          <p:cNvPr id="18" name="Straight Arrow Connector 17"/>
          <p:cNvCxnSpPr>
            <a:stCxn id="6" idx="3"/>
          </p:cNvCxnSpPr>
          <p:nvPr/>
        </p:nvCxnSpPr>
        <p:spPr>
          <a:xfrm>
            <a:off x="2133600" y="48387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33600" y="4419600"/>
            <a:ext cx="65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n,γ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cxnSp>
        <p:nvCxnSpPr>
          <p:cNvPr id="20" name="Straight Arrow Connector 19"/>
          <p:cNvCxnSpPr>
            <a:stCxn id="7" idx="0"/>
            <a:endCxn id="8" idx="2"/>
          </p:cNvCxnSpPr>
          <p:nvPr/>
        </p:nvCxnSpPr>
        <p:spPr>
          <a:xfrm rot="5400000" flipH="1" flipV="1">
            <a:off x="2819400" y="55245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00400" y="5314890"/>
            <a:ext cx="65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p,γ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3505200" y="48387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37581" y="4419600"/>
            <a:ext cx="68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D,p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cxnSp>
        <p:nvCxnSpPr>
          <p:cNvPr id="30" name="Straight Arrow Connector 29"/>
          <p:cNvCxnSpPr>
            <a:stCxn id="8" idx="0"/>
            <a:endCxn id="10" idx="2"/>
          </p:cNvCxnSpPr>
          <p:nvPr/>
        </p:nvCxnSpPr>
        <p:spPr>
          <a:xfrm rot="5400000" flipH="1" flipV="1">
            <a:off x="2819400" y="41529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70781" y="3733800"/>
            <a:ext cx="689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(</a:t>
            </a:r>
            <a:r>
              <a:rPr lang="en-US" sz="2000" dirty="0" err="1" smtClean="0"/>
              <a:t>p,γ</a:t>
            </a:r>
            <a:r>
              <a:rPr lang="en-US" sz="2000" dirty="0" smtClean="0"/>
              <a:t>)</a:t>
            </a:r>
          </a:p>
          <a:p>
            <a:pPr algn="r"/>
            <a:r>
              <a:rPr lang="en-US" sz="2000" dirty="0" smtClean="0"/>
              <a:t>(</a:t>
            </a:r>
            <a:r>
              <a:rPr lang="en-US" sz="2000" dirty="0" err="1" smtClean="0"/>
              <a:t>D,n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505200" y="3810000"/>
            <a:ext cx="722243" cy="685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52800" y="4038600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n,p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37581" y="3448110"/>
            <a:ext cx="653419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7581" y="3048000"/>
            <a:ext cx="68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D,p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cxnSp>
        <p:nvCxnSpPr>
          <p:cNvPr id="40" name="Straight Arrow Connector 39"/>
          <p:cNvCxnSpPr>
            <a:stCxn id="9" idx="0"/>
            <a:endCxn id="12" idx="2"/>
          </p:cNvCxnSpPr>
          <p:nvPr/>
        </p:nvCxnSpPr>
        <p:spPr>
          <a:xfrm rot="5400000" flipH="1" flipV="1">
            <a:off x="4191000" y="41529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67939" y="3864114"/>
            <a:ext cx="68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D,n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cxnSp>
        <p:nvCxnSpPr>
          <p:cNvPr id="46" name="Straight Arrow Connector 45"/>
          <p:cNvCxnSpPr>
            <a:stCxn id="12" idx="3"/>
          </p:cNvCxnSpPr>
          <p:nvPr/>
        </p:nvCxnSpPr>
        <p:spPr>
          <a:xfrm flipV="1">
            <a:off x="4876800" y="2438400"/>
            <a:ext cx="2057400" cy="10287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99781" y="2924145"/>
            <a:ext cx="765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H,γ)</a:t>
            </a:r>
            <a:endParaRPr lang="en-US" sz="2000" dirty="0"/>
          </a:p>
        </p:txBody>
      </p:sp>
      <p:cxnSp>
        <p:nvCxnSpPr>
          <p:cNvPr id="49" name="Straight Arrow Connector 48"/>
          <p:cNvCxnSpPr>
            <a:stCxn id="12" idx="0"/>
          </p:cNvCxnSpPr>
          <p:nvPr/>
        </p:nvCxnSpPr>
        <p:spPr>
          <a:xfrm rot="5400000" flipH="1" flipV="1">
            <a:off x="4019550" y="1581150"/>
            <a:ext cx="2057400" cy="10287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19600" y="1352490"/>
            <a:ext cx="892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He,γ)</a:t>
            </a:r>
            <a:endParaRPr lang="en-US" sz="20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248400" y="1066800"/>
            <a:ext cx="722243" cy="685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96000" y="1295400"/>
            <a:ext cx="67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n,p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6" name="Arc 55"/>
          <p:cNvSpPr/>
          <p:nvPr/>
        </p:nvSpPr>
        <p:spPr>
          <a:xfrm>
            <a:off x="5257801" y="762000"/>
            <a:ext cx="2057399" cy="1981200"/>
          </a:xfrm>
          <a:prstGeom prst="arc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>
            <a:off x="2667000" y="3656806"/>
            <a:ext cx="1708781" cy="1677194"/>
          </a:xfrm>
          <a:prstGeom prst="arc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 rot="10800000">
            <a:off x="1752601" y="4267200"/>
            <a:ext cx="2057399" cy="1981200"/>
          </a:xfrm>
          <a:prstGeom prst="arc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705600" y="4667310"/>
            <a:ext cx="381000" cy="361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9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86600" y="4648200"/>
            <a:ext cx="151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Stable isotope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705600" y="5124510"/>
            <a:ext cx="381000" cy="36189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9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86600" y="5117068"/>
            <a:ext cx="202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Radioactive isotope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705600" y="5793582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086600" y="5574268"/>
            <a:ext cx="100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Reaction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705600" y="6170612"/>
            <a:ext cx="381000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86600" y="5955268"/>
            <a:ext cx="186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Radioactive decay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 rot="5400000" flipH="1" flipV="1">
            <a:off x="4876800" y="2438400"/>
            <a:ext cx="685800" cy="685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97304" y="1855857"/>
            <a:ext cx="9130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H,n)</a:t>
            </a:r>
          </a:p>
          <a:p>
            <a:r>
              <a:rPr lang="en-US" sz="2000" dirty="0" smtClean="0"/>
              <a:t>(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He,p)</a:t>
            </a:r>
          </a:p>
          <a:p>
            <a:r>
              <a:rPr lang="en-US" sz="2000" dirty="0" smtClean="0"/>
              <a:t>(D, </a:t>
            </a:r>
            <a:r>
              <a:rPr lang="en-US" sz="2000" dirty="0" err="1" smtClean="0"/>
              <a:t>γ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cxnSp>
        <p:nvCxnSpPr>
          <p:cNvPr id="73" name="Straight Arrow Connector 72"/>
          <p:cNvCxnSpPr/>
          <p:nvPr/>
        </p:nvCxnSpPr>
        <p:spPr>
          <a:xfrm rot="10800000">
            <a:off x="4310334" y="2438400"/>
            <a:ext cx="871266" cy="38100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408" y="0"/>
            <a:ext cx="5126592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418613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BBN Yield Predictions</a:t>
            </a:r>
          </a:p>
          <a:p>
            <a:endParaRPr lang="en-US" sz="2400" b="1" dirty="0" smtClean="0"/>
          </a:p>
          <a:p>
            <a:r>
              <a:rPr lang="en-US" sz="2400" b="1" dirty="0" err="1" smtClean="0"/>
              <a:t>Cyburt</a:t>
            </a:r>
            <a:r>
              <a:rPr lang="en-US" sz="2400" b="1" dirty="0" smtClean="0"/>
              <a:t>, Fields &amp; Olive 2003</a:t>
            </a:r>
          </a:p>
          <a:p>
            <a:r>
              <a:rPr lang="en-US" sz="2400" b="1" dirty="0" smtClean="0"/>
              <a:t>Phys </a:t>
            </a:r>
            <a:r>
              <a:rPr lang="en-US" sz="2400" b="1" dirty="0" err="1" smtClean="0"/>
              <a:t>Lett</a:t>
            </a:r>
            <a:r>
              <a:rPr lang="en-US" sz="2400" b="1" dirty="0" smtClean="0"/>
              <a:t> B 567,227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029" y="2297668"/>
            <a:ext cx="2530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aseline="30000" dirty="0" smtClean="0"/>
              <a:t>4</a:t>
            </a:r>
            <a:r>
              <a:rPr lang="en-US" sz="2200" dirty="0" smtClean="0"/>
              <a:t>He fraction </a:t>
            </a:r>
            <a:r>
              <a:rPr lang="en-US" sz="2200" u="sng" dirty="0" smtClean="0"/>
              <a:t>by mass</a:t>
            </a:r>
            <a:endParaRPr lang="en-US" sz="2200" u="sng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2752577" y="1754328"/>
            <a:ext cx="883831" cy="758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3225" y="3954959"/>
            <a:ext cx="24047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Abundance relative</a:t>
            </a:r>
          </a:p>
          <a:p>
            <a:pPr algn="ctr"/>
            <a:r>
              <a:rPr lang="en-US" sz="2200" dirty="0" smtClean="0"/>
              <a:t>to H </a:t>
            </a:r>
            <a:r>
              <a:rPr lang="en-US" sz="2200" u="sng" dirty="0" smtClean="0"/>
              <a:t>by number</a:t>
            </a:r>
            <a:endParaRPr lang="en-US" sz="2200" u="sng" dirty="0"/>
          </a:p>
        </p:txBody>
      </p:sp>
      <p:sp>
        <p:nvSpPr>
          <p:cNvPr id="12" name="Left Brace 11"/>
          <p:cNvSpPr/>
          <p:nvPr/>
        </p:nvSpPr>
        <p:spPr>
          <a:xfrm>
            <a:off x="3048000" y="2297668"/>
            <a:ext cx="588408" cy="405868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30000" dirty="0" smtClean="0"/>
              <a:t>4</a:t>
            </a:r>
            <a:r>
              <a:rPr lang="en-US" dirty="0" smtClean="0"/>
              <a:t>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Prediction: Y = 0.2482±0.0003±0.0006</a:t>
            </a:r>
          </a:p>
          <a:p>
            <a:r>
              <a:rPr lang="en-US" sz="2800" dirty="0" smtClean="0"/>
              <a:t>Usually estimate He abundance from H II region spectra (H I and He I recombination lines).</a:t>
            </a:r>
          </a:p>
          <a:p>
            <a:pPr lvl="1"/>
            <a:r>
              <a:rPr lang="en-US" sz="1900" dirty="0" smtClean="0"/>
              <a:t>Determine temperature (self-consistent or using [O III]).</a:t>
            </a:r>
          </a:p>
          <a:p>
            <a:pPr lvl="1"/>
            <a:r>
              <a:rPr lang="en-US" sz="1900" dirty="0" smtClean="0"/>
              <a:t>Model </a:t>
            </a:r>
            <a:r>
              <a:rPr lang="en-US" sz="1900" dirty="0" err="1" smtClean="0"/>
              <a:t>collisional</a:t>
            </a:r>
            <a:r>
              <a:rPr lang="en-US" sz="1900" dirty="0" smtClean="0"/>
              <a:t> excitation, fluorescence.</a:t>
            </a:r>
          </a:p>
          <a:p>
            <a:pPr lvl="1"/>
            <a:r>
              <a:rPr lang="en-US" sz="1900" dirty="0" smtClean="0"/>
              <a:t>Optical depth effects. He I 2</a:t>
            </a:r>
            <a:r>
              <a:rPr lang="en-US" sz="1900" baseline="30000" dirty="0" smtClean="0"/>
              <a:t>3</a:t>
            </a:r>
            <a:r>
              <a:rPr lang="en-US" sz="1900" dirty="0" smtClean="0"/>
              <a:t>S</a:t>
            </a:r>
            <a:r>
              <a:rPr lang="en-US" sz="1900" baseline="-25000" dirty="0" smtClean="0"/>
              <a:t>1</a:t>
            </a:r>
            <a:r>
              <a:rPr lang="en-US" sz="1900" dirty="0" smtClean="0"/>
              <a:t> is </a:t>
            </a:r>
            <a:r>
              <a:rPr lang="en-US" sz="1900" dirty="0" err="1" smtClean="0"/>
              <a:t>metastable</a:t>
            </a:r>
            <a:r>
              <a:rPr lang="en-US" sz="1900" dirty="0" smtClean="0"/>
              <a:t>.</a:t>
            </a:r>
          </a:p>
          <a:p>
            <a:pPr lvl="1"/>
            <a:r>
              <a:rPr lang="en-US" sz="1900" dirty="0" smtClean="0"/>
              <a:t>Model reddening.</a:t>
            </a:r>
          </a:p>
          <a:p>
            <a:pPr lvl="1"/>
            <a:r>
              <a:rPr lang="en-US" sz="1900" dirty="0" smtClean="0"/>
              <a:t>Model stellar He I absorption.</a:t>
            </a:r>
          </a:p>
          <a:p>
            <a:pPr lvl="1"/>
            <a:r>
              <a:rPr lang="en-US" sz="1900" dirty="0" smtClean="0"/>
              <a:t>Ionization correction factors (H II and He I can coexist).</a:t>
            </a:r>
          </a:p>
          <a:p>
            <a:pPr lvl="1"/>
            <a:r>
              <a:rPr lang="en-US" sz="1900" dirty="0" smtClean="0"/>
              <a:t>Extrapolate to zero </a:t>
            </a:r>
            <a:r>
              <a:rPr lang="en-US" sz="1900" dirty="0" err="1" smtClean="0"/>
              <a:t>metallicity</a:t>
            </a:r>
            <a:r>
              <a:rPr lang="en-US" sz="1900" dirty="0" smtClean="0"/>
              <a:t> to get primordial value</a:t>
            </a:r>
            <a:r>
              <a:rPr lang="en-US" sz="1900" dirty="0" smtClean="0"/>
              <a:t>.</a:t>
            </a:r>
          </a:p>
          <a:p>
            <a:r>
              <a:rPr lang="en-US" sz="2800" dirty="0" smtClean="0"/>
              <a:t>Major recent development is NIR spectroscopy to get 1.08 µm line as a density diagnostic.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Spectrum Of </a:t>
            </a:r>
            <a:r>
              <a:rPr lang="en-US" sz="2800" dirty="0" err="1" smtClean="0"/>
              <a:t>Extragalctic</a:t>
            </a:r>
            <a:r>
              <a:rPr lang="en-US" sz="2800" dirty="0" smtClean="0"/>
              <a:t> H II Region Showing Helium Lines</a:t>
            </a:r>
            <a:br>
              <a:rPr lang="en-US" sz="2800" dirty="0" smtClean="0"/>
            </a:br>
            <a:r>
              <a:rPr lang="en-US" sz="2000" dirty="0" smtClean="0"/>
              <a:t>[LBT (optical) + VLT (NIR)]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7484746" cy="5578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77000"/>
            <a:ext cx="193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Izotov</a:t>
            </a:r>
            <a:r>
              <a:rPr lang="en-US" dirty="0" smtClean="0"/>
              <a:t>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2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Prediction: Y = 0.2482±0.0003±0.0006</a:t>
            </a:r>
          </a:p>
          <a:p>
            <a:r>
              <a:rPr lang="en-US" sz="2800" dirty="0" smtClean="0"/>
              <a:t>Usually estimate He abundance from H II region spectra (He I recombination lines).  Extrapolate to zero </a:t>
            </a:r>
            <a:r>
              <a:rPr lang="en-US" sz="2800" dirty="0" err="1" smtClean="0"/>
              <a:t>metallicity</a:t>
            </a:r>
            <a:r>
              <a:rPr lang="en-US" sz="2800" dirty="0" smtClean="0"/>
              <a:t> to get primordial value.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6452"/>
            <a:ext cx="8153400" cy="5809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79296"/>
            <a:ext cx="533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0.232 &lt; </a:t>
            </a:r>
            <a:r>
              <a:rPr lang="en-US" sz="2800" dirty="0" err="1" smtClean="0"/>
              <a:t>Y</a:t>
            </a:r>
            <a:r>
              <a:rPr lang="en-US" sz="2800" baseline="-25000" dirty="0" err="1" smtClean="0"/>
              <a:t>p</a:t>
            </a:r>
            <a:r>
              <a:rPr lang="en-US" sz="2800" dirty="0" smtClean="0"/>
              <a:t> &lt; 0.258</a:t>
            </a:r>
          </a:p>
          <a:p>
            <a:r>
              <a:rPr lang="en-US" sz="2800" dirty="0" smtClean="0"/>
              <a:t>Olive &amp; Skillman 2004 </a:t>
            </a:r>
            <a:r>
              <a:rPr lang="en-US" sz="2800" dirty="0" err="1" smtClean="0"/>
              <a:t>ApJ</a:t>
            </a:r>
            <a:r>
              <a:rPr lang="en-US" sz="2800" dirty="0" smtClean="0"/>
              <a:t> 617,29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2400" y="263366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76200" y="2526268"/>
            <a:ext cx="108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 Abundances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45305" y="990600"/>
            <a:ext cx="10478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r>
              <a:rPr lang="en-US" sz="5000" b="1" dirty="0" smtClean="0">
                <a:solidFill>
                  <a:srgbClr val="008000"/>
                </a:solidFill>
                <a:latin typeface="Calibri"/>
                <a:ea typeface="Zapf Dingbats"/>
                <a:cs typeface="Calibri"/>
              </a:rPr>
              <a:t>*</a:t>
            </a:r>
            <a:endParaRPr lang="en-US" sz="5000" b="1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382000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/>
              <a:t>Measured from H II Regions</a:t>
            </a:r>
          </a:p>
          <a:p>
            <a:r>
              <a:rPr lang="en-US" sz="2200" dirty="0" smtClean="0"/>
              <a:t>0.2551 ± 0.0022 			</a:t>
            </a:r>
            <a:r>
              <a:rPr lang="en-US" sz="2200" dirty="0" err="1" smtClean="0"/>
              <a:t>Izotov</a:t>
            </a:r>
            <a:r>
              <a:rPr lang="en-US" sz="2200" dirty="0" smtClean="0"/>
              <a:t> et al. (2014)</a:t>
            </a:r>
          </a:p>
          <a:p>
            <a:r>
              <a:rPr lang="en-US" sz="2200" dirty="0" smtClean="0"/>
              <a:t>0.2449 ± 0.0040				Aver et al. (2015)</a:t>
            </a:r>
          </a:p>
          <a:p>
            <a:r>
              <a:rPr lang="en-US" sz="2200" dirty="0" smtClean="0"/>
              <a:t>0.2446 ± 0.0029				</a:t>
            </a:r>
            <a:r>
              <a:rPr lang="en-US" sz="2200" dirty="0" err="1" smtClean="0"/>
              <a:t>Peimbert</a:t>
            </a:r>
            <a:r>
              <a:rPr lang="en-US" sz="2200" dirty="0" smtClean="0"/>
              <a:t> et al. (2016)</a:t>
            </a:r>
            <a:endParaRPr lang="en-US" sz="2200" dirty="0"/>
          </a:p>
          <a:p>
            <a:endParaRPr lang="en-US" sz="2200" dirty="0" smtClean="0"/>
          </a:p>
          <a:p>
            <a:r>
              <a:rPr lang="en-US" sz="2200" u="sng" dirty="0" smtClean="0"/>
              <a:t>Measured from recombination (CMB anisotropies)</a:t>
            </a:r>
            <a:endParaRPr lang="en-US" sz="2200" u="sng" dirty="0"/>
          </a:p>
          <a:p>
            <a:r>
              <a:rPr lang="en-US" sz="2200" dirty="0" smtClean="0"/>
              <a:t>0.241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en-US" sz="2200" dirty="0" smtClean="0"/>
              <a:t> ± 0.025				Planck 2018 VI</a:t>
            </a:r>
          </a:p>
          <a:p>
            <a:r>
              <a:rPr lang="en-US" sz="2200" dirty="0" smtClean="0"/>
              <a:t>0.246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en-US" sz="2200" dirty="0"/>
              <a:t> ± </a:t>
            </a:r>
            <a:r>
              <a:rPr lang="en-US" sz="2200" dirty="0" smtClean="0"/>
              <a:t>0.035				Planck </a:t>
            </a:r>
            <a:r>
              <a:rPr lang="en-US" sz="2200" dirty="0"/>
              <a:t>2018 </a:t>
            </a:r>
            <a:r>
              <a:rPr lang="en-US" sz="2200" dirty="0" smtClean="0"/>
              <a:t>VI (allowing </a:t>
            </a:r>
            <a:r>
              <a:rPr lang="en-US" sz="2200" dirty="0" err="1" smtClean="0"/>
              <a:t>N</a:t>
            </a:r>
            <a:r>
              <a:rPr lang="en-US" sz="2200" baseline="-25000" dirty="0" err="1" smtClean="0">
                <a:latin typeface="Symbol" charset="2"/>
                <a:cs typeface="Symbol" charset="2"/>
              </a:rPr>
              <a:t>n</a:t>
            </a:r>
            <a:r>
              <a:rPr lang="en-US" sz="2200" dirty="0" smtClean="0"/>
              <a:t> free)</a:t>
            </a:r>
          </a:p>
          <a:p>
            <a:endParaRPr lang="en-US" sz="2200" dirty="0" smtClean="0"/>
          </a:p>
          <a:p>
            <a:r>
              <a:rPr lang="en-US" sz="2200" u="sng" dirty="0" smtClean="0"/>
              <a:t>Theory</a:t>
            </a:r>
            <a:endParaRPr lang="en-US" sz="2200" dirty="0" smtClean="0"/>
          </a:p>
          <a:p>
            <a:r>
              <a:rPr lang="en-US" sz="2200" dirty="0" smtClean="0"/>
              <a:t>0.2470 ± 0.0002				(with Planck Ω</a:t>
            </a:r>
            <a:r>
              <a:rPr lang="en-US" sz="2200" baseline="-25000" dirty="0" smtClean="0"/>
              <a:t>b</a:t>
            </a:r>
            <a:r>
              <a:rPr lang="en-US" sz="2200" dirty="0" smtClean="0"/>
              <a:t>h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)</a:t>
            </a:r>
          </a:p>
          <a:p>
            <a:endParaRPr lang="en-US" sz="2200" dirty="0"/>
          </a:p>
          <a:p>
            <a:r>
              <a:rPr lang="en-US" sz="1200" dirty="0" smtClean="0"/>
              <a:t>* Determinations are only marginally consistent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174459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Examples of Deuterium Measurements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230165"/>
              </p:ext>
            </p:extLst>
          </p:nvPr>
        </p:nvGraphicFramePr>
        <p:xfrm>
          <a:off x="304800" y="1524000"/>
          <a:ext cx="8686800" cy="48768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33600"/>
                <a:gridCol w="22098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Location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D/H (</a:t>
                      </a:r>
                      <a:r>
                        <a:rPr lang="en-US" sz="3600" dirty="0" err="1" smtClean="0"/>
                        <a:t>ppm</a:t>
                      </a:r>
                      <a:r>
                        <a:rPr lang="en-US" sz="3600" dirty="0" smtClean="0"/>
                        <a:t>)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Method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Earth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150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Venus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16000±2000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Mass spec.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Donahue et al 1982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Mars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900±400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IR lines (HDO/H</a:t>
                      </a:r>
                      <a:r>
                        <a:rPr lang="en-US" sz="2000" baseline="-25000" dirty="0" smtClean="0"/>
                        <a:t>2</a:t>
                      </a:r>
                      <a:r>
                        <a:rPr lang="en-US" sz="2000" dirty="0" smtClean="0"/>
                        <a:t>O)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Owen et al 1988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Jupiter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22—50</a:t>
                      </a:r>
                    </a:p>
                    <a:p>
                      <a:r>
                        <a:rPr lang="en-US" sz="2200" dirty="0" smtClean="0"/>
                        <a:t>50±20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IR</a:t>
                      </a:r>
                      <a:r>
                        <a:rPr lang="en-US" sz="2000" baseline="0" dirty="0" smtClean="0"/>
                        <a:t> lines (CH</a:t>
                      </a:r>
                      <a:r>
                        <a:rPr lang="en-US" sz="2000" baseline="-25000" dirty="0" smtClean="0"/>
                        <a:t>3</a:t>
                      </a:r>
                      <a:r>
                        <a:rPr lang="en-US" sz="2000" baseline="0" dirty="0" smtClean="0"/>
                        <a:t>D/CH</a:t>
                      </a:r>
                      <a:r>
                        <a:rPr lang="en-US" sz="2000" baseline="-25000" dirty="0" smtClean="0"/>
                        <a:t>4</a:t>
                      </a:r>
                      <a:r>
                        <a:rPr lang="en-US" sz="2000" baseline="0" dirty="0" smtClean="0"/>
                        <a:t>) </a:t>
                      </a:r>
                      <a:r>
                        <a:rPr lang="en-US" sz="2000" baseline="0" dirty="0" err="1" smtClean="0"/>
                        <a:t>Kunde</a:t>
                      </a:r>
                      <a:r>
                        <a:rPr lang="en-US" sz="2000" baseline="0" dirty="0" smtClean="0"/>
                        <a:t> et al 1982</a:t>
                      </a:r>
                    </a:p>
                    <a:p>
                      <a:r>
                        <a:rPr lang="en-US" sz="2000" baseline="0" dirty="0" smtClean="0"/>
                        <a:t>Mass spec. </a:t>
                      </a:r>
                      <a:r>
                        <a:rPr lang="en-US" sz="2000" baseline="0" dirty="0" err="1" smtClean="0"/>
                        <a:t>Niemann</a:t>
                      </a:r>
                      <a:r>
                        <a:rPr lang="en-US" sz="2000" baseline="0" dirty="0" smtClean="0"/>
                        <a:t> et al 1996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Saturn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4—29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IR lines (CH</a:t>
                      </a:r>
                      <a:r>
                        <a:rPr lang="en-US" sz="2000" baseline="-25000" dirty="0" smtClean="0"/>
                        <a:t>3</a:t>
                      </a:r>
                      <a:r>
                        <a:rPr lang="en-US" sz="2000" baseline="0" dirty="0" smtClean="0"/>
                        <a:t>D/CH</a:t>
                      </a:r>
                      <a:r>
                        <a:rPr lang="en-US" sz="2000" baseline="-25000" dirty="0" smtClean="0"/>
                        <a:t>4</a:t>
                      </a:r>
                      <a:r>
                        <a:rPr lang="en-US" sz="2000" baseline="0" dirty="0" smtClean="0"/>
                        <a:t>) </a:t>
                      </a:r>
                      <a:r>
                        <a:rPr lang="en-US" sz="2000" baseline="0" dirty="0" err="1" smtClean="0"/>
                        <a:t>Courtin</a:t>
                      </a:r>
                      <a:r>
                        <a:rPr lang="en-US" sz="2000" baseline="0" dirty="0" smtClean="0"/>
                        <a:t> et al 1984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Local</a:t>
                      </a:r>
                      <a:r>
                        <a:rPr lang="en-US" sz="2200" baseline="0" dirty="0" smtClean="0"/>
                        <a:t> ISM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~ 7 – 20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Absorption lines in stellar spectra.  Depends on line of sight; see tabulation</a:t>
                      </a:r>
                      <a:r>
                        <a:rPr lang="en-US" sz="2000" baseline="0" dirty="0" smtClean="0"/>
                        <a:t> by </a:t>
                      </a:r>
                      <a:r>
                        <a:rPr lang="en-US" sz="2000" baseline="0" dirty="0" err="1" smtClean="0"/>
                        <a:t>Linsky</a:t>
                      </a:r>
                      <a:r>
                        <a:rPr lang="en-US" sz="2000" baseline="0" dirty="0" smtClean="0"/>
                        <a:t> et al 2006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Lyman-α </a:t>
                      </a:r>
                      <a:r>
                        <a:rPr lang="en-US" sz="2200" dirty="0" smtClean="0"/>
                        <a:t>absorbers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25.3±0.4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 </a:t>
                      </a:r>
                      <a:r>
                        <a:rPr lang="en-US" sz="2000" dirty="0" err="1" smtClean="0"/>
                        <a:t>vs</a:t>
                      </a:r>
                      <a:r>
                        <a:rPr lang="en-US" sz="2000" dirty="0" smtClean="0"/>
                        <a:t> D Lyman absorption lines in QSO </a:t>
                      </a:r>
                      <a:r>
                        <a:rPr lang="en-US" sz="2000" dirty="0" smtClean="0"/>
                        <a:t>spectra</a:t>
                      </a:r>
                      <a:r>
                        <a:rPr lang="en-US" sz="2000" baseline="0" dirty="0" smtClean="0"/>
                        <a:t>, Cooke et al. 2014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Warnings on D/H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125"/>
            <a:ext cx="8686800" cy="5349875"/>
          </a:xfrm>
        </p:spPr>
        <p:txBody>
          <a:bodyPr>
            <a:normAutofit/>
          </a:bodyPr>
          <a:lstStyle/>
          <a:p>
            <a:r>
              <a:rPr lang="en-US" dirty="0" smtClean="0"/>
              <a:t>Not all D/H is the primordial value, or even that at the formation of the solar system.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err="1" smtClean="0"/>
              <a:t>Astration</a:t>
            </a:r>
            <a:r>
              <a:rPr lang="en-US" dirty="0" smtClean="0"/>
              <a:t>: burning of D to </a:t>
            </a:r>
            <a:r>
              <a:rPr lang="en-US" baseline="30000" dirty="0" smtClean="0"/>
              <a:t>3</a:t>
            </a:r>
            <a:r>
              <a:rPr lang="en-US" dirty="0" smtClean="0"/>
              <a:t>He etc. in stars.</a:t>
            </a:r>
          </a:p>
          <a:p>
            <a:pPr lvl="1"/>
            <a:r>
              <a:rPr lang="en-US" dirty="0" smtClean="0"/>
              <a:t>Chemical fractionation: At low temperatures D binds more tightly to molecules than H due to </a:t>
            </a:r>
            <a:r>
              <a:rPr lang="en-US" dirty="0" err="1" smtClean="0"/>
              <a:t>vibrational</a:t>
            </a:r>
            <a:r>
              <a:rPr lang="en-US" dirty="0" smtClean="0"/>
              <a:t> zero point energy.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2400" dirty="0" smtClean="0"/>
          </a:p>
          <a:p>
            <a:pPr lvl="1"/>
            <a:r>
              <a:rPr lang="en-US" dirty="0" smtClean="0"/>
              <a:t>Fractionation due to depth of planetary gravity well.  (This is why Jupiter was once used for BBN D/H.)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06F-70B4-8647-AC6C-54438D33A69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3852" y="5100935"/>
            <a:ext cx="2496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XH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+ D 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 XD</a:t>
            </a:r>
            <a:r>
              <a:rPr lang="en-US" sz="2400" baseline="30000" dirty="0" smtClean="0">
                <a:sym typeface="Wingdings"/>
              </a:rPr>
              <a:t>+</a:t>
            </a:r>
            <a:r>
              <a:rPr lang="en-US" sz="2400" dirty="0" smtClean="0">
                <a:sym typeface="Wingdings"/>
              </a:rPr>
              <a:t> + 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928</Words>
  <Application>Microsoft Macintosh PowerPoint</Application>
  <PresentationFormat>On-screen Show (4:3)</PresentationFormat>
  <Paragraphs>167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Big Bang Nucleosynthesis [Supplement to Lecture VII]</vt:lpstr>
      <vt:lpstr>PowerPoint Presentation</vt:lpstr>
      <vt:lpstr>PowerPoint Presentation</vt:lpstr>
      <vt:lpstr>4He</vt:lpstr>
      <vt:lpstr>Spectrum Of Extragalctic H II Region Showing Helium Lines [LBT (optical) + VLT (NIR)]</vt:lpstr>
      <vt:lpstr>Helium</vt:lpstr>
      <vt:lpstr>He Abundances</vt:lpstr>
      <vt:lpstr>Examples of Deuterium Measurements</vt:lpstr>
      <vt:lpstr>Warnings on D/H</vt:lpstr>
      <vt:lpstr>Intergalactic D/H</vt:lpstr>
      <vt:lpstr>Spectrum of SDSS J1358+6522 [zQuasar = 3.17, zabs = 3.07]</vt:lpstr>
      <vt:lpstr>H vs. D Lines in the absorber</vt:lpstr>
      <vt:lpstr>3He</vt:lpstr>
      <vt:lpstr>Lithium</vt:lpstr>
      <vt:lpstr>Li abundance evolution</vt:lpstr>
      <vt:lpstr>The Lithium Problem(s)</vt:lpstr>
    </vt:vector>
  </TitlesOfParts>
  <Company>Caltech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Radiation-Dominated Era</dc:title>
  <dc:creator>Christopher Hirata</dc:creator>
  <cp:lastModifiedBy>Christopher Hirata</cp:lastModifiedBy>
  <cp:revision>197</cp:revision>
  <dcterms:created xsi:type="dcterms:W3CDTF">2013-04-09T17:49:44Z</dcterms:created>
  <dcterms:modified xsi:type="dcterms:W3CDTF">2019-02-14T19:18:37Z</dcterms:modified>
</cp:coreProperties>
</file>