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51B925-EF4B-4A4E-AA1A-87EE73D5BD45}"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8D767-3F01-40C6-9BF3-BFF9CE3CBAF2}" type="slidenum">
              <a:rPr lang="en-US" smtClean="0"/>
              <a:t>‹#›</a:t>
            </a:fld>
            <a:endParaRPr lang="en-US"/>
          </a:p>
        </p:txBody>
      </p:sp>
    </p:spTree>
    <p:extLst>
      <p:ext uri="{BB962C8B-B14F-4D97-AF65-F5344CB8AC3E}">
        <p14:creationId xmlns:p14="http://schemas.microsoft.com/office/powerpoint/2010/main" val="425910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1B925-EF4B-4A4E-AA1A-87EE73D5BD45}"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8D767-3F01-40C6-9BF3-BFF9CE3CBAF2}" type="slidenum">
              <a:rPr lang="en-US" smtClean="0"/>
              <a:t>‹#›</a:t>
            </a:fld>
            <a:endParaRPr lang="en-US"/>
          </a:p>
        </p:txBody>
      </p:sp>
    </p:spTree>
    <p:extLst>
      <p:ext uri="{BB962C8B-B14F-4D97-AF65-F5344CB8AC3E}">
        <p14:creationId xmlns:p14="http://schemas.microsoft.com/office/powerpoint/2010/main" val="164522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1B925-EF4B-4A4E-AA1A-87EE73D5BD45}"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8D767-3F01-40C6-9BF3-BFF9CE3CBAF2}" type="slidenum">
              <a:rPr lang="en-US" smtClean="0"/>
              <a:t>‹#›</a:t>
            </a:fld>
            <a:endParaRPr lang="en-US"/>
          </a:p>
        </p:txBody>
      </p:sp>
    </p:spTree>
    <p:extLst>
      <p:ext uri="{BB962C8B-B14F-4D97-AF65-F5344CB8AC3E}">
        <p14:creationId xmlns:p14="http://schemas.microsoft.com/office/powerpoint/2010/main" val="143315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1B925-EF4B-4A4E-AA1A-87EE73D5BD45}"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8D767-3F01-40C6-9BF3-BFF9CE3CBAF2}" type="slidenum">
              <a:rPr lang="en-US" smtClean="0"/>
              <a:t>‹#›</a:t>
            </a:fld>
            <a:endParaRPr lang="en-US"/>
          </a:p>
        </p:txBody>
      </p:sp>
    </p:spTree>
    <p:extLst>
      <p:ext uri="{BB962C8B-B14F-4D97-AF65-F5344CB8AC3E}">
        <p14:creationId xmlns:p14="http://schemas.microsoft.com/office/powerpoint/2010/main" val="41694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51B925-EF4B-4A4E-AA1A-87EE73D5BD45}"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8D767-3F01-40C6-9BF3-BFF9CE3CBAF2}" type="slidenum">
              <a:rPr lang="en-US" smtClean="0"/>
              <a:t>‹#›</a:t>
            </a:fld>
            <a:endParaRPr lang="en-US"/>
          </a:p>
        </p:txBody>
      </p:sp>
    </p:spTree>
    <p:extLst>
      <p:ext uri="{BB962C8B-B14F-4D97-AF65-F5344CB8AC3E}">
        <p14:creationId xmlns:p14="http://schemas.microsoft.com/office/powerpoint/2010/main" val="236609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51B925-EF4B-4A4E-AA1A-87EE73D5BD45}"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8D767-3F01-40C6-9BF3-BFF9CE3CBAF2}" type="slidenum">
              <a:rPr lang="en-US" smtClean="0"/>
              <a:t>‹#›</a:t>
            </a:fld>
            <a:endParaRPr lang="en-US"/>
          </a:p>
        </p:txBody>
      </p:sp>
    </p:spTree>
    <p:extLst>
      <p:ext uri="{BB962C8B-B14F-4D97-AF65-F5344CB8AC3E}">
        <p14:creationId xmlns:p14="http://schemas.microsoft.com/office/powerpoint/2010/main" val="130229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51B925-EF4B-4A4E-AA1A-87EE73D5BD45}"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8D767-3F01-40C6-9BF3-BFF9CE3CBAF2}" type="slidenum">
              <a:rPr lang="en-US" smtClean="0"/>
              <a:t>‹#›</a:t>
            </a:fld>
            <a:endParaRPr lang="en-US"/>
          </a:p>
        </p:txBody>
      </p:sp>
    </p:spTree>
    <p:extLst>
      <p:ext uri="{BB962C8B-B14F-4D97-AF65-F5344CB8AC3E}">
        <p14:creationId xmlns:p14="http://schemas.microsoft.com/office/powerpoint/2010/main" val="87226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51B925-EF4B-4A4E-AA1A-87EE73D5BD45}"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8D767-3F01-40C6-9BF3-BFF9CE3CBAF2}" type="slidenum">
              <a:rPr lang="en-US" smtClean="0"/>
              <a:t>‹#›</a:t>
            </a:fld>
            <a:endParaRPr lang="en-US"/>
          </a:p>
        </p:txBody>
      </p:sp>
    </p:spTree>
    <p:extLst>
      <p:ext uri="{BB962C8B-B14F-4D97-AF65-F5344CB8AC3E}">
        <p14:creationId xmlns:p14="http://schemas.microsoft.com/office/powerpoint/2010/main" val="331864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1B925-EF4B-4A4E-AA1A-87EE73D5BD45}"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8D767-3F01-40C6-9BF3-BFF9CE3CBAF2}" type="slidenum">
              <a:rPr lang="en-US" smtClean="0"/>
              <a:t>‹#›</a:t>
            </a:fld>
            <a:endParaRPr lang="en-US"/>
          </a:p>
        </p:txBody>
      </p:sp>
    </p:spTree>
    <p:extLst>
      <p:ext uri="{BB962C8B-B14F-4D97-AF65-F5344CB8AC3E}">
        <p14:creationId xmlns:p14="http://schemas.microsoft.com/office/powerpoint/2010/main" val="367884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51B925-EF4B-4A4E-AA1A-87EE73D5BD45}"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8D767-3F01-40C6-9BF3-BFF9CE3CBAF2}" type="slidenum">
              <a:rPr lang="en-US" smtClean="0"/>
              <a:t>‹#›</a:t>
            </a:fld>
            <a:endParaRPr lang="en-US"/>
          </a:p>
        </p:txBody>
      </p:sp>
    </p:spTree>
    <p:extLst>
      <p:ext uri="{BB962C8B-B14F-4D97-AF65-F5344CB8AC3E}">
        <p14:creationId xmlns:p14="http://schemas.microsoft.com/office/powerpoint/2010/main" val="3564638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51B925-EF4B-4A4E-AA1A-87EE73D5BD45}"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8D767-3F01-40C6-9BF3-BFF9CE3CBAF2}" type="slidenum">
              <a:rPr lang="en-US" smtClean="0"/>
              <a:t>‹#›</a:t>
            </a:fld>
            <a:endParaRPr lang="en-US"/>
          </a:p>
        </p:txBody>
      </p:sp>
    </p:spTree>
    <p:extLst>
      <p:ext uri="{BB962C8B-B14F-4D97-AF65-F5344CB8AC3E}">
        <p14:creationId xmlns:p14="http://schemas.microsoft.com/office/powerpoint/2010/main" val="182985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1000" b="-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1B925-EF4B-4A4E-AA1A-87EE73D5BD45}" type="datetimeFigureOut">
              <a:rPr lang="en-US" smtClean="0"/>
              <a:t>4/30/2023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8D767-3F01-40C6-9BF3-BFF9CE3CBAF2}" type="slidenum">
              <a:rPr lang="en-US" smtClean="0"/>
              <a:t>‹#›</a:t>
            </a:fld>
            <a:endParaRPr lang="en-US"/>
          </a:p>
        </p:txBody>
      </p:sp>
    </p:spTree>
    <p:extLst>
      <p:ext uri="{BB962C8B-B14F-4D97-AF65-F5344CB8AC3E}">
        <p14:creationId xmlns:p14="http://schemas.microsoft.com/office/powerpoint/2010/main" val="1824407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8221" y="1659116"/>
            <a:ext cx="9995555" cy="879885"/>
          </a:xfrm>
        </p:spPr>
        <p:txBody>
          <a:bodyPr>
            <a:normAutofit fontScale="90000"/>
          </a:bodyPr>
          <a:lstStyle/>
          <a:p>
            <a:r>
              <a:rPr lang="en-US" b="1" dirty="0" smtClean="0">
                <a:solidFill>
                  <a:schemeClr val="bg1"/>
                </a:solidFill>
                <a:latin typeface="Century Gothic" panose="020B0502020202020204" pitchFamily="34" charset="0"/>
              </a:rPr>
              <a:t>Real-time Emotion Detection</a:t>
            </a:r>
            <a:endParaRPr lang="en-US" b="1" dirty="0">
              <a:solidFill>
                <a:schemeClr val="bg1"/>
              </a:solidFill>
              <a:latin typeface="Century Gothic" panose="020B0502020202020204" pitchFamily="34" charset="0"/>
            </a:endParaRPr>
          </a:p>
        </p:txBody>
      </p:sp>
      <p:sp>
        <p:nvSpPr>
          <p:cNvPr id="3" name="Subtitle 2"/>
          <p:cNvSpPr>
            <a:spLocks noGrp="1"/>
          </p:cNvSpPr>
          <p:nvPr>
            <p:ph type="subTitle" idx="1"/>
          </p:nvPr>
        </p:nvSpPr>
        <p:spPr>
          <a:xfrm>
            <a:off x="4172930" y="3261674"/>
            <a:ext cx="3846136" cy="1355102"/>
          </a:xfrm>
        </p:spPr>
        <p:txBody>
          <a:bodyPr>
            <a:normAutofit/>
          </a:bodyPr>
          <a:lstStyle/>
          <a:p>
            <a:r>
              <a:rPr lang="en-US" sz="2000" dirty="0" smtClean="0">
                <a:solidFill>
                  <a:schemeClr val="bg1"/>
                </a:solidFill>
                <a:latin typeface="Century Gothic" panose="020B0502020202020204" pitchFamily="34" charset="0"/>
              </a:rPr>
              <a:t>By:</a:t>
            </a:r>
          </a:p>
          <a:p>
            <a:r>
              <a:rPr lang="en-US" sz="2000" dirty="0" smtClean="0">
                <a:solidFill>
                  <a:schemeClr val="bg1"/>
                </a:solidFill>
                <a:latin typeface="Century Gothic" panose="020B0502020202020204" pitchFamily="34" charset="0"/>
              </a:rPr>
              <a:t>Hira Tahir (20K-0374)</a:t>
            </a:r>
          </a:p>
          <a:p>
            <a:r>
              <a:rPr lang="en-US" sz="2000" dirty="0" smtClean="0">
                <a:solidFill>
                  <a:schemeClr val="bg1"/>
                </a:solidFill>
                <a:latin typeface="Century Gothic" panose="020B0502020202020204" pitchFamily="34" charset="0"/>
              </a:rPr>
              <a:t>Naima Jamal (20K-0404)</a:t>
            </a:r>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539595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33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851"/>
          <a:stretch/>
        </p:blipFill>
        <p:spPr>
          <a:xfrm>
            <a:off x="0" y="-9427"/>
            <a:ext cx="12192000" cy="6858000"/>
          </a:xfrm>
        </p:spPr>
      </p:pic>
      <p:sp>
        <p:nvSpPr>
          <p:cNvPr id="5" name="Rectangle 4"/>
          <p:cNvSpPr/>
          <p:nvPr/>
        </p:nvSpPr>
        <p:spPr>
          <a:xfrm>
            <a:off x="838200" y="1165365"/>
            <a:ext cx="1575062" cy="707886"/>
          </a:xfrm>
          <a:prstGeom prst="rect">
            <a:avLst/>
          </a:prstGeom>
        </p:spPr>
        <p:txBody>
          <a:bodyPr wrap="square">
            <a:spAutoFit/>
          </a:bodyPr>
          <a:lstStyle/>
          <a:p>
            <a:r>
              <a:rPr lang="en-US" sz="2000" b="1" dirty="0" smtClean="0">
                <a:solidFill>
                  <a:schemeClr val="bg1"/>
                </a:solidFill>
                <a:latin typeface="Century Gothic" panose="020B0502020202020204" pitchFamily="34" charset="0"/>
              </a:rPr>
              <a:t>Results:</a:t>
            </a:r>
          </a:p>
          <a:p>
            <a:endParaRPr lang="en-US" sz="2000" b="1" dirty="0" smtClean="0">
              <a:solidFill>
                <a:schemeClr val="bg1"/>
              </a:solidFill>
              <a:latin typeface="Century Gothic" panose="020B0502020202020204"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5772" t="8151"/>
          <a:stretch/>
        </p:blipFill>
        <p:spPr>
          <a:xfrm>
            <a:off x="3251462" y="1690688"/>
            <a:ext cx="5533535" cy="4417517"/>
          </a:xfrm>
          <a:prstGeom prst="rect">
            <a:avLst/>
          </a:prstGeom>
        </p:spPr>
      </p:pic>
    </p:spTree>
    <p:extLst>
      <p:ext uri="{BB962C8B-B14F-4D97-AF65-F5344CB8AC3E}">
        <p14:creationId xmlns:p14="http://schemas.microsoft.com/office/powerpoint/2010/main" val="1818976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33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851"/>
          <a:stretch/>
        </p:blipFill>
        <p:spPr>
          <a:xfrm>
            <a:off x="0" y="-18854"/>
            <a:ext cx="12192000" cy="6858000"/>
          </a:xfrm>
        </p:spPr>
      </p:pic>
      <p:sp>
        <p:nvSpPr>
          <p:cNvPr id="5" name="Rectangle 4"/>
          <p:cNvSpPr/>
          <p:nvPr/>
        </p:nvSpPr>
        <p:spPr>
          <a:xfrm>
            <a:off x="838200" y="1165365"/>
            <a:ext cx="1575062" cy="707886"/>
          </a:xfrm>
          <a:prstGeom prst="rect">
            <a:avLst/>
          </a:prstGeom>
        </p:spPr>
        <p:txBody>
          <a:bodyPr wrap="square">
            <a:spAutoFit/>
          </a:bodyPr>
          <a:lstStyle/>
          <a:p>
            <a:r>
              <a:rPr lang="en-US" sz="2000" b="1" dirty="0" smtClean="0">
                <a:solidFill>
                  <a:schemeClr val="bg1"/>
                </a:solidFill>
                <a:latin typeface="Century Gothic" panose="020B0502020202020204" pitchFamily="34" charset="0"/>
              </a:rPr>
              <a:t>Results:</a:t>
            </a:r>
          </a:p>
          <a:p>
            <a:endParaRPr lang="en-US" sz="2000" b="1" dirty="0" smtClean="0">
              <a:solidFill>
                <a:schemeClr val="bg1"/>
              </a:solidFill>
              <a:latin typeface="Century Gothic" panose="020B050202020202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531" b="3101"/>
          <a:stretch/>
        </p:blipFill>
        <p:spPr>
          <a:xfrm>
            <a:off x="3274023" y="1761985"/>
            <a:ext cx="5643953" cy="4365437"/>
          </a:xfrm>
          <a:prstGeom prst="rect">
            <a:avLst/>
          </a:prstGeom>
        </p:spPr>
      </p:pic>
    </p:spTree>
    <p:extLst>
      <p:ext uri="{BB962C8B-B14F-4D97-AF65-F5344CB8AC3E}">
        <p14:creationId xmlns:p14="http://schemas.microsoft.com/office/powerpoint/2010/main" val="3027164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33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851"/>
          <a:stretch/>
        </p:blipFill>
        <p:spPr>
          <a:xfrm>
            <a:off x="0" y="-18854"/>
            <a:ext cx="12192000" cy="6858000"/>
          </a:xfrm>
        </p:spPr>
      </p:pic>
      <p:sp>
        <p:nvSpPr>
          <p:cNvPr id="5" name="Rectangle 4"/>
          <p:cNvSpPr/>
          <p:nvPr/>
        </p:nvSpPr>
        <p:spPr>
          <a:xfrm>
            <a:off x="838200" y="2569959"/>
            <a:ext cx="10030906" cy="1323439"/>
          </a:xfrm>
          <a:prstGeom prst="rect">
            <a:avLst/>
          </a:prstGeom>
        </p:spPr>
        <p:txBody>
          <a:bodyPr wrap="square">
            <a:spAutoFit/>
          </a:bodyPr>
          <a:lstStyle/>
          <a:p>
            <a:r>
              <a:rPr lang="en-US" sz="2000" b="1" dirty="0" smtClean="0">
                <a:solidFill>
                  <a:schemeClr val="bg1"/>
                </a:solidFill>
                <a:latin typeface="Century Gothic" panose="020B0502020202020204" pitchFamily="34" charset="0"/>
              </a:rPr>
              <a:t>References:</a:t>
            </a:r>
          </a:p>
          <a:p>
            <a:endParaRPr lang="en-US" sz="2000" b="1" dirty="0" smtClean="0">
              <a:solidFill>
                <a:schemeClr val="bg1"/>
              </a:solidFill>
              <a:latin typeface="Century Gothic" panose="020B0502020202020204" pitchFamily="34" charset="0"/>
            </a:endParaRPr>
          </a:p>
          <a:p>
            <a:r>
              <a:rPr lang="en-US" sz="2000" dirty="0" smtClean="0">
                <a:solidFill>
                  <a:schemeClr val="bg1"/>
                </a:solidFill>
                <a:latin typeface="Century Gothic" panose="020B0502020202020204" pitchFamily="34" charset="0"/>
              </a:rPr>
              <a:t>https://www.kaggle.com/c/challenges-in-representation-learning-facial-expression-recognition-challenge/data</a:t>
            </a:r>
          </a:p>
        </p:txBody>
      </p:sp>
    </p:spTree>
    <p:extLst>
      <p:ext uri="{BB962C8B-B14F-4D97-AF65-F5344CB8AC3E}">
        <p14:creationId xmlns:p14="http://schemas.microsoft.com/office/powerpoint/2010/main" val="1690951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33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851"/>
          <a:stretch/>
        </p:blipFill>
        <p:spPr>
          <a:xfrm>
            <a:off x="0" y="0"/>
            <a:ext cx="12192000" cy="6858000"/>
          </a:xfrm>
        </p:spPr>
      </p:pic>
      <p:sp>
        <p:nvSpPr>
          <p:cNvPr id="5" name="Rectangle 4"/>
          <p:cNvSpPr/>
          <p:nvPr/>
        </p:nvSpPr>
        <p:spPr>
          <a:xfrm>
            <a:off x="838200" y="1860370"/>
            <a:ext cx="10021478" cy="2400657"/>
          </a:xfrm>
          <a:prstGeom prst="rect">
            <a:avLst/>
          </a:prstGeom>
        </p:spPr>
        <p:txBody>
          <a:bodyPr wrap="square">
            <a:spAutoFit/>
          </a:bodyPr>
          <a:lstStyle/>
          <a:p>
            <a:r>
              <a:rPr lang="en-US" sz="2000" b="1" dirty="0" smtClean="0">
                <a:solidFill>
                  <a:schemeClr val="bg1"/>
                </a:solidFill>
                <a:latin typeface="Century Gothic" panose="020B0502020202020204" pitchFamily="34" charset="0"/>
              </a:rPr>
              <a:t>Introduction:</a:t>
            </a:r>
            <a:endParaRPr lang="en-US" sz="2000" b="1" dirty="0">
              <a:solidFill>
                <a:schemeClr val="bg1"/>
              </a:solidFill>
              <a:latin typeface="Century Gothic" panose="020B0502020202020204" pitchFamily="34" charset="0"/>
            </a:endParaRPr>
          </a:p>
          <a:p>
            <a:endParaRPr lang="en-US" sz="2000" dirty="0" smtClean="0">
              <a:solidFill>
                <a:schemeClr val="bg1"/>
              </a:solidFill>
              <a:latin typeface="Century Gothic" panose="020B0502020202020204" pitchFamily="34" charset="0"/>
            </a:endParaRPr>
          </a:p>
          <a:p>
            <a:r>
              <a:rPr lang="en-US" dirty="0">
                <a:solidFill>
                  <a:schemeClr val="bg1"/>
                </a:solidFill>
                <a:latin typeface="Century Gothic" panose="020B0502020202020204" pitchFamily="34" charset="0"/>
              </a:rPr>
              <a:t>Facial emotion detection using machine learning is a rapidly growing field of research that has numerous applications in the fields of psychology, marketing, and artificial intelligence. This technology uses algorithms to detect emotions from facial expressions by analyzing images of a person's face. By detecting and recognizing emotions, machines can be programmed to respond accordingly, providing more personalized and human-like </a:t>
            </a:r>
            <a:r>
              <a:rPr lang="en-US" dirty="0" smtClean="0">
                <a:solidFill>
                  <a:schemeClr val="bg1"/>
                </a:solidFill>
                <a:latin typeface="Century Gothic" panose="020B0502020202020204" pitchFamily="34" charset="0"/>
              </a:rPr>
              <a:t>interactions</a:t>
            </a:r>
            <a:r>
              <a:rPr lang="en-US" sz="2000" dirty="0" smtClean="0">
                <a:solidFill>
                  <a:schemeClr val="bg1"/>
                </a:solidFill>
                <a:latin typeface="Century Gothic" panose="020B0502020202020204" pitchFamily="34" charset="0"/>
              </a:rPr>
              <a:t>. </a:t>
            </a:r>
            <a:endParaRPr 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008213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33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851"/>
          <a:stretch/>
        </p:blipFill>
        <p:spPr>
          <a:xfrm>
            <a:off x="0" y="0"/>
            <a:ext cx="12192000" cy="6858000"/>
          </a:xfrm>
        </p:spPr>
      </p:pic>
      <p:sp>
        <p:nvSpPr>
          <p:cNvPr id="5" name="Rectangle 4"/>
          <p:cNvSpPr/>
          <p:nvPr/>
        </p:nvSpPr>
        <p:spPr>
          <a:xfrm>
            <a:off x="838200" y="1313615"/>
            <a:ext cx="10049759" cy="4093428"/>
          </a:xfrm>
          <a:prstGeom prst="rect">
            <a:avLst/>
          </a:prstGeom>
        </p:spPr>
        <p:txBody>
          <a:bodyPr wrap="square">
            <a:spAutoFit/>
          </a:bodyPr>
          <a:lstStyle/>
          <a:p>
            <a:r>
              <a:rPr lang="en-US" sz="2000" b="1" dirty="0" smtClean="0">
                <a:solidFill>
                  <a:schemeClr val="bg1"/>
                </a:solidFill>
                <a:latin typeface="Century Gothic" panose="020B0502020202020204" pitchFamily="34" charset="0"/>
              </a:rPr>
              <a:t>Dataset:</a:t>
            </a:r>
          </a:p>
          <a:p>
            <a:endParaRPr lang="en-US" sz="2000" b="1" dirty="0">
              <a:solidFill>
                <a:schemeClr val="bg1"/>
              </a:solidFill>
              <a:latin typeface="Century Gothic" panose="020B0502020202020204" pitchFamily="34" charset="0"/>
            </a:endParaRPr>
          </a:p>
          <a:p>
            <a:r>
              <a:rPr lang="en-US" dirty="0">
                <a:solidFill>
                  <a:schemeClr val="bg1"/>
                </a:solidFill>
                <a:latin typeface="Century Gothic" panose="020B0502020202020204" pitchFamily="34" charset="0"/>
              </a:rPr>
              <a:t>The dataset used for training and testing the machine learning model for facial emotion detection is called the "Challenges in Representation Learning: Facial Expression Recognition Challenge" dataset, which is available on Kaggle.</a:t>
            </a:r>
            <a:endParaRPr lang="en-US" sz="2000" dirty="0">
              <a:solidFill>
                <a:schemeClr val="bg1"/>
              </a:solidFill>
              <a:latin typeface="Century Gothic" panose="020B0502020202020204" pitchFamily="34" charset="0"/>
            </a:endParaRPr>
          </a:p>
          <a:p>
            <a:endParaRPr lang="en-US" sz="2000" dirty="0" smtClean="0">
              <a:solidFill>
                <a:schemeClr val="bg1"/>
              </a:solidFill>
              <a:latin typeface="Century Gothic" panose="020B0502020202020204" pitchFamily="34" charset="0"/>
            </a:endParaRPr>
          </a:p>
          <a:p>
            <a:r>
              <a:rPr lang="en-US" dirty="0">
                <a:solidFill>
                  <a:schemeClr val="bg1"/>
                </a:solidFill>
                <a:latin typeface="Century Gothic" panose="020B0502020202020204" pitchFamily="34" charset="0"/>
              </a:rPr>
              <a:t>This dataset contains 35,887 grayscale images of faces, each of size 48x48 pixels. The images are categorized into seven different emotions, including anger, disgust, fear, happiness, sadness, surprise, and neutral. There are approximately equal numbers of images for each emotion in the dataset</a:t>
            </a:r>
            <a:r>
              <a:rPr lang="en-US" dirty="0" smtClean="0">
                <a:solidFill>
                  <a:schemeClr val="bg1"/>
                </a:solidFill>
                <a:latin typeface="Century Gothic" panose="020B0502020202020204" pitchFamily="34" charset="0"/>
              </a:rPr>
              <a:t>.</a:t>
            </a:r>
          </a:p>
          <a:p>
            <a:endParaRPr lang="en-US" sz="2000" dirty="0">
              <a:solidFill>
                <a:schemeClr val="bg1"/>
              </a:solidFill>
              <a:latin typeface="Century Gothic" panose="020B0502020202020204" pitchFamily="34" charset="0"/>
            </a:endParaRPr>
          </a:p>
          <a:p>
            <a:r>
              <a:rPr lang="en-US" dirty="0">
                <a:solidFill>
                  <a:schemeClr val="bg1"/>
                </a:solidFill>
                <a:latin typeface="Century Gothic" panose="020B0502020202020204" pitchFamily="34" charset="0"/>
              </a:rPr>
              <a:t>In addition to the images, the dataset also includes two files, "fer2013.csv" and "example_submission.csv," which provide additional information about the dataset and are useful for preparing the data for training and testing the machine learning model.</a:t>
            </a:r>
            <a:endParaRPr lang="en-US" sz="2000" dirty="0" smtClean="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866650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33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851"/>
          <a:stretch/>
        </p:blipFill>
        <p:spPr>
          <a:xfrm>
            <a:off x="0" y="0"/>
            <a:ext cx="12192000" cy="6858000"/>
          </a:xfrm>
        </p:spPr>
      </p:pic>
      <p:sp>
        <p:nvSpPr>
          <p:cNvPr id="5" name="Rectangle 4"/>
          <p:cNvSpPr/>
          <p:nvPr/>
        </p:nvSpPr>
        <p:spPr>
          <a:xfrm>
            <a:off x="838200" y="1857465"/>
            <a:ext cx="10515600" cy="2862322"/>
          </a:xfrm>
          <a:prstGeom prst="rect">
            <a:avLst/>
          </a:prstGeom>
        </p:spPr>
        <p:txBody>
          <a:bodyPr wrap="square">
            <a:spAutoFit/>
          </a:bodyPr>
          <a:lstStyle/>
          <a:p>
            <a:r>
              <a:rPr lang="en-US" sz="2000" b="1" dirty="0" smtClean="0">
                <a:solidFill>
                  <a:schemeClr val="bg1"/>
                </a:solidFill>
                <a:latin typeface="Century Gothic" panose="020B0502020202020204" pitchFamily="34" charset="0"/>
              </a:rPr>
              <a:t>Preprocessing:</a:t>
            </a:r>
          </a:p>
          <a:p>
            <a:endParaRPr lang="en-US" sz="2000" b="1" dirty="0">
              <a:solidFill>
                <a:schemeClr val="bg1"/>
              </a:solidFill>
              <a:latin typeface="Century Gothic" panose="020B0502020202020204" pitchFamily="34" charset="0"/>
            </a:endParaRPr>
          </a:p>
          <a:p>
            <a:r>
              <a:rPr lang="en-US" sz="2000" dirty="0" smtClean="0">
                <a:solidFill>
                  <a:schemeClr val="bg1"/>
                </a:solidFill>
                <a:latin typeface="Century Gothic" panose="020B0502020202020204" pitchFamily="34" charset="0"/>
              </a:rPr>
              <a:t>The preprocessing is done using ‘ImageDataGenerator’ class from Keras. The ‘train_datagen’ is used to create a generator that rescales the pixel values of the images to be between 0 and 1 using ‘rescale’ parameter.</a:t>
            </a:r>
          </a:p>
          <a:p>
            <a:endParaRPr lang="en-US" sz="2000" dirty="0">
              <a:solidFill>
                <a:schemeClr val="bg1"/>
              </a:solidFill>
              <a:latin typeface="Century Gothic" panose="020B0502020202020204" pitchFamily="34" charset="0"/>
            </a:endParaRPr>
          </a:p>
          <a:p>
            <a:r>
              <a:rPr lang="en-US" sz="2000" dirty="0" smtClean="0">
                <a:solidFill>
                  <a:schemeClr val="bg1"/>
                </a:solidFill>
                <a:latin typeface="Century Gothic" panose="020B0502020202020204" pitchFamily="34" charset="0"/>
              </a:rPr>
              <a:t>‘Rotation_range’ rotates the images, ‘width_shift_range’ and ‘height_shift_range’ shifts the images horizontally and vertically and ‘horizontal_flip’ flips the images horizontally. </a:t>
            </a:r>
          </a:p>
        </p:txBody>
      </p:sp>
    </p:spTree>
    <p:extLst>
      <p:ext uri="{BB962C8B-B14F-4D97-AF65-F5344CB8AC3E}">
        <p14:creationId xmlns:p14="http://schemas.microsoft.com/office/powerpoint/2010/main" val="1096975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33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851"/>
          <a:stretch/>
        </p:blipFill>
        <p:spPr>
          <a:xfrm>
            <a:off x="0" y="0"/>
            <a:ext cx="12192000" cy="6858000"/>
          </a:xfrm>
        </p:spPr>
      </p:pic>
      <p:sp>
        <p:nvSpPr>
          <p:cNvPr id="5" name="Rectangle 4"/>
          <p:cNvSpPr/>
          <p:nvPr/>
        </p:nvSpPr>
        <p:spPr>
          <a:xfrm>
            <a:off x="838200" y="2490281"/>
            <a:ext cx="10515600" cy="1569660"/>
          </a:xfrm>
          <a:prstGeom prst="rect">
            <a:avLst/>
          </a:prstGeom>
        </p:spPr>
        <p:txBody>
          <a:bodyPr wrap="square">
            <a:spAutoFit/>
          </a:bodyPr>
          <a:lstStyle/>
          <a:p>
            <a:r>
              <a:rPr lang="en-US" sz="2000" b="1" dirty="0" smtClean="0">
                <a:solidFill>
                  <a:schemeClr val="bg1"/>
                </a:solidFill>
                <a:latin typeface="Century Gothic" panose="020B0502020202020204" pitchFamily="34" charset="0"/>
              </a:rPr>
              <a:t>Machine Learning Algorithm:</a:t>
            </a:r>
          </a:p>
          <a:p>
            <a:endParaRPr lang="en-US" sz="2000" b="1" dirty="0" smtClean="0">
              <a:solidFill>
                <a:schemeClr val="bg1"/>
              </a:solidFill>
              <a:latin typeface="Century Gothic" panose="020B0502020202020204" pitchFamily="34" charset="0"/>
            </a:endParaRPr>
          </a:p>
          <a:p>
            <a:r>
              <a:rPr lang="en-US" dirty="0" smtClean="0">
                <a:solidFill>
                  <a:schemeClr val="bg1"/>
                </a:solidFill>
                <a:latin typeface="Century Gothic" panose="020B0502020202020204" pitchFamily="34" charset="0"/>
              </a:rPr>
              <a:t>The </a:t>
            </a:r>
            <a:r>
              <a:rPr lang="en-US" dirty="0">
                <a:solidFill>
                  <a:schemeClr val="bg1"/>
                </a:solidFill>
                <a:latin typeface="Century Gothic" panose="020B0502020202020204" pitchFamily="34" charset="0"/>
              </a:rPr>
              <a:t>code is for a deep learning model that uses the MobileNet architecture for image classification</a:t>
            </a:r>
            <a:r>
              <a:rPr lang="en-US" dirty="0" smtClean="0">
                <a:solidFill>
                  <a:schemeClr val="bg1"/>
                </a:solidFill>
                <a:latin typeface="Century Gothic" panose="020B0502020202020204" pitchFamily="34" charset="0"/>
              </a:rPr>
              <a:t>.</a:t>
            </a:r>
          </a:p>
          <a:p>
            <a:endParaRPr lang="en-US"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687770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33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851"/>
          <a:stretch/>
        </p:blipFill>
        <p:spPr>
          <a:xfrm>
            <a:off x="0" y="9427"/>
            <a:ext cx="12192000" cy="6858000"/>
          </a:xfrm>
        </p:spPr>
      </p:pic>
      <p:sp>
        <p:nvSpPr>
          <p:cNvPr id="5" name="Rectangle 4"/>
          <p:cNvSpPr/>
          <p:nvPr/>
        </p:nvSpPr>
        <p:spPr>
          <a:xfrm>
            <a:off x="838200" y="1165365"/>
            <a:ext cx="1575062" cy="707886"/>
          </a:xfrm>
          <a:prstGeom prst="rect">
            <a:avLst/>
          </a:prstGeom>
        </p:spPr>
        <p:txBody>
          <a:bodyPr wrap="square">
            <a:spAutoFit/>
          </a:bodyPr>
          <a:lstStyle/>
          <a:p>
            <a:r>
              <a:rPr lang="en-US" sz="2000" b="1" dirty="0" smtClean="0">
                <a:solidFill>
                  <a:schemeClr val="bg1"/>
                </a:solidFill>
                <a:latin typeface="Century Gothic" panose="020B0502020202020204" pitchFamily="34" charset="0"/>
              </a:rPr>
              <a:t>Results:</a:t>
            </a:r>
          </a:p>
          <a:p>
            <a:endParaRPr lang="en-US" sz="2000" b="1" dirty="0" smtClean="0">
              <a:solidFill>
                <a:schemeClr val="bg1"/>
              </a:solidFill>
              <a:latin typeface="Century Gothic" panose="020B0502020202020204"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6335" t="8727" r="26429" b="10018"/>
          <a:stretch/>
        </p:blipFill>
        <p:spPr>
          <a:xfrm>
            <a:off x="3251462" y="1690688"/>
            <a:ext cx="5621518" cy="4450369"/>
          </a:xfrm>
          <a:prstGeom prst="rect">
            <a:avLst/>
          </a:prstGeom>
        </p:spPr>
      </p:pic>
    </p:spTree>
    <p:extLst>
      <p:ext uri="{BB962C8B-B14F-4D97-AF65-F5344CB8AC3E}">
        <p14:creationId xmlns:p14="http://schemas.microsoft.com/office/powerpoint/2010/main" val="915788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33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851"/>
          <a:stretch/>
        </p:blipFill>
        <p:spPr>
          <a:xfrm>
            <a:off x="0" y="0"/>
            <a:ext cx="12192000" cy="6858000"/>
          </a:xfrm>
        </p:spPr>
      </p:pic>
      <p:sp>
        <p:nvSpPr>
          <p:cNvPr id="5" name="Rectangle 4"/>
          <p:cNvSpPr/>
          <p:nvPr/>
        </p:nvSpPr>
        <p:spPr>
          <a:xfrm>
            <a:off x="838200" y="1165365"/>
            <a:ext cx="1575062" cy="707886"/>
          </a:xfrm>
          <a:prstGeom prst="rect">
            <a:avLst/>
          </a:prstGeom>
        </p:spPr>
        <p:txBody>
          <a:bodyPr wrap="square">
            <a:spAutoFit/>
          </a:bodyPr>
          <a:lstStyle/>
          <a:p>
            <a:r>
              <a:rPr lang="en-US" sz="2000" b="1" dirty="0" smtClean="0">
                <a:solidFill>
                  <a:schemeClr val="bg1"/>
                </a:solidFill>
                <a:latin typeface="Century Gothic" panose="020B0502020202020204" pitchFamily="34" charset="0"/>
              </a:rPr>
              <a:t>Results:</a:t>
            </a:r>
          </a:p>
          <a:p>
            <a:endParaRPr lang="en-US" sz="2000" b="1" dirty="0" smtClean="0">
              <a:solidFill>
                <a:schemeClr val="bg1"/>
              </a:solidFill>
              <a:latin typeface="Century Gothic" panose="020B050202020202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6430" t="9335" r="26804" b="9695"/>
          <a:stretch/>
        </p:blipFill>
        <p:spPr>
          <a:xfrm>
            <a:off x="3251462" y="1690688"/>
            <a:ext cx="5607378" cy="4449942"/>
          </a:xfrm>
          <a:prstGeom prst="rect">
            <a:avLst/>
          </a:prstGeom>
        </p:spPr>
      </p:pic>
    </p:spTree>
    <p:extLst>
      <p:ext uri="{BB962C8B-B14F-4D97-AF65-F5344CB8AC3E}">
        <p14:creationId xmlns:p14="http://schemas.microsoft.com/office/powerpoint/2010/main" val="1435414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33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851"/>
          <a:stretch/>
        </p:blipFill>
        <p:spPr>
          <a:xfrm>
            <a:off x="0" y="-9427"/>
            <a:ext cx="12192000" cy="6858000"/>
          </a:xfrm>
        </p:spPr>
      </p:pic>
      <p:sp>
        <p:nvSpPr>
          <p:cNvPr id="5" name="Rectangle 4"/>
          <p:cNvSpPr/>
          <p:nvPr/>
        </p:nvSpPr>
        <p:spPr>
          <a:xfrm>
            <a:off x="838200" y="1165365"/>
            <a:ext cx="1575062" cy="707886"/>
          </a:xfrm>
          <a:prstGeom prst="rect">
            <a:avLst/>
          </a:prstGeom>
        </p:spPr>
        <p:txBody>
          <a:bodyPr wrap="square">
            <a:spAutoFit/>
          </a:bodyPr>
          <a:lstStyle/>
          <a:p>
            <a:r>
              <a:rPr lang="en-US" sz="2000" b="1" dirty="0" smtClean="0">
                <a:solidFill>
                  <a:schemeClr val="bg1"/>
                </a:solidFill>
                <a:latin typeface="Century Gothic" panose="020B0502020202020204" pitchFamily="34" charset="0"/>
              </a:rPr>
              <a:t>Results:</a:t>
            </a:r>
          </a:p>
          <a:p>
            <a:endParaRPr lang="en-US" sz="2000" b="1" dirty="0" smtClean="0">
              <a:solidFill>
                <a:schemeClr val="bg1"/>
              </a:solidFill>
              <a:latin typeface="Century Gothic" panose="020B0502020202020204"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5963" t="7414"/>
          <a:stretch/>
        </p:blipFill>
        <p:spPr>
          <a:xfrm>
            <a:off x="3251462" y="1690688"/>
            <a:ext cx="5631251" cy="4480479"/>
          </a:xfrm>
          <a:prstGeom prst="rect">
            <a:avLst/>
          </a:prstGeom>
        </p:spPr>
      </p:pic>
    </p:spTree>
    <p:extLst>
      <p:ext uri="{BB962C8B-B14F-4D97-AF65-F5344CB8AC3E}">
        <p14:creationId xmlns:p14="http://schemas.microsoft.com/office/powerpoint/2010/main" val="391930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33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851"/>
          <a:stretch/>
        </p:blipFill>
        <p:spPr>
          <a:xfrm>
            <a:off x="0" y="-9427"/>
            <a:ext cx="12192000" cy="6858000"/>
          </a:xfrm>
        </p:spPr>
      </p:pic>
      <p:sp>
        <p:nvSpPr>
          <p:cNvPr id="5" name="Rectangle 4"/>
          <p:cNvSpPr/>
          <p:nvPr/>
        </p:nvSpPr>
        <p:spPr>
          <a:xfrm>
            <a:off x="838200" y="1165365"/>
            <a:ext cx="1575062" cy="707886"/>
          </a:xfrm>
          <a:prstGeom prst="rect">
            <a:avLst/>
          </a:prstGeom>
        </p:spPr>
        <p:txBody>
          <a:bodyPr wrap="square">
            <a:spAutoFit/>
          </a:bodyPr>
          <a:lstStyle/>
          <a:p>
            <a:r>
              <a:rPr lang="en-US" sz="2000" b="1" dirty="0" smtClean="0">
                <a:solidFill>
                  <a:schemeClr val="bg1"/>
                </a:solidFill>
                <a:latin typeface="Century Gothic" panose="020B0502020202020204" pitchFamily="34" charset="0"/>
              </a:rPr>
              <a:t>Results:</a:t>
            </a:r>
          </a:p>
          <a:p>
            <a:endParaRPr lang="en-US" sz="2000" b="1" dirty="0" smtClean="0">
              <a:solidFill>
                <a:schemeClr val="bg1"/>
              </a:solidFill>
              <a:latin typeface="Century Gothic" panose="020B050202020202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5961" t="7555"/>
          <a:stretch/>
        </p:blipFill>
        <p:spPr>
          <a:xfrm>
            <a:off x="3251462" y="1690688"/>
            <a:ext cx="5581453" cy="4450623"/>
          </a:xfrm>
          <a:prstGeom prst="rect">
            <a:avLst/>
          </a:prstGeom>
        </p:spPr>
      </p:pic>
    </p:spTree>
    <p:extLst>
      <p:ext uri="{BB962C8B-B14F-4D97-AF65-F5344CB8AC3E}">
        <p14:creationId xmlns:p14="http://schemas.microsoft.com/office/powerpoint/2010/main" val="1209246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TotalTime>
  <Words>332</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Century Gothic</vt:lpstr>
      <vt:lpstr>Office Theme</vt:lpstr>
      <vt:lpstr>Real-time Emotion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Emotion Detection</dc:title>
  <dc:creator>HP</dc:creator>
  <cp:lastModifiedBy>HP</cp:lastModifiedBy>
  <cp:revision>7</cp:revision>
  <dcterms:created xsi:type="dcterms:W3CDTF">2023-04-30T14:57:17Z</dcterms:created>
  <dcterms:modified xsi:type="dcterms:W3CDTF">2023-04-30T15:51:25Z</dcterms:modified>
</cp:coreProperties>
</file>