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Raleway"/>
      <p:regular r:id="rId29"/>
      <p:bold r:id="rId30"/>
      <p:italic r:id="rId31"/>
      <p:boldItalic r:id="rId32"/>
    </p:embeddedFont>
    <p:embeddedFont>
      <p:font typeface="Roboto"/>
      <p:regular r:id="rId33"/>
      <p:bold r:id="rId34"/>
      <p:italic r:id="rId35"/>
      <p:boldItalic r:id="rId36"/>
    </p:embeddedFont>
    <p:embeddedFont>
      <p:font typeface="Lat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italic.fntdata"/><Relationship Id="rId30" Type="http://schemas.openxmlformats.org/officeDocument/2006/relationships/font" Target="fonts/Raleway-bold.fntdata"/><Relationship Id="rId11" Type="http://schemas.openxmlformats.org/officeDocument/2006/relationships/slide" Target="slides/slide6.xml"/><Relationship Id="rId33" Type="http://schemas.openxmlformats.org/officeDocument/2006/relationships/font" Target="fonts/Roboto-regular.fntdata"/><Relationship Id="rId10" Type="http://schemas.openxmlformats.org/officeDocument/2006/relationships/slide" Target="slides/slide5.xml"/><Relationship Id="rId32" Type="http://schemas.openxmlformats.org/officeDocument/2006/relationships/font" Target="fonts/Raleway-boldItalic.fntdata"/><Relationship Id="rId13" Type="http://schemas.openxmlformats.org/officeDocument/2006/relationships/slide" Target="slides/slide8.xml"/><Relationship Id="rId35" Type="http://schemas.openxmlformats.org/officeDocument/2006/relationships/font" Target="fonts/Roboto-italic.fntdata"/><Relationship Id="rId12" Type="http://schemas.openxmlformats.org/officeDocument/2006/relationships/slide" Target="slides/slide7.xml"/><Relationship Id="rId34" Type="http://schemas.openxmlformats.org/officeDocument/2006/relationships/font" Target="fonts/Roboto-bold.fntdata"/><Relationship Id="rId15" Type="http://schemas.openxmlformats.org/officeDocument/2006/relationships/slide" Target="slides/slide10.xml"/><Relationship Id="rId37" Type="http://schemas.openxmlformats.org/officeDocument/2006/relationships/font" Target="fonts/Lato-regular.fntdata"/><Relationship Id="rId14" Type="http://schemas.openxmlformats.org/officeDocument/2006/relationships/slide" Target="slides/slide9.xml"/><Relationship Id="rId36" Type="http://schemas.openxmlformats.org/officeDocument/2006/relationships/font" Target="fonts/Roboto-boldItalic.fntdata"/><Relationship Id="rId17" Type="http://schemas.openxmlformats.org/officeDocument/2006/relationships/slide" Target="slides/slide12.xml"/><Relationship Id="rId39" Type="http://schemas.openxmlformats.org/officeDocument/2006/relationships/font" Target="fonts/Lato-italic.fntdata"/><Relationship Id="rId16" Type="http://schemas.openxmlformats.org/officeDocument/2006/relationships/slide" Target="slides/slide11.xml"/><Relationship Id="rId38" Type="http://schemas.openxmlformats.org/officeDocument/2006/relationships/font" Target="fonts/Lat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6381c2e391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6381c2e391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6381c2e391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6381c2e391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6381c2e391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6381c2e391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6381c2e391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6381c2e391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6381c2e391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6381c2e391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6381c2e391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6381c2e391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6381c2e391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6381c2e391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6381c2e391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6381c2e391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6381c2e391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6381c2e391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6381c2e391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6381c2e391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a3ef683276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a3ef683276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6381c2e391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6381c2e391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a3ef683276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a3ef683276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a3ef683276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a3ef683276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a3ef683276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a3ef683276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a3ef683276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a3ef683276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a3ef683276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a3ef683276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6381c2e39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6381c2e39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6381c2e39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6381c2e39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6381c2e39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6381c2e39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6381c2e391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6381c2e391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6381c2e391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6381c2e391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9.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480"/>
              <a:t>A Comparative Study on Fake Job Post Prediction Using Different Data mining Techniques</a:t>
            </a:r>
            <a:endParaRPr sz="3280"/>
          </a:p>
        </p:txBody>
      </p:sp>
      <p:sp>
        <p:nvSpPr>
          <p:cNvPr id="87" name="Google Shape;87;p13"/>
          <p:cNvSpPr txBox="1"/>
          <p:nvPr>
            <p:ph idx="1" type="subTitle"/>
          </p:nvPr>
        </p:nvSpPr>
        <p:spPr>
          <a:xfrm>
            <a:off x="821477" y="298715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a:t>
            </a:r>
            <a:r>
              <a:rPr lang="en"/>
              <a:t>Sultana Umme Habiba, Md. Khairul Islam, Farzana Tasnim</a:t>
            </a:r>
            <a:endParaRPr/>
          </a:p>
        </p:txBody>
      </p:sp>
      <p:sp>
        <p:nvSpPr>
          <p:cNvPr id="88" name="Google Shape;88;p13"/>
          <p:cNvSpPr txBox="1"/>
          <p:nvPr/>
        </p:nvSpPr>
        <p:spPr>
          <a:xfrm>
            <a:off x="821475" y="3752650"/>
            <a:ext cx="3293400" cy="89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accent1"/>
                </a:solidFill>
                <a:latin typeface="Lato"/>
                <a:ea typeface="Lato"/>
                <a:cs typeface="Lato"/>
                <a:sym typeface="Lato"/>
              </a:rPr>
              <a:t>Roll no: 20K-0374</a:t>
            </a:r>
            <a:br>
              <a:rPr b="1" lang="en" sz="1600">
                <a:solidFill>
                  <a:schemeClr val="accent1"/>
                </a:solidFill>
                <a:latin typeface="Lato"/>
                <a:ea typeface="Lato"/>
                <a:cs typeface="Lato"/>
                <a:sym typeface="Lato"/>
              </a:rPr>
            </a:br>
            <a:r>
              <a:rPr b="1" lang="en" sz="1600">
                <a:solidFill>
                  <a:schemeClr val="accent1"/>
                </a:solidFill>
                <a:latin typeface="Lato"/>
                <a:ea typeface="Lato"/>
                <a:cs typeface="Lato"/>
                <a:sym typeface="Lato"/>
              </a:rPr>
              <a:t>Name Hira Tahir</a:t>
            </a:r>
            <a:endParaRPr b="1" sz="1600">
              <a:solidFill>
                <a:schemeClr val="accent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727650" y="14107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4: </a:t>
            </a:r>
            <a:r>
              <a:rPr b="0" lang="en" sz="2377"/>
              <a:t>F</a:t>
            </a:r>
            <a:r>
              <a:rPr b="0" lang="en" sz="2377"/>
              <a:t>eature extraction using the Term Frequency-Inverse Document Frequency (TF-IDF) vectorizer.</a:t>
            </a:r>
            <a:endParaRPr b="0" sz="2377"/>
          </a:p>
        </p:txBody>
      </p:sp>
      <p:pic>
        <p:nvPicPr>
          <p:cNvPr id="143" name="Google Shape;143;p22"/>
          <p:cNvPicPr preferRelativeResize="0"/>
          <p:nvPr/>
        </p:nvPicPr>
        <p:blipFill>
          <a:blip r:embed="rId3">
            <a:alphaModFix/>
          </a:blip>
          <a:stretch>
            <a:fillRect/>
          </a:stretch>
        </p:blipFill>
        <p:spPr>
          <a:xfrm>
            <a:off x="849225" y="2571750"/>
            <a:ext cx="4714875" cy="2152650"/>
          </a:xfrm>
          <a:prstGeom prst="rect">
            <a:avLst/>
          </a:prstGeom>
          <a:noFill/>
          <a:ln>
            <a:noFill/>
          </a:ln>
        </p:spPr>
      </p:pic>
      <p:sp>
        <p:nvSpPr>
          <p:cNvPr id="144" name="Google Shape;144;p22"/>
          <p:cNvSpPr txBox="1"/>
          <p:nvPr>
            <p:ph type="title"/>
          </p:nvPr>
        </p:nvSpPr>
        <p:spPr>
          <a:xfrm>
            <a:off x="5779075" y="29450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5: </a:t>
            </a:r>
            <a:r>
              <a:rPr b="0" lang="en" sz="2377"/>
              <a:t>Train the</a:t>
            </a:r>
            <a:endParaRPr b="0" sz="2377"/>
          </a:p>
          <a:p>
            <a:pPr indent="0" lvl="0" marL="0" rtl="0" algn="l">
              <a:spcBef>
                <a:spcPts val="0"/>
              </a:spcBef>
              <a:spcAft>
                <a:spcPts val="0"/>
              </a:spcAft>
              <a:buNone/>
            </a:pPr>
            <a:r>
              <a:rPr b="0" lang="en" sz="2377"/>
              <a:t>Model.</a:t>
            </a:r>
            <a:endParaRPr b="0" sz="2377"/>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3"/>
          <p:cNvSpPr txBox="1"/>
          <p:nvPr>
            <p:ph type="title"/>
          </p:nvPr>
        </p:nvSpPr>
        <p:spPr>
          <a:xfrm>
            <a:off x="422350" y="13647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6: </a:t>
            </a:r>
            <a:r>
              <a:rPr b="0" lang="en" sz="2377"/>
              <a:t>Model</a:t>
            </a:r>
            <a:endParaRPr b="0" sz="2377"/>
          </a:p>
          <a:p>
            <a:pPr indent="0" lvl="0" marL="0" rtl="0" algn="l">
              <a:spcBef>
                <a:spcPts val="0"/>
              </a:spcBef>
              <a:spcAft>
                <a:spcPts val="0"/>
              </a:spcAft>
              <a:buNone/>
            </a:pPr>
            <a:r>
              <a:rPr b="0" lang="en" sz="2377"/>
              <a:t>Evaluation</a:t>
            </a:r>
            <a:endParaRPr b="0" sz="2377"/>
          </a:p>
        </p:txBody>
      </p:sp>
      <p:pic>
        <p:nvPicPr>
          <p:cNvPr id="150" name="Google Shape;150;p23"/>
          <p:cNvPicPr preferRelativeResize="0"/>
          <p:nvPr/>
        </p:nvPicPr>
        <p:blipFill>
          <a:blip r:embed="rId3">
            <a:alphaModFix/>
          </a:blip>
          <a:stretch>
            <a:fillRect/>
          </a:stretch>
        </p:blipFill>
        <p:spPr>
          <a:xfrm>
            <a:off x="2562950" y="917275"/>
            <a:ext cx="6197200" cy="363899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727650" y="1211175"/>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ROC-CURVE: Logistic Regression</a:t>
            </a:r>
            <a:endParaRPr/>
          </a:p>
        </p:txBody>
      </p:sp>
      <p:pic>
        <p:nvPicPr>
          <p:cNvPr id="156" name="Google Shape;156;p24"/>
          <p:cNvPicPr preferRelativeResize="0"/>
          <p:nvPr/>
        </p:nvPicPr>
        <p:blipFill>
          <a:blip r:embed="rId3">
            <a:alphaModFix/>
          </a:blip>
          <a:stretch>
            <a:fillRect/>
          </a:stretch>
        </p:blipFill>
        <p:spPr>
          <a:xfrm>
            <a:off x="4469613" y="1746375"/>
            <a:ext cx="3741983" cy="2984850"/>
          </a:xfrm>
          <a:prstGeom prst="rect">
            <a:avLst/>
          </a:prstGeom>
          <a:noFill/>
          <a:ln>
            <a:noFill/>
          </a:ln>
        </p:spPr>
      </p:pic>
      <p:pic>
        <p:nvPicPr>
          <p:cNvPr id="157" name="Google Shape;157;p24"/>
          <p:cNvPicPr preferRelativeResize="0"/>
          <p:nvPr/>
        </p:nvPicPr>
        <p:blipFill>
          <a:blip r:embed="rId4">
            <a:alphaModFix/>
          </a:blip>
          <a:stretch>
            <a:fillRect/>
          </a:stretch>
        </p:blipFill>
        <p:spPr>
          <a:xfrm>
            <a:off x="830025" y="1819300"/>
            <a:ext cx="3741975" cy="283900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5"/>
          <p:cNvSpPr txBox="1"/>
          <p:nvPr>
            <p:ph type="title"/>
          </p:nvPr>
        </p:nvSpPr>
        <p:spPr>
          <a:xfrm>
            <a:off x="819800" y="1042875"/>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Decision Tree Classifier</a:t>
            </a:r>
            <a:endParaRPr/>
          </a:p>
        </p:txBody>
      </p:sp>
      <p:pic>
        <p:nvPicPr>
          <p:cNvPr id="163" name="Google Shape;163;p25"/>
          <p:cNvPicPr preferRelativeResize="0"/>
          <p:nvPr/>
        </p:nvPicPr>
        <p:blipFill>
          <a:blip r:embed="rId3">
            <a:alphaModFix/>
          </a:blip>
          <a:stretch>
            <a:fillRect/>
          </a:stretch>
        </p:blipFill>
        <p:spPr>
          <a:xfrm>
            <a:off x="4572000" y="1578075"/>
            <a:ext cx="4060900" cy="3243950"/>
          </a:xfrm>
          <a:prstGeom prst="rect">
            <a:avLst/>
          </a:prstGeom>
          <a:noFill/>
          <a:ln>
            <a:noFill/>
          </a:ln>
        </p:spPr>
      </p:pic>
      <p:pic>
        <p:nvPicPr>
          <p:cNvPr id="164" name="Google Shape;164;p25"/>
          <p:cNvPicPr preferRelativeResize="0"/>
          <p:nvPr/>
        </p:nvPicPr>
        <p:blipFill>
          <a:blip r:embed="rId4">
            <a:alphaModFix/>
          </a:blip>
          <a:stretch>
            <a:fillRect/>
          </a:stretch>
        </p:blipFill>
        <p:spPr>
          <a:xfrm>
            <a:off x="424475" y="1654763"/>
            <a:ext cx="3994650" cy="30905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6"/>
          <p:cNvSpPr txBox="1"/>
          <p:nvPr>
            <p:ph type="title"/>
          </p:nvPr>
        </p:nvSpPr>
        <p:spPr>
          <a:xfrm>
            <a:off x="865850" y="1134975"/>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Random Forest Classifier</a:t>
            </a:r>
            <a:endParaRPr/>
          </a:p>
        </p:txBody>
      </p:sp>
      <p:pic>
        <p:nvPicPr>
          <p:cNvPr id="170" name="Google Shape;170;p26"/>
          <p:cNvPicPr preferRelativeResize="0"/>
          <p:nvPr/>
        </p:nvPicPr>
        <p:blipFill>
          <a:blip r:embed="rId3">
            <a:alphaModFix/>
          </a:blip>
          <a:stretch>
            <a:fillRect/>
          </a:stretch>
        </p:blipFill>
        <p:spPr>
          <a:xfrm>
            <a:off x="4482150" y="1762300"/>
            <a:ext cx="3995776" cy="3168526"/>
          </a:xfrm>
          <a:prstGeom prst="rect">
            <a:avLst/>
          </a:prstGeom>
          <a:noFill/>
          <a:ln>
            <a:noFill/>
          </a:ln>
        </p:spPr>
      </p:pic>
      <p:pic>
        <p:nvPicPr>
          <p:cNvPr id="171" name="Google Shape;171;p26"/>
          <p:cNvPicPr preferRelativeResize="0"/>
          <p:nvPr/>
        </p:nvPicPr>
        <p:blipFill>
          <a:blip r:embed="rId4">
            <a:alphaModFix/>
          </a:blip>
          <a:stretch>
            <a:fillRect/>
          </a:stretch>
        </p:blipFill>
        <p:spPr>
          <a:xfrm>
            <a:off x="524150" y="1837925"/>
            <a:ext cx="3792200" cy="29063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865850" y="1134975"/>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SVC</a:t>
            </a:r>
            <a:endParaRPr/>
          </a:p>
        </p:txBody>
      </p:sp>
      <p:pic>
        <p:nvPicPr>
          <p:cNvPr id="177" name="Google Shape;177;p27"/>
          <p:cNvPicPr preferRelativeResize="0"/>
          <p:nvPr/>
        </p:nvPicPr>
        <p:blipFill rotWithShape="1">
          <a:blip r:embed="rId3">
            <a:alphaModFix/>
          </a:blip>
          <a:srcRect b="2008" l="0" r="0" t="0"/>
          <a:stretch/>
        </p:blipFill>
        <p:spPr>
          <a:xfrm>
            <a:off x="4866000" y="1547350"/>
            <a:ext cx="3926225" cy="3104825"/>
          </a:xfrm>
          <a:prstGeom prst="rect">
            <a:avLst/>
          </a:prstGeom>
          <a:noFill/>
          <a:ln>
            <a:noFill/>
          </a:ln>
        </p:spPr>
      </p:pic>
      <p:pic>
        <p:nvPicPr>
          <p:cNvPr id="178" name="Google Shape;178;p27"/>
          <p:cNvPicPr preferRelativeResize="0"/>
          <p:nvPr/>
        </p:nvPicPr>
        <p:blipFill>
          <a:blip r:embed="rId4">
            <a:alphaModFix/>
          </a:blip>
          <a:stretch>
            <a:fillRect/>
          </a:stretch>
        </p:blipFill>
        <p:spPr>
          <a:xfrm>
            <a:off x="865850" y="1547350"/>
            <a:ext cx="4092339" cy="31048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8"/>
          <p:cNvSpPr txBox="1"/>
          <p:nvPr>
            <p:ph type="title"/>
          </p:nvPr>
        </p:nvSpPr>
        <p:spPr>
          <a:xfrm>
            <a:off x="729450" y="116625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Model Evaluation</a:t>
            </a:r>
            <a:endParaRPr/>
          </a:p>
        </p:txBody>
      </p:sp>
      <p:pic>
        <p:nvPicPr>
          <p:cNvPr id="184" name="Google Shape;184;p28"/>
          <p:cNvPicPr preferRelativeResize="0"/>
          <p:nvPr/>
        </p:nvPicPr>
        <p:blipFill>
          <a:blip r:embed="rId3">
            <a:alphaModFix/>
          </a:blip>
          <a:stretch>
            <a:fillRect/>
          </a:stretch>
        </p:blipFill>
        <p:spPr>
          <a:xfrm>
            <a:off x="1930722" y="1609325"/>
            <a:ext cx="5160079" cy="32896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9"/>
          <p:cNvSpPr txBox="1"/>
          <p:nvPr>
            <p:ph type="title"/>
          </p:nvPr>
        </p:nvSpPr>
        <p:spPr>
          <a:xfrm>
            <a:off x="729450" y="116625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Model Evaluation on test set</a:t>
            </a:r>
            <a:endParaRPr/>
          </a:p>
        </p:txBody>
      </p:sp>
      <p:pic>
        <p:nvPicPr>
          <p:cNvPr id="190" name="Google Shape;190;p29"/>
          <p:cNvPicPr preferRelativeResize="0"/>
          <p:nvPr/>
        </p:nvPicPr>
        <p:blipFill>
          <a:blip r:embed="rId3">
            <a:alphaModFix/>
          </a:blip>
          <a:stretch>
            <a:fillRect/>
          </a:stretch>
        </p:blipFill>
        <p:spPr>
          <a:xfrm>
            <a:off x="941775" y="2007400"/>
            <a:ext cx="7688700" cy="140593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0"/>
          <p:cNvSpPr txBox="1"/>
          <p:nvPr>
            <p:ph type="title"/>
          </p:nvPr>
        </p:nvSpPr>
        <p:spPr>
          <a:xfrm>
            <a:off x="727650" y="127375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G</a:t>
            </a:r>
            <a:r>
              <a:rPr lang="en"/>
              <a:t>enerates word clouds for "Legit Jobs" and "Fake Jobs" based on the text data in the training set.</a:t>
            </a:r>
            <a:endParaRPr/>
          </a:p>
        </p:txBody>
      </p:sp>
      <p:pic>
        <p:nvPicPr>
          <p:cNvPr id="196" name="Google Shape;196;p30"/>
          <p:cNvPicPr preferRelativeResize="0"/>
          <p:nvPr/>
        </p:nvPicPr>
        <p:blipFill>
          <a:blip r:embed="rId3">
            <a:alphaModFix/>
          </a:blip>
          <a:stretch>
            <a:fillRect/>
          </a:stretch>
        </p:blipFill>
        <p:spPr>
          <a:xfrm>
            <a:off x="582300" y="2099500"/>
            <a:ext cx="8153976" cy="21715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1"/>
          <p:cNvSpPr txBox="1"/>
          <p:nvPr>
            <p:ph type="title"/>
          </p:nvPr>
        </p:nvSpPr>
        <p:spPr>
          <a:xfrm>
            <a:off x="2247175" y="8602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Deep Neural Network (DNN)</a:t>
            </a:r>
            <a:endParaRPr/>
          </a:p>
        </p:txBody>
      </p:sp>
      <p:pic>
        <p:nvPicPr>
          <p:cNvPr id="202" name="Google Shape;202;p31"/>
          <p:cNvPicPr preferRelativeResize="0"/>
          <p:nvPr/>
        </p:nvPicPr>
        <p:blipFill>
          <a:blip r:embed="rId3">
            <a:alphaModFix/>
          </a:blip>
          <a:stretch>
            <a:fillRect/>
          </a:stretch>
        </p:blipFill>
        <p:spPr>
          <a:xfrm>
            <a:off x="2157650" y="1318650"/>
            <a:ext cx="4393575" cy="3652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Objective of the Paper:</a:t>
            </a:r>
            <a:endParaRPr/>
          </a:p>
        </p:txBody>
      </p:sp>
      <p:sp>
        <p:nvSpPr>
          <p:cNvPr id="94" name="Google Shape;94;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t>The main goal of this research is to address the growing concern of job scam detection. The paper aims to analyze the impacts of fraudulent job posts and contribute to the research field by tackling the challenges associated with detecting such posts. The primary focus is on predicting fake job posts using both traditional machine learning algorithms and a deep learning model.</a:t>
            </a:r>
            <a:endParaRPr sz="15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ROC Curve of DNN:</a:t>
            </a:r>
            <a:endParaRPr/>
          </a:p>
        </p:txBody>
      </p:sp>
      <p:pic>
        <p:nvPicPr>
          <p:cNvPr id="208" name="Google Shape;208;p32"/>
          <p:cNvPicPr preferRelativeResize="0"/>
          <p:nvPr/>
        </p:nvPicPr>
        <p:blipFill>
          <a:blip r:embed="rId3">
            <a:alphaModFix/>
          </a:blip>
          <a:stretch>
            <a:fillRect/>
          </a:stretch>
        </p:blipFill>
        <p:spPr>
          <a:xfrm>
            <a:off x="3929300" y="1149750"/>
            <a:ext cx="4488850" cy="35534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Evaluation Metrics:</a:t>
            </a:r>
            <a:endParaRPr/>
          </a:p>
        </p:txBody>
      </p:sp>
      <p:sp>
        <p:nvSpPr>
          <p:cNvPr id="214" name="Google Shape;214;p3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t>The paper evaluates the performance of the models using various metrics. For traditional machine learning algorithms, metrics such as classification accuracy, precision, recall, and F1 score are considered. For the DNN model, accuracy, precision, and recall are analyzed for each fold. The paper emphasizes the importance of assessing the model's performance on a class-imbalanced dataset and considers precision and recall in addition to accuracy.</a:t>
            </a:r>
            <a:endParaRPr sz="15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and Findings:</a:t>
            </a:r>
            <a:endParaRPr/>
          </a:p>
        </p:txBody>
      </p:sp>
      <p:sp>
        <p:nvSpPr>
          <p:cNvPr id="220" name="Google Shape;220;p3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t>The research reports the highest classification accuracy for the Random Forest Classifier among traditional machine learning algorithms. The DNN model achieves a 99% accuracy for specific folds, with an average classification accuracy of 97.7% across 10 folds. The paper highlights the importance of considering precision and recall, especially in a class-unbalanced dataset.</a:t>
            </a:r>
            <a:endParaRPr sz="15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Challenges and Solutions: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26" name="Google Shape;226;p3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solidFill>
                  <a:srgbClr val="374151"/>
                </a:solidFill>
                <a:latin typeface="Roboto"/>
                <a:ea typeface="Roboto"/>
                <a:cs typeface="Roboto"/>
                <a:sym typeface="Roboto"/>
              </a:rPr>
              <a:t>The implementation faces challenges related to the class imbalance in the dataset. The use of precision and recall is emphasized to address this issue. Additionally, a dropout layer is introduced in the DNN model to reduce overfitting and improve generalization.</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Mining Techniques: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00" name="Google Shape;100;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t>The paper employs various data mining techniques to achieve its objective. The techniques include traditional machine learning algorithms such as Decision_tree, Random_forest, SVM, Logistic Regression and a Deep learning model, specifically a Deep Neural Network (DNN).</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Datasets:</a:t>
            </a:r>
            <a:endParaRPr/>
          </a:p>
        </p:txBody>
      </p:sp>
      <p:sp>
        <p:nvSpPr>
          <p:cNvPr id="106" name="Google Shape;106;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t>The study utilizes the EMSCAD dataset for experimentation, which contains real-life examples of fake job posts. The dataset is processed using Google Colab. For conventional machine learning algorithms, hold-out cross-validation is employed, with 80% of the data used for training and 20% for testing. Specific details are provided for the KNN model, where a range of K values is explored. For the DNN model, a 10-fold cross-validation approach is used, with 60% for training, 20% for validation, and 20% for testing.</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LIBRARIES</a:t>
            </a:r>
            <a:endParaRPr/>
          </a:p>
        </p:txBody>
      </p:sp>
      <p:sp>
        <p:nvSpPr>
          <p:cNvPr id="112" name="Google Shape;112;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000000"/>
              </a:buClr>
              <a:buSzPts val="1300"/>
              <a:buChar char="●"/>
            </a:pPr>
            <a:r>
              <a:rPr lang="en">
                <a:solidFill>
                  <a:srgbClr val="000000"/>
                </a:solidFill>
              </a:rPr>
              <a:t>PANDAS</a:t>
            </a:r>
            <a:endParaRPr>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NUMPY</a:t>
            </a:r>
            <a:endParaRPr>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SEABORN</a:t>
            </a:r>
            <a:endParaRPr>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SKLEARN</a:t>
            </a:r>
            <a:endParaRPr>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WORDCLOUD</a:t>
            </a:r>
            <a:endParaRPr>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NLTK</a:t>
            </a:r>
            <a:endParaRPr>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806225" y="13186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1: </a:t>
            </a:r>
            <a:r>
              <a:rPr b="0" lang="en" sz="2377"/>
              <a:t>Data cleaning and handling the missing values.</a:t>
            </a:r>
            <a:endParaRPr b="0" sz="2377"/>
          </a:p>
        </p:txBody>
      </p:sp>
      <p:sp>
        <p:nvSpPr>
          <p:cNvPr id="118" name="Google Shape;118;p18"/>
          <p:cNvSpPr txBox="1"/>
          <p:nvPr>
            <p:ph type="title"/>
          </p:nvPr>
        </p:nvSpPr>
        <p:spPr>
          <a:xfrm>
            <a:off x="806225" y="17924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2: </a:t>
            </a:r>
            <a:r>
              <a:rPr b="0" lang="en" sz="2377"/>
              <a:t>Split the dataset into training, validation, and testing sets.</a:t>
            </a:r>
            <a:endParaRPr b="0" sz="2377"/>
          </a:p>
        </p:txBody>
      </p:sp>
      <p:pic>
        <p:nvPicPr>
          <p:cNvPr id="119" name="Google Shape;119;p18"/>
          <p:cNvPicPr preferRelativeResize="0"/>
          <p:nvPr/>
        </p:nvPicPr>
        <p:blipFill>
          <a:blip r:embed="rId3">
            <a:alphaModFix/>
          </a:blip>
          <a:stretch>
            <a:fillRect/>
          </a:stretch>
        </p:blipFill>
        <p:spPr>
          <a:xfrm>
            <a:off x="904525" y="2684675"/>
            <a:ext cx="5219700" cy="1876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Split:</a:t>
            </a:r>
            <a:endParaRPr/>
          </a:p>
        </p:txBody>
      </p:sp>
      <p:pic>
        <p:nvPicPr>
          <p:cNvPr id="125" name="Google Shape;125;p19"/>
          <p:cNvPicPr preferRelativeResize="0"/>
          <p:nvPr/>
        </p:nvPicPr>
        <p:blipFill rotWithShape="1">
          <a:blip r:embed="rId3">
            <a:alphaModFix/>
          </a:blip>
          <a:srcRect b="1970" l="2143" r="1749" t="0"/>
          <a:stretch/>
        </p:blipFill>
        <p:spPr>
          <a:xfrm>
            <a:off x="2798675" y="777500"/>
            <a:ext cx="5327750" cy="4089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727650" y="12725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3: </a:t>
            </a:r>
            <a:r>
              <a:rPr b="0" lang="en" sz="2377"/>
              <a:t>Generate </a:t>
            </a:r>
            <a:r>
              <a:rPr b="0" lang="en" sz="2377"/>
              <a:t>Word Clouds</a:t>
            </a:r>
            <a:r>
              <a:rPr b="0" lang="en" sz="2377"/>
              <a:t> of Legit and Fake Job Postings.</a:t>
            </a:r>
            <a:endParaRPr b="0" sz="2377"/>
          </a:p>
        </p:txBody>
      </p:sp>
      <p:pic>
        <p:nvPicPr>
          <p:cNvPr id="131" name="Google Shape;131;p20"/>
          <p:cNvPicPr preferRelativeResize="0"/>
          <p:nvPr/>
        </p:nvPicPr>
        <p:blipFill rotWithShape="1">
          <a:blip r:embed="rId3">
            <a:alphaModFix/>
          </a:blip>
          <a:srcRect b="0" l="1117" r="833" t="3716"/>
          <a:stretch/>
        </p:blipFill>
        <p:spPr>
          <a:xfrm>
            <a:off x="802663" y="2226300"/>
            <a:ext cx="7538675" cy="2118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1455300" y="13340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Distribution of text lengths in job descriptions</a:t>
            </a:r>
            <a:endParaRPr/>
          </a:p>
        </p:txBody>
      </p:sp>
      <p:pic>
        <p:nvPicPr>
          <p:cNvPr id="137" name="Google Shape;137;p21"/>
          <p:cNvPicPr preferRelativeResize="0"/>
          <p:nvPr/>
        </p:nvPicPr>
        <p:blipFill>
          <a:blip r:embed="rId3">
            <a:alphaModFix/>
          </a:blip>
          <a:stretch>
            <a:fillRect/>
          </a:stretch>
        </p:blipFill>
        <p:spPr>
          <a:xfrm>
            <a:off x="2174263" y="1869200"/>
            <a:ext cx="4732922" cy="2984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