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3" r:id="rId1"/>
  </p:sldMasterIdLst>
  <p:notesMasterIdLst>
    <p:notesMasterId r:id="rId7"/>
  </p:notesMasterIdLst>
  <p:sldIdLst>
    <p:sldId id="256" r:id="rId2"/>
    <p:sldId id="257" r:id="rId3"/>
    <p:sldId id="259" r:id="rId4"/>
    <p:sldId id="260"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0D9C19-08E5-496A-9577-63C29365D03E}" type="doc">
      <dgm:prSet loTypeId="urn:microsoft.com/office/officeart/2005/8/layout/chevron1" loCatId="process" qsTypeId="urn:microsoft.com/office/officeart/2005/8/quickstyle/simple5" qsCatId="simple" csTypeId="urn:microsoft.com/office/officeart/2005/8/colors/colorful1" csCatId="colorful" phldr="1"/>
      <dgm:spPr/>
      <dgm:t>
        <a:bodyPr/>
        <a:lstStyle/>
        <a:p>
          <a:endParaRPr lang="en-US"/>
        </a:p>
      </dgm:t>
    </dgm:pt>
    <dgm:pt modelId="{5C872214-5824-4878-B1D3-11412DF42D1E}">
      <dgm:prSet/>
      <dgm:spPr/>
      <dgm:t>
        <a:bodyPr/>
        <a:lstStyle/>
        <a:p>
          <a:r>
            <a:rPr lang="en-US"/>
            <a:t>Explore</a:t>
          </a:r>
        </a:p>
      </dgm:t>
    </dgm:pt>
    <dgm:pt modelId="{A4726110-CC70-43D9-A845-2B1F467D8E34}" type="parTrans" cxnId="{3C76B275-0EFD-46B3-B2AD-16EDC50C1737}">
      <dgm:prSet/>
      <dgm:spPr/>
      <dgm:t>
        <a:bodyPr/>
        <a:lstStyle/>
        <a:p>
          <a:endParaRPr lang="en-US"/>
        </a:p>
      </dgm:t>
    </dgm:pt>
    <dgm:pt modelId="{7D66E52F-2E64-4F47-8352-508F458429EB}" type="sibTrans" cxnId="{3C76B275-0EFD-46B3-B2AD-16EDC50C1737}">
      <dgm:prSet/>
      <dgm:spPr/>
      <dgm:t>
        <a:bodyPr/>
        <a:lstStyle/>
        <a:p>
          <a:endParaRPr lang="en-US"/>
        </a:p>
      </dgm:t>
    </dgm:pt>
    <dgm:pt modelId="{25493971-2D7B-4F35-8575-122543CDDC44}">
      <dgm:prSet/>
      <dgm:spPr/>
      <dgm:t>
        <a:bodyPr/>
        <a:lstStyle/>
        <a:p>
          <a:r>
            <a:rPr lang="en-US"/>
            <a:t>Explore the metabolic scaling relationship at different reference temperatures</a:t>
          </a:r>
        </a:p>
      </dgm:t>
    </dgm:pt>
    <dgm:pt modelId="{F68FF62C-BFAB-4116-B80C-BD92DE0074B1}" type="parTrans" cxnId="{0462E3E5-7E8A-4991-87AC-91BFF0A61586}">
      <dgm:prSet/>
      <dgm:spPr/>
      <dgm:t>
        <a:bodyPr/>
        <a:lstStyle/>
        <a:p>
          <a:endParaRPr lang="en-US"/>
        </a:p>
      </dgm:t>
    </dgm:pt>
    <dgm:pt modelId="{9350F9C3-D8A5-406E-BBB7-00F292DE6EDE}" type="sibTrans" cxnId="{0462E3E5-7E8A-4991-87AC-91BFF0A61586}">
      <dgm:prSet/>
      <dgm:spPr/>
      <dgm:t>
        <a:bodyPr/>
        <a:lstStyle/>
        <a:p>
          <a:endParaRPr lang="en-US"/>
        </a:p>
      </dgm:t>
    </dgm:pt>
    <dgm:pt modelId="{7C964216-20CC-4B9E-B4BC-27C790E0E9CB}">
      <dgm:prSet/>
      <dgm:spPr/>
      <dgm:t>
        <a:bodyPr/>
        <a:lstStyle/>
        <a:p>
          <a:r>
            <a:rPr lang="en-US"/>
            <a:t>Determine</a:t>
          </a:r>
        </a:p>
      </dgm:t>
    </dgm:pt>
    <dgm:pt modelId="{677CAA05-0DB6-459B-9900-83658AA39430}" type="parTrans" cxnId="{9142CEA7-98AA-4E5D-A6F7-6E25A26EDF7D}">
      <dgm:prSet/>
      <dgm:spPr/>
      <dgm:t>
        <a:bodyPr/>
        <a:lstStyle/>
        <a:p>
          <a:endParaRPr lang="en-US"/>
        </a:p>
      </dgm:t>
    </dgm:pt>
    <dgm:pt modelId="{B00DFA35-A389-458E-8AFF-1B2412843D7E}" type="sibTrans" cxnId="{9142CEA7-98AA-4E5D-A6F7-6E25A26EDF7D}">
      <dgm:prSet/>
      <dgm:spPr/>
      <dgm:t>
        <a:bodyPr/>
        <a:lstStyle/>
        <a:p>
          <a:endParaRPr lang="en-US"/>
        </a:p>
      </dgm:t>
    </dgm:pt>
    <dgm:pt modelId="{CDE70A7E-0935-4752-8BCE-D695CD603C25}">
      <dgm:prSet/>
      <dgm:spPr/>
      <dgm:t>
        <a:bodyPr/>
        <a:lstStyle/>
        <a:p>
          <a:r>
            <a:rPr lang="en-US"/>
            <a:t>Determine the scaling exponent for each group</a:t>
          </a:r>
        </a:p>
      </dgm:t>
    </dgm:pt>
    <dgm:pt modelId="{72F38FA4-DF57-4397-9EAE-360A3167FC74}" type="parTrans" cxnId="{B20C383E-C4E1-45DA-9DD7-0F5177278E2C}">
      <dgm:prSet/>
      <dgm:spPr/>
      <dgm:t>
        <a:bodyPr/>
        <a:lstStyle/>
        <a:p>
          <a:endParaRPr lang="en-US"/>
        </a:p>
      </dgm:t>
    </dgm:pt>
    <dgm:pt modelId="{BED4D6F8-F2EC-4D49-9FBB-D8170D7EDF32}" type="sibTrans" cxnId="{B20C383E-C4E1-45DA-9DD7-0F5177278E2C}">
      <dgm:prSet/>
      <dgm:spPr/>
      <dgm:t>
        <a:bodyPr/>
        <a:lstStyle/>
        <a:p>
          <a:endParaRPr lang="en-US"/>
        </a:p>
      </dgm:t>
    </dgm:pt>
    <dgm:pt modelId="{4E3E3D5B-1C63-40BA-A5D9-3E8B6821A8D7}">
      <dgm:prSet/>
      <dgm:spPr/>
      <dgm:t>
        <a:bodyPr/>
        <a:lstStyle/>
        <a:p>
          <a:r>
            <a:rPr lang="en-US"/>
            <a:t>Evaluate</a:t>
          </a:r>
        </a:p>
      </dgm:t>
    </dgm:pt>
    <dgm:pt modelId="{0E9C256F-EE2F-4CB7-86FB-F3FF054AEFB3}" type="parTrans" cxnId="{533DFCCE-A2FC-48A4-A844-1D791EB38B45}">
      <dgm:prSet/>
      <dgm:spPr/>
      <dgm:t>
        <a:bodyPr/>
        <a:lstStyle/>
        <a:p>
          <a:endParaRPr lang="en-US"/>
        </a:p>
      </dgm:t>
    </dgm:pt>
    <dgm:pt modelId="{B7E0A781-5A46-493F-8CD1-7229C90FC747}" type="sibTrans" cxnId="{533DFCCE-A2FC-48A4-A844-1D791EB38B45}">
      <dgm:prSet/>
      <dgm:spPr/>
      <dgm:t>
        <a:bodyPr/>
        <a:lstStyle/>
        <a:p>
          <a:endParaRPr lang="en-US"/>
        </a:p>
      </dgm:t>
    </dgm:pt>
    <dgm:pt modelId="{2BC644CB-5EE6-4DDE-A2A8-6CD8AAD3E939}">
      <dgm:prSet/>
      <dgm:spPr/>
      <dgm:t>
        <a:bodyPr/>
        <a:lstStyle/>
        <a:p>
          <a:r>
            <a:rPr lang="en-US"/>
            <a:t>Evaluate metabolic efficiency w.r.t cell size/volume</a:t>
          </a:r>
        </a:p>
      </dgm:t>
    </dgm:pt>
    <dgm:pt modelId="{0C7D78D6-E4AA-4F19-BC11-28D8343A5FA8}" type="parTrans" cxnId="{B91BB491-A69D-406B-83D3-155E80972B61}">
      <dgm:prSet/>
      <dgm:spPr/>
      <dgm:t>
        <a:bodyPr/>
        <a:lstStyle/>
        <a:p>
          <a:endParaRPr lang="en-US"/>
        </a:p>
      </dgm:t>
    </dgm:pt>
    <dgm:pt modelId="{75EA9D0C-CD64-40C6-B7E1-849E1E03BAE0}" type="sibTrans" cxnId="{B91BB491-A69D-406B-83D3-155E80972B61}">
      <dgm:prSet/>
      <dgm:spPr/>
      <dgm:t>
        <a:bodyPr/>
        <a:lstStyle/>
        <a:p>
          <a:endParaRPr lang="en-US"/>
        </a:p>
      </dgm:t>
    </dgm:pt>
    <dgm:pt modelId="{42DCC93E-6DFE-42C8-B576-D71BB52D7053}" type="pres">
      <dgm:prSet presAssocID="{380D9C19-08E5-496A-9577-63C29365D03E}" presName="Name0" presStyleCnt="0">
        <dgm:presLayoutVars>
          <dgm:dir/>
          <dgm:animLvl val="lvl"/>
          <dgm:resizeHandles val="exact"/>
        </dgm:presLayoutVars>
      </dgm:prSet>
      <dgm:spPr/>
    </dgm:pt>
    <dgm:pt modelId="{D349C9E5-D17D-4533-92C1-E2A90853E7E0}" type="pres">
      <dgm:prSet presAssocID="{5C872214-5824-4878-B1D3-11412DF42D1E}" presName="composite" presStyleCnt="0"/>
      <dgm:spPr/>
    </dgm:pt>
    <dgm:pt modelId="{7368A180-F37B-4A0E-BFE7-C162D8934A17}" type="pres">
      <dgm:prSet presAssocID="{5C872214-5824-4878-B1D3-11412DF42D1E}" presName="parTx" presStyleLbl="node1" presStyleIdx="0" presStyleCnt="3">
        <dgm:presLayoutVars>
          <dgm:chMax val="0"/>
          <dgm:chPref val="0"/>
          <dgm:bulletEnabled val="1"/>
        </dgm:presLayoutVars>
      </dgm:prSet>
      <dgm:spPr/>
    </dgm:pt>
    <dgm:pt modelId="{E8E0DCF3-CD0B-4935-B57E-7CFCA648B4EA}" type="pres">
      <dgm:prSet presAssocID="{5C872214-5824-4878-B1D3-11412DF42D1E}" presName="desTx" presStyleLbl="revTx" presStyleIdx="0" presStyleCnt="3">
        <dgm:presLayoutVars>
          <dgm:bulletEnabled val="1"/>
        </dgm:presLayoutVars>
      </dgm:prSet>
      <dgm:spPr/>
    </dgm:pt>
    <dgm:pt modelId="{5BEFDC01-4EF8-450B-AA01-A0CE11578520}" type="pres">
      <dgm:prSet presAssocID="{7D66E52F-2E64-4F47-8352-508F458429EB}" presName="space" presStyleCnt="0"/>
      <dgm:spPr/>
    </dgm:pt>
    <dgm:pt modelId="{57C63059-F0C8-47DA-81B2-7CEE3AF904C4}" type="pres">
      <dgm:prSet presAssocID="{7C964216-20CC-4B9E-B4BC-27C790E0E9CB}" presName="composite" presStyleCnt="0"/>
      <dgm:spPr/>
    </dgm:pt>
    <dgm:pt modelId="{10DA6E76-CEA7-49B4-B43D-1DA0D524CDFF}" type="pres">
      <dgm:prSet presAssocID="{7C964216-20CC-4B9E-B4BC-27C790E0E9CB}" presName="parTx" presStyleLbl="node1" presStyleIdx="1" presStyleCnt="3">
        <dgm:presLayoutVars>
          <dgm:chMax val="0"/>
          <dgm:chPref val="0"/>
          <dgm:bulletEnabled val="1"/>
        </dgm:presLayoutVars>
      </dgm:prSet>
      <dgm:spPr/>
    </dgm:pt>
    <dgm:pt modelId="{F6D2E218-8ADA-46CD-BD85-F013507E1547}" type="pres">
      <dgm:prSet presAssocID="{7C964216-20CC-4B9E-B4BC-27C790E0E9CB}" presName="desTx" presStyleLbl="revTx" presStyleIdx="1" presStyleCnt="3">
        <dgm:presLayoutVars>
          <dgm:bulletEnabled val="1"/>
        </dgm:presLayoutVars>
      </dgm:prSet>
      <dgm:spPr/>
    </dgm:pt>
    <dgm:pt modelId="{4A18FD11-D6B5-4C64-88A7-BC9ADEC09AC2}" type="pres">
      <dgm:prSet presAssocID="{B00DFA35-A389-458E-8AFF-1B2412843D7E}" presName="space" presStyleCnt="0"/>
      <dgm:spPr/>
    </dgm:pt>
    <dgm:pt modelId="{08F3FA4C-DB50-4326-BFF2-C99E6536A698}" type="pres">
      <dgm:prSet presAssocID="{4E3E3D5B-1C63-40BA-A5D9-3E8B6821A8D7}" presName="composite" presStyleCnt="0"/>
      <dgm:spPr/>
    </dgm:pt>
    <dgm:pt modelId="{F8F31D9E-C495-425C-B8C9-BDBCF9BA07AB}" type="pres">
      <dgm:prSet presAssocID="{4E3E3D5B-1C63-40BA-A5D9-3E8B6821A8D7}" presName="parTx" presStyleLbl="node1" presStyleIdx="2" presStyleCnt="3">
        <dgm:presLayoutVars>
          <dgm:chMax val="0"/>
          <dgm:chPref val="0"/>
          <dgm:bulletEnabled val="1"/>
        </dgm:presLayoutVars>
      </dgm:prSet>
      <dgm:spPr/>
    </dgm:pt>
    <dgm:pt modelId="{AAFF0F2B-E021-4F91-B874-74E22FFA6E3C}" type="pres">
      <dgm:prSet presAssocID="{4E3E3D5B-1C63-40BA-A5D9-3E8B6821A8D7}" presName="desTx" presStyleLbl="revTx" presStyleIdx="2" presStyleCnt="3">
        <dgm:presLayoutVars>
          <dgm:bulletEnabled val="1"/>
        </dgm:presLayoutVars>
      </dgm:prSet>
      <dgm:spPr/>
    </dgm:pt>
  </dgm:ptLst>
  <dgm:cxnLst>
    <dgm:cxn modelId="{5178F003-728A-46F2-BA3D-E541D6B71C7A}" type="presOf" srcId="{2BC644CB-5EE6-4DDE-A2A8-6CD8AAD3E939}" destId="{AAFF0F2B-E021-4F91-B874-74E22FFA6E3C}" srcOrd="0" destOrd="0" presId="urn:microsoft.com/office/officeart/2005/8/layout/chevron1"/>
    <dgm:cxn modelId="{1157B608-1D33-4F50-8F17-70E0D787D81F}" type="presOf" srcId="{380D9C19-08E5-496A-9577-63C29365D03E}" destId="{42DCC93E-6DFE-42C8-B576-D71BB52D7053}" srcOrd="0" destOrd="0" presId="urn:microsoft.com/office/officeart/2005/8/layout/chevron1"/>
    <dgm:cxn modelId="{D8CB470F-C92F-4669-99E2-278DB8FEF4C3}" type="presOf" srcId="{4E3E3D5B-1C63-40BA-A5D9-3E8B6821A8D7}" destId="{F8F31D9E-C495-425C-B8C9-BDBCF9BA07AB}" srcOrd="0" destOrd="0" presId="urn:microsoft.com/office/officeart/2005/8/layout/chevron1"/>
    <dgm:cxn modelId="{AE305011-6CC8-441B-B993-B22FA3367CC1}" type="presOf" srcId="{CDE70A7E-0935-4752-8BCE-D695CD603C25}" destId="{F6D2E218-8ADA-46CD-BD85-F013507E1547}" srcOrd="0" destOrd="0" presId="urn:microsoft.com/office/officeart/2005/8/layout/chevron1"/>
    <dgm:cxn modelId="{50EB0036-A4B9-40C9-8327-2752FF943F63}" type="presOf" srcId="{5C872214-5824-4878-B1D3-11412DF42D1E}" destId="{7368A180-F37B-4A0E-BFE7-C162D8934A17}" srcOrd="0" destOrd="0" presId="urn:microsoft.com/office/officeart/2005/8/layout/chevron1"/>
    <dgm:cxn modelId="{4789AF3D-56AF-4461-BB8C-6359297DBEE6}" type="presOf" srcId="{25493971-2D7B-4F35-8575-122543CDDC44}" destId="{E8E0DCF3-CD0B-4935-B57E-7CFCA648B4EA}" srcOrd="0" destOrd="0" presId="urn:microsoft.com/office/officeart/2005/8/layout/chevron1"/>
    <dgm:cxn modelId="{B20C383E-C4E1-45DA-9DD7-0F5177278E2C}" srcId="{7C964216-20CC-4B9E-B4BC-27C790E0E9CB}" destId="{CDE70A7E-0935-4752-8BCE-D695CD603C25}" srcOrd="0" destOrd="0" parTransId="{72F38FA4-DF57-4397-9EAE-360A3167FC74}" sibTransId="{BED4D6F8-F2EC-4D49-9FBB-D8170D7EDF32}"/>
    <dgm:cxn modelId="{3C76B275-0EFD-46B3-B2AD-16EDC50C1737}" srcId="{380D9C19-08E5-496A-9577-63C29365D03E}" destId="{5C872214-5824-4878-B1D3-11412DF42D1E}" srcOrd="0" destOrd="0" parTransId="{A4726110-CC70-43D9-A845-2B1F467D8E34}" sibTransId="{7D66E52F-2E64-4F47-8352-508F458429EB}"/>
    <dgm:cxn modelId="{B91BB491-A69D-406B-83D3-155E80972B61}" srcId="{4E3E3D5B-1C63-40BA-A5D9-3E8B6821A8D7}" destId="{2BC644CB-5EE6-4DDE-A2A8-6CD8AAD3E939}" srcOrd="0" destOrd="0" parTransId="{0C7D78D6-E4AA-4F19-BC11-28D8343A5FA8}" sibTransId="{75EA9D0C-CD64-40C6-B7E1-849E1E03BAE0}"/>
    <dgm:cxn modelId="{9142CEA7-98AA-4E5D-A6F7-6E25A26EDF7D}" srcId="{380D9C19-08E5-496A-9577-63C29365D03E}" destId="{7C964216-20CC-4B9E-B4BC-27C790E0E9CB}" srcOrd="1" destOrd="0" parTransId="{677CAA05-0DB6-459B-9900-83658AA39430}" sibTransId="{B00DFA35-A389-458E-8AFF-1B2412843D7E}"/>
    <dgm:cxn modelId="{FBC5A7BA-71FF-4D8A-A32B-4D5EA6C29096}" type="presOf" srcId="{7C964216-20CC-4B9E-B4BC-27C790E0E9CB}" destId="{10DA6E76-CEA7-49B4-B43D-1DA0D524CDFF}" srcOrd="0" destOrd="0" presId="urn:microsoft.com/office/officeart/2005/8/layout/chevron1"/>
    <dgm:cxn modelId="{533DFCCE-A2FC-48A4-A844-1D791EB38B45}" srcId="{380D9C19-08E5-496A-9577-63C29365D03E}" destId="{4E3E3D5B-1C63-40BA-A5D9-3E8B6821A8D7}" srcOrd="2" destOrd="0" parTransId="{0E9C256F-EE2F-4CB7-86FB-F3FF054AEFB3}" sibTransId="{B7E0A781-5A46-493F-8CD1-7229C90FC747}"/>
    <dgm:cxn modelId="{0462E3E5-7E8A-4991-87AC-91BFF0A61586}" srcId="{5C872214-5824-4878-B1D3-11412DF42D1E}" destId="{25493971-2D7B-4F35-8575-122543CDDC44}" srcOrd="0" destOrd="0" parTransId="{F68FF62C-BFAB-4116-B80C-BD92DE0074B1}" sibTransId="{9350F9C3-D8A5-406E-BBB7-00F292DE6EDE}"/>
    <dgm:cxn modelId="{599F43A9-ADD0-43F1-B1E1-C73C26566534}" type="presParOf" srcId="{42DCC93E-6DFE-42C8-B576-D71BB52D7053}" destId="{D349C9E5-D17D-4533-92C1-E2A90853E7E0}" srcOrd="0" destOrd="0" presId="urn:microsoft.com/office/officeart/2005/8/layout/chevron1"/>
    <dgm:cxn modelId="{3409880E-9465-4162-936D-924C00A37BE2}" type="presParOf" srcId="{D349C9E5-D17D-4533-92C1-E2A90853E7E0}" destId="{7368A180-F37B-4A0E-BFE7-C162D8934A17}" srcOrd="0" destOrd="0" presId="urn:microsoft.com/office/officeart/2005/8/layout/chevron1"/>
    <dgm:cxn modelId="{81DBDCFD-B2FC-40EE-88D6-A829A5CF4223}" type="presParOf" srcId="{D349C9E5-D17D-4533-92C1-E2A90853E7E0}" destId="{E8E0DCF3-CD0B-4935-B57E-7CFCA648B4EA}" srcOrd="1" destOrd="0" presId="urn:microsoft.com/office/officeart/2005/8/layout/chevron1"/>
    <dgm:cxn modelId="{C752526C-B505-4E7F-A959-B580C7B0B72E}" type="presParOf" srcId="{42DCC93E-6DFE-42C8-B576-D71BB52D7053}" destId="{5BEFDC01-4EF8-450B-AA01-A0CE11578520}" srcOrd="1" destOrd="0" presId="urn:microsoft.com/office/officeart/2005/8/layout/chevron1"/>
    <dgm:cxn modelId="{7A4B0F7F-F827-4028-9AFB-98B7E282E97A}" type="presParOf" srcId="{42DCC93E-6DFE-42C8-B576-D71BB52D7053}" destId="{57C63059-F0C8-47DA-81B2-7CEE3AF904C4}" srcOrd="2" destOrd="0" presId="urn:microsoft.com/office/officeart/2005/8/layout/chevron1"/>
    <dgm:cxn modelId="{E83D5E08-7253-4C16-AA3B-2C519C79FF4E}" type="presParOf" srcId="{57C63059-F0C8-47DA-81B2-7CEE3AF904C4}" destId="{10DA6E76-CEA7-49B4-B43D-1DA0D524CDFF}" srcOrd="0" destOrd="0" presId="urn:microsoft.com/office/officeart/2005/8/layout/chevron1"/>
    <dgm:cxn modelId="{04572BB2-0070-4B32-B655-BF09D5E2E419}" type="presParOf" srcId="{57C63059-F0C8-47DA-81B2-7CEE3AF904C4}" destId="{F6D2E218-8ADA-46CD-BD85-F013507E1547}" srcOrd="1" destOrd="0" presId="urn:microsoft.com/office/officeart/2005/8/layout/chevron1"/>
    <dgm:cxn modelId="{8F6CDC68-E469-4A55-B3D9-B10C21AA3A38}" type="presParOf" srcId="{42DCC93E-6DFE-42C8-B576-D71BB52D7053}" destId="{4A18FD11-D6B5-4C64-88A7-BC9ADEC09AC2}" srcOrd="3" destOrd="0" presId="urn:microsoft.com/office/officeart/2005/8/layout/chevron1"/>
    <dgm:cxn modelId="{6A8612D6-6821-4EB9-AC10-4410ED902863}" type="presParOf" srcId="{42DCC93E-6DFE-42C8-B576-D71BB52D7053}" destId="{08F3FA4C-DB50-4326-BFF2-C99E6536A698}" srcOrd="4" destOrd="0" presId="urn:microsoft.com/office/officeart/2005/8/layout/chevron1"/>
    <dgm:cxn modelId="{52048E21-4500-4C76-A787-19EC63401151}" type="presParOf" srcId="{08F3FA4C-DB50-4326-BFF2-C99E6536A698}" destId="{F8F31D9E-C495-425C-B8C9-BDBCF9BA07AB}" srcOrd="0" destOrd="0" presId="urn:microsoft.com/office/officeart/2005/8/layout/chevron1"/>
    <dgm:cxn modelId="{FA815427-D851-407E-952D-A9F3DB41EC9A}" type="presParOf" srcId="{08F3FA4C-DB50-4326-BFF2-C99E6536A698}" destId="{AAFF0F2B-E021-4F91-B874-74E22FFA6E3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8A180-F37B-4A0E-BFE7-C162D8934A17}">
      <dsp:nvSpPr>
        <dsp:cNvPr id="0" name=""/>
        <dsp:cNvSpPr/>
      </dsp:nvSpPr>
      <dsp:spPr>
        <a:xfrm>
          <a:off x="4161" y="1169072"/>
          <a:ext cx="2418629" cy="967451"/>
        </a:xfrm>
        <a:prstGeom prst="chevron">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Explore</a:t>
          </a:r>
        </a:p>
      </dsp:txBody>
      <dsp:txXfrm>
        <a:off x="487887" y="1169072"/>
        <a:ext cx="1451178" cy="967451"/>
      </dsp:txXfrm>
    </dsp:sp>
    <dsp:sp modelId="{E8E0DCF3-CD0B-4935-B57E-7CFCA648B4EA}">
      <dsp:nvSpPr>
        <dsp:cNvPr id="0" name=""/>
        <dsp:cNvSpPr/>
      </dsp:nvSpPr>
      <dsp:spPr>
        <a:xfrm>
          <a:off x="4161" y="2257456"/>
          <a:ext cx="1934903" cy="183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kern="1200"/>
            <a:t>Explore the metabolic scaling relationship at different reference temperatures</a:t>
          </a:r>
        </a:p>
      </dsp:txBody>
      <dsp:txXfrm>
        <a:off x="4161" y="2257456"/>
        <a:ext cx="1934903" cy="1838250"/>
      </dsp:txXfrm>
    </dsp:sp>
    <dsp:sp modelId="{10DA6E76-CEA7-49B4-B43D-1DA0D524CDFF}">
      <dsp:nvSpPr>
        <dsp:cNvPr id="0" name=""/>
        <dsp:cNvSpPr/>
      </dsp:nvSpPr>
      <dsp:spPr>
        <a:xfrm>
          <a:off x="2206791" y="1169072"/>
          <a:ext cx="2418629" cy="967451"/>
        </a:xfrm>
        <a:prstGeom prst="chevron">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Determine</a:t>
          </a:r>
        </a:p>
      </dsp:txBody>
      <dsp:txXfrm>
        <a:off x="2690517" y="1169072"/>
        <a:ext cx="1451178" cy="967451"/>
      </dsp:txXfrm>
    </dsp:sp>
    <dsp:sp modelId="{F6D2E218-8ADA-46CD-BD85-F013507E1547}">
      <dsp:nvSpPr>
        <dsp:cNvPr id="0" name=""/>
        <dsp:cNvSpPr/>
      </dsp:nvSpPr>
      <dsp:spPr>
        <a:xfrm>
          <a:off x="2206791" y="2257456"/>
          <a:ext cx="1934903" cy="183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kern="1200"/>
            <a:t>Determine the scaling exponent for each group</a:t>
          </a:r>
        </a:p>
      </dsp:txBody>
      <dsp:txXfrm>
        <a:off x="2206791" y="2257456"/>
        <a:ext cx="1934903" cy="1838250"/>
      </dsp:txXfrm>
    </dsp:sp>
    <dsp:sp modelId="{F8F31D9E-C495-425C-B8C9-BDBCF9BA07AB}">
      <dsp:nvSpPr>
        <dsp:cNvPr id="0" name=""/>
        <dsp:cNvSpPr/>
      </dsp:nvSpPr>
      <dsp:spPr>
        <a:xfrm>
          <a:off x="4409420" y="1169072"/>
          <a:ext cx="2418629" cy="967451"/>
        </a:xfrm>
        <a:prstGeom prst="chevron">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Evaluate</a:t>
          </a:r>
        </a:p>
      </dsp:txBody>
      <dsp:txXfrm>
        <a:off x="4893146" y="1169072"/>
        <a:ext cx="1451178" cy="967451"/>
      </dsp:txXfrm>
    </dsp:sp>
    <dsp:sp modelId="{AAFF0F2B-E021-4F91-B874-74E22FFA6E3C}">
      <dsp:nvSpPr>
        <dsp:cNvPr id="0" name=""/>
        <dsp:cNvSpPr/>
      </dsp:nvSpPr>
      <dsp:spPr>
        <a:xfrm>
          <a:off x="4409420" y="2257456"/>
          <a:ext cx="1934903" cy="183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kern="1200"/>
            <a:t>Evaluate metabolic efficiency w.r.t cell size/volume</a:t>
          </a:r>
        </a:p>
      </dsp:txBody>
      <dsp:txXfrm>
        <a:off x="4409420" y="2257456"/>
        <a:ext cx="1934903" cy="18382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A9E6C-D93A-4DE5-A98E-E3A75F93DA5C}" type="datetimeFigureOut">
              <a:rPr lang="en-US"/>
              <a:t>5/2/2018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9F989-C003-4220-85EF-2A4AE76AD31D}" type="slidenum">
              <a:rPr lang="en-US"/>
              <a:t>‹#›</a:t>
            </a:fld>
            <a:endParaRPr lang="en-US"/>
          </a:p>
        </p:txBody>
      </p:sp>
    </p:spTree>
    <p:extLst>
      <p:ext uri="{BB962C8B-B14F-4D97-AF65-F5344CB8AC3E}">
        <p14:creationId xmlns:p14="http://schemas.microsoft.com/office/powerpoint/2010/main" val="222663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Over the next 5 months I will be doing a </a:t>
            </a:r>
            <a:r>
              <a:rPr lang="en-US" err="1">
                <a:cs typeface="Calibri"/>
              </a:rPr>
              <a:t>meta analysis</a:t>
            </a:r>
            <a:r>
              <a:rPr lang="en-US">
                <a:cs typeface="Calibri"/>
              </a:rPr>
              <a:t> using the Global </a:t>
            </a:r>
            <a:r>
              <a:rPr lang="en-US" err="1">
                <a:cs typeface="Calibri"/>
              </a:rPr>
              <a:t>BioTraits</a:t>
            </a:r>
            <a:r>
              <a:rPr lang="en-US">
                <a:cs typeface="Calibri"/>
              </a:rPr>
              <a:t> data to find a relationship between the </a:t>
            </a:r>
            <a:r>
              <a:rPr lang="en-US" err="1">
                <a:cs typeface="Calibri"/>
              </a:rPr>
              <a:t>scalings</a:t>
            </a:r>
            <a:r>
              <a:rPr lang="en-US">
                <a:cs typeface="Calibri"/>
              </a:rPr>
              <a:t> of metabolic rate with cell size in prokaryotes and unicellular organisms such as </a:t>
            </a:r>
            <a:r>
              <a:rPr lang="en-US" err="1">
                <a:cs typeface="Calibri"/>
              </a:rPr>
              <a:t>phytoplanktons</a:t>
            </a:r>
            <a:r>
              <a:rPr lang="en-US">
                <a:cs typeface="Calibri"/>
              </a:rPr>
              <a:t>.</a:t>
            </a:r>
          </a:p>
        </p:txBody>
      </p:sp>
      <p:sp>
        <p:nvSpPr>
          <p:cNvPr id="4" name="Slide Number Placeholder 3"/>
          <p:cNvSpPr>
            <a:spLocks noGrp="1"/>
          </p:cNvSpPr>
          <p:nvPr>
            <p:ph type="sldNum" sz="quarter" idx="10"/>
          </p:nvPr>
        </p:nvSpPr>
        <p:spPr/>
        <p:txBody>
          <a:bodyPr/>
          <a:lstStyle/>
          <a:p>
            <a:fld id="{9259F989-C003-4220-85EF-2A4AE76AD31D}" type="slidenum">
              <a:rPr lang="en-US"/>
              <a:t>1</a:t>
            </a:fld>
            <a:endParaRPr lang="en-US"/>
          </a:p>
        </p:txBody>
      </p:sp>
    </p:spTree>
    <p:extLst>
      <p:ext uri="{BB962C8B-B14F-4D97-AF65-F5344CB8AC3E}">
        <p14:creationId xmlns:p14="http://schemas.microsoft.com/office/powerpoint/2010/main" val="153804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Well, if we understand how form or functions change as organisms get bigger or smaller, it is possible to learn something fundamental about the underlying processes or learn about what factors place evolutionary limits on organismal growth and adaptations. </a:t>
            </a:r>
            <a:endParaRPr lang="en-US"/>
          </a:p>
          <a:p>
            <a:endParaRPr lang="en-US" b="1">
              <a:cs typeface="Calibri"/>
            </a:endParaRPr>
          </a:p>
          <a:p>
            <a:r>
              <a:rPr lang="en-US">
                <a:cs typeface="Calibri"/>
              </a:rPr>
              <a:t>There have been a number of studies that have investigated allometric relationship between body size and metabolic rate across </a:t>
            </a:r>
            <a:r>
              <a:rPr lang="en-US"/>
              <a:t>several different taxa of animals and plants, and for different physiological states</a:t>
            </a:r>
            <a:r>
              <a:rPr lang="en-US">
                <a:cs typeface="Calibri"/>
              </a:rPr>
              <a:t>. In 1930's, Max </a:t>
            </a:r>
            <a:r>
              <a:rPr lang="en-US" err="1">
                <a:cs typeface="Calibri"/>
              </a:rPr>
              <a:t>Klieber</a:t>
            </a:r>
            <a:r>
              <a:rPr lang="en-US">
                <a:cs typeface="Calibri"/>
              </a:rPr>
              <a:t> demonstrated that the metabolic rate of birds and mammals scales as approximately three-quarters (3/4s) power of body mass. And several other studies supporting this power function led to the belief that a scaling exponent of three-quarters applies to all organisms. Many studies have since then proven that </a:t>
            </a:r>
            <a:r>
              <a:rPr lang="en-US" err="1">
                <a:cs typeface="Calibri"/>
              </a:rPr>
              <a:t>Kliebers</a:t>
            </a:r>
            <a:r>
              <a:rPr lang="en-US">
                <a:cs typeface="Calibri"/>
              </a:rPr>
              <a:t> law does not apply universally to all organisms. DeLong's paper from 2010 illustrates that there are potentially differences in scaling for different groups. </a:t>
            </a:r>
          </a:p>
          <a:p>
            <a:endParaRPr lang="en-US">
              <a:cs typeface="Calibri"/>
            </a:endParaRPr>
          </a:p>
          <a:p>
            <a:r>
              <a:rPr lang="en-US">
                <a:cs typeface="Calibri"/>
              </a:rPr>
              <a:t>...However, few studies have examined the metabolic scaling relationships in unicellular prokaryotes and </a:t>
            </a:r>
            <a:r>
              <a:rPr lang="en-US" err="1">
                <a:cs typeface="Calibri"/>
              </a:rPr>
              <a:t>phytoplanktons</a:t>
            </a:r>
            <a:r>
              <a:rPr lang="en-US">
                <a:cs typeface="Calibri"/>
              </a:rPr>
              <a:t> with respect to cell size. </a:t>
            </a:r>
          </a:p>
          <a:p>
            <a:r>
              <a:rPr lang="en-US"/>
              <a:t>and as like a possible extension to the results later you might want to look not only at different taxonomic groups, but maybe also differences in scaling between functional groups (e.g. heterotrophic vs autotrophic bacteria/phytoplankton)</a:t>
            </a:r>
            <a:endParaRPr lang="en-US">
              <a:cs typeface="Calibri"/>
            </a:endParaRPr>
          </a:p>
        </p:txBody>
      </p:sp>
      <p:sp>
        <p:nvSpPr>
          <p:cNvPr id="4" name="Slide Number Placeholder 3"/>
          <p:cNvSpPr>
            <a:spLocks noGrp="1"/>
          </p:cNvSpPr>
          <p:nvPr>
            <p:ph type="sldNum" sz="quarter" idx="10"/>
          </p:nvPr>
        </p:nvSpPr>
        <p:spPr/>
        <p:txBody>
          <a:bodyPr/>
          <a:lstStyle/>
          <a:p>
            <a:fld id="{9259F989-C003-4220-85EF-2A4AE76AD31D}" type="slidenum">
              <a:rPr lang="en-US"/>
              <a:t>2</a:t>
            </a:fld>
            <a:endParaRPr lang="en-US"/>
          </a:p>
        </p:txBody>
      </p:sp>
    </p:spTree>
    <p:extLst>
      <p:ext uri="{BB962C8B-B14F-4D97-AF65-F5344CB8AC3E}">
        <p14:creationId xmlns:p14="http://schemas.microsoft.com/office/powerpoint/2010/main" val="613538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Using empirical data from the Global </a:t>
            </a:r>
            <a:r>
              <a:rPr lang="en-US" err="1">
                <a:cs typeface="Calibri"/>
              </a:rPr>
              <a:t>Biotraits</a:t>
            </a:r>
            <a:r>
              <a:rPr lang="en-US">
                <a:cs typeface="Calibri"/>
              </a:rPr>
              <a:t> dataset, I aim to explore the metabolic scaling relationship for the two major groups of prokaryotes which are Bacteria and Archaea and I will also look at the metabolic scaling across unicellular species of phytoplankton. </a:t>
            </a:r>
            <a:endParaRPr lang="en-US"/>
          </a:p>
          <a:p>
            <a:endParaRPr lang="en-US">
              <a:cs typeface="Calibri"/>
            </a:endParaRPr>
          </a:p>
          <a:p>
            <a:r>
              <a:rPr lang="en-US">
                <a:cs typeface="Calibri"/>
              </a:rPr>
              <a:t>As temperature impacts the size of cells, I will be looking at how the metabolic rate scales with cell size at three reference temperatures.</a:t>
            </a:r>
          </a:p>
          <a:p>
            <a:r>
              <a:rPr lang="en-US">
                <a:cs typeface="Calibri"/>
              </a:rPr>
              <a:t>  </a:t>
            </a:r>
          </a:p>
          <a:p>
            <a:endParaRPr lang="en-US">
              <a:cs typeface="Calibri"/>
            </a:endParaRPr>
          </a:p>
        </p:txBody>
      </p:sp>
      <p:sp>
        <p:nvSpPr>
          <p:cNvPr id="4" name="Slide Number Placeholder 3"/>
          <p:cNvSpPr>
            <a:spLocks noGrp="1"/>
          </p:cNvSpPr>
          <p:nvPr>
            <p:ph type="sldNum" sz="quarter" idx="10"/>
          </p:nvPr>
        </p:nvSpPr>
        <p:spPr/>
        <p:txBody>
          <a:bodyPr/>
          <a:lstStyle/>
          <a:p>
            <a:fld id="{9259F989-C003-4220-85EF-2A4AE76AD31D}" type="slidenum">
              <a:rPr lang="en-US"/>
              <a:t>3</a:t>
            </a:fld>
            <a:endParaRPr lang="en-US"/>
          </a:p>
        </p:txBody>
      </p:sp>
    </p:spTree>
    <p:extLst>
      <p:ext uri="{BB962C8B-B14F-4D97-AF65-F5344CB8AC3E}">
        <p14:creationId xmlns:p14="http://schemas.microsoft.com/office/powerpoint/2010/main" val="224478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Using the necessary empirical data from the Global </a:t>
            </a:r>
            <a:r>
              <a:rPr lang="en-US" err="1">
                <a:cs typeface="Calibri"/>
              </a:rPr>
              <a:t>BioTraits</a:t>
            </a:r>
            <a:r>
              <a:rPr lang="en-US">
                <a:cs typeface="Calibri"/>
              </a:rPr>
              <a:t> dataset, I will analyse metabolic scaling trends across major phylogenetic groups of Bacteria, Archaea and Phytoplankton as size increases. </a:t>
            </a:r>
          </a:p>
          <a:p>
            <a:endParaRPr lang="en-US">
              <a:cs typeface="Calibri"/>
            </a:endParaRPr>
          </a:p>
          <a:p>
            <a:r>
              <a:rPr lang="en-US">
                <a:cs typeface="Calibri"/>
              </a:rPr>
              <a:t>- First thing I'm going to do is fit the data to the </a:t>
            </a:r>
            <a:r>
              <a:rPr lang="en-US" err="1">
                <a:cs typeface="Calibri"/>
              </a:rPr>
              <a:t>sharpe-schoolfield</a:t>
            </a:r>
            <a:r>
              <a:rPr lang="en-US">
                <a:cs typeface="Calibri"/>
              </a:rPr>
              <a:t> model using the non-linear least squares technique, extract the data that converged and plot the curves on the same graph to visualize how metabolic/growth rate scales as temperature increases across species of bacteria, archaea and phytoplankton. You would expect to see a unimodal curve which is slightly skewed to the right, the peak of the curve, referred to as T-peak is temperature at optimal trait performance. By looking at the T-peaks of each curve, you would expect to see the increase in growth rate with temperature.</a:t>
            </a:r>
          </a:p>
          <a:p>
            <a:endParaRPr lang="en-US">
              <a:cs typeface="Calibri"/>
            </a:endParaRPr>
          </a:p>
          <a:p>
            <a:r>
              <a:rPr lang="en-US">
                <a:cs typeface="Calibri"/>
              </a:rPr>
              <a:t>- I can also </a:t>
            </a:r>
            <a:r>
              <a:rPr lang="en-US" err="1">
                <a:cs typeface="Calibri"/>
              </a:rPr>
              <a:t>visualise</a:t>
            </a:r>
            <a:r>
              <a:rPr lang="en-US">
                <a:cs typeface="Calibri"/>
              </a:rPr>
              <a:t> trends by plotting logged data and calculate rates as temperature increases.</a:t>
            </a:r>
          </a:p>
          <a:p>
            <a:endParaRPr lang="en-US">
              <a:cs typeface="Calibri"/>
            </a:endParaRPr>
          </a:p>
          <a:p>
            <a:r>
              <a:rPr lang="en-US">
                <a:cs typeface="Calibri"/>
              </a:rPr>
              <a:t>- I will need to find size information for prokaryotes by doing an online literature search</a:t>
            </a:r>
          </a:p>
          <a:p>
            <a:endParaRPr lang="en-US">
              <a:cs typeface="Calibri"/>
            </a:endParaRPr>
          </a:p>
          <a:p>
            <a:r>
              <a:rPr lang="en-US">
                <a:cs typeface="Calibri"/>
              </a:rPr>
              <a:t>-  Once I have that I will visualise the relationship between growth rate as size increases</a:t>
            </a:r>
          </a:p>
          <a:p>
            <a:endParaRPr lang="en-US">
              <a:cs typeface="Calibri"/>
            </a:endParaRPr>
          </a:p>
          <a:p>
            <a:r>
              <a:rPr lang="en-US">
                <a:cs typeface="Calibri"/>
              </a:rPr>
              <a:t>- I will use the power function to evaluate the scaline exponent for prokaryotes, archaea and phytoplankton.</a:t>
            </a:r>
          </a:p>
        </p:txBody>
      </p:sp>
      <p:sp>
        <p:nvSpPr>
          <p:cNvPr id="4" name="Slide Number Placeholder 3"/>
          <p:cNvSpPr>
            <a:spLocks noGrp="1"/>
          </p:cNvSpPr>
          <p:nvPr>
            <p:ph type="sldNum" sz="quarter" idx="10"/>
          </p:nvPr>
        </p:nvSpPr>
        <p:spPr/>
        <p:txBody>
          <a:bodyPr/>
          <a:lstStyle/>
          <a:p>
            <a:fld id="{9259F989-C003-4220-85EF-2A4AE76AD31D}" type="slidenum">
              <a:rPr lang="en-US"/>
              <a:t>4</a:t>
            </a:fld>
            <a:endParaRPr lang="en-US"/>
          </a:p>
        </p:txBody>
      </p:sp>
    </p:spTree>
    <p:extLst>
      <p:ext uri="{BB962C8B-B14F-4D97-AF65-F5344CB8AC3E}">
        <p14:creationId xmlns:p14="http://schemas.microsoft.com/office/powerpoint/2010/main" val="3735835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This is the power function:</a:t>
            </a:r>
          </a:p>
          <a:p>
            <a:endParaRPr lang="en-US" b="1">
              <a:cs typeface="Calibri"/>
            </a:endParaRPr>
          </a:p>
          <a:p>
            <a:r>
              <a:rPr lang="en-US">
                <a:cs typeface="Calibri"/>
              </a:rPr>
              <a:t>Where</a:t>
            </a:r>
            <a:r>
              <a:rPr lang="en-US"/>
              <a:t> Y is the metabolic rate (i.e. growth rate), Y0 is the normalisation constant and α is the scaling exponent and M is the body mass or cell size in this case. This relationship can be shown linearly by log-transforming the equation to give: (point at second equation)</a:t>
            </a:r>
          </a:p>
          <a:p>
            <a:r>
              <a:rPr lang="en-US"/>
              <a:t> </a:t>
            </a:r>
            <a:endParaRPr lang="en-US">
              <a:cs typeface="Calibri"/>
            </a:endParaRPr>
          </a:p>
          <a:p>
            <a:r>
              <a:rPr lang="en-US"/>
              <a:t>Where Y 0 is the intercept, α is the gradient of the slope and  epsilon is the error term.</a:t>
            </a:r>
          </a:p>
        </p:txBody>
      </p:sp>
      <p:sp>
        <p:nvSpPr>
          <p:cNvPr id="4" name="Slide Number Placeholder 3"/>
          <p:cNvSpPr>
            <a:spLocks noGrp="1"/>
          </p:cNvSpPr>
          <p:nvPr>
            <p:ph type="sldNum" sz="quarter" idx="10"/>
          </p:nvPr>
        </p:nvSpPr>
        <p:spPr/>
        <p:txBody>
          <a:bodyPr/>
          <a:lstStyle/>
          <a:p>
            <a:fld id="{9259F989-C003-4220-85EF-2A4AE76AD31D}" type="slidenum">
              <a:rPr lang="en-US"/>
              <a:t>5</a:t>
            </a:fld>
            <a:endParaRPr lang="en-US"/>
          </a:p>
        </p:txBody>
      </p:sp>
    </p:spTree>
    <p:extLst>
      <p:ext uri="{BB962C8B-B14F-4D97-AF65-F5344CB8AC3E}">
        <p14:creationId xmlns:p14="http://schemas.microsoft.com/office/powerpoint/2010/main" val="2288112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60EA64-D806-43AC-9DF2-F8C432F32B4C}" type="datetimeFigureOut">
              <a:rPr lang="en-US" dirty="0"/>
              <a:t>5/2/2018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318126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dirty="0"/>
              <a:t>5/2/2018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24762688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dirty="0"/>
              <a:t>5/2/2018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9244954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5/2/2018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345695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5/2/2018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2172200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5/2/2018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34572772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5/2/2018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1252200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5/2/2018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424791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70A7B3-6521-4DCA-87E5-044747A908C1}" type="datetimeFigureOut">
              <a:rPr lang="en-US" dirty="0"/>
              <a:t>5/2/2018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214120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dirty="0"/>
              <a:t>5/2/2018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377616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134690-1557-4C89-A502-4959FE7FAD70}" type="datetimeFigureOut">
              <a:rPr lang="en-US" dirty="0"/>
              <a:t>5/2/2018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395036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7D4976-E339-4826-83B7-FBD03F55ECF8}" type="datetimeFigureOut">
              <a:rPr lang="en-US" dirty="0"/>
              <a:t>5/2/2018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50134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5/2/2018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144142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412356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dirty="0"/>
              <a:t>5/2/2018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34792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dirty="0"/>
              <a:t>5/2/2018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235549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dirty="0"/>
              <a:t>5/2/2018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7A6979-0714-4377-B894-6BE4C2D6E202}" type="slidenum">
              <a:rPr lang="en-US" dirty="0"/>
              <a:pPr/>
              <a:t>‹#›</a:t>
            </a:fld>
            <a:endParaRPr lang="en-US"/>
          </a:p>
        </p:txBody>
      </p:sp>
    </p:spTree>
    <p:extLst>
      <p:ext uri="{BB962C8B-B14F-4D97-AF65-F5344CB8AC3E}">
        <p14:creationId xmlns:p14="http://schemas.microsoft.com/office/powerpoint/2010/main" val="4246850747"/>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oi.org/10.1126/science.1118052"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ext&#10;&#10;Description generated with very high confidence">
            <a:extLst>
              <a:ext uri="{FF2B5EF4-FFF2-40B4-BE49-F238E27FC236}">
                <a16:creationId xmlns:a16="http://schemas.microsoft.com/office/drawing/2014/main" id="{6EBA01F7-88E7-4E60-93F5-1D7813E412AA}"/>
              </a:ext>
            </a:extLst>
          </p:cNvPr>
          <p:cNvPicPr>
            <a:picLocks noChangeAspect="1"/>
          </p:cNvPicPr>
          <p:nvPr/>
        </p:nvPicPr>
        <p:blipFill>
          <a:blip r:embed="rId3"/>
          <a:stretch>
            <a:fillRect/>
          </a:stretch>
        </p:blipFill>
        <p:spPr>
          <a:xfrm>
            <a:off x="3794501" y="1812147"/>
            <a:ext cx="8206352" cy="5003096"/>
          </a:xfrm>
          <a:prstGeom prst="rect">
            <a:avLst/>
          </a:prstGeom>
        </p:spPr>
      </p:pic>
      <p:sp>
        <p:nvSpPr>
          <p:cNvPr id="2" name="Title 1"/>
          <p:cNvSpPr>
            <a:spLocks noGrp="1"/>
          </p:cNvSpPr>
          <p:nvPr>
            <p:ph type="ctrTitle"/>
          </p:nvPr>
        </p:nvSpPr>
        <p:spPr>
          <a:xfrm>
            <a:off x="661079" y="-2167979"/>
            <a:ext cx="5339847" cy="5053392"/>
          </a:xfrm>
        </p:spPr>
        <p:txBody>
          <a:bodyPr>
            <a:normAutofit/>
          </a:bodyPr>
          <a:lstStyle/>
          <a:p>
            <a:r>
              <a:rPr lang="en-US" sz="4000" b="1" u="sng">
                <a:solidFill>
                  <a:srgbClr val="000000"/>
                </a:solidFill>
                <a:latin typeface="Century Gothic"/>
                <a:ea typeface="MS PMincho"/>
                <a:cs typeface="Times New Roman"/>
              </a:rPr>
              <a:t>Scaling of metabolic rate with cell size in prokaryotes &amp; phytoplankton</a:t>
            </a:r>
          </a:p>
        </p:txBody>
      </p:sp>
      <p:sp>
        <p:nvSpPr>
          <p:cNvPr id="3" name="Subtitle 2"/>
          <p:cNvSpPr>
            <a:spLocks noGrp="1"/>
          </p:cNvSpPr>
          <p:nvPr>
            <p:ph type="subTitle" idx="1"/>
          </p:nvPr>
        </p:nvSpPr>
        <p:spPr>
          <a:xfrm>
            <a:off x="817154" y="2956776"/>
            <a:ext cx="4448503" cy="1126283"/>
          </a:xfrm>
        </p:spPr>
        <p:txBody>
          <a:bodyPr/>
          <a:lstStyle/>
          <a:p>
            <a:r>
              <a:rPr lang="en-US"/>
              <a:t>By Hira Tanvir</a:t>
            </a:r>
          </a:p>
        </p:txBody>
      </p:sp>
    </p:spTree>
    <p:extLst>
      <p:ext uri="{BB962C8B-B14F-4D97-AF65-F5344CB8AC3E}">
        <p14:creationId xmlns:p14="http://schemas.microsoft.com/office/powerpoint/2010/main" val="11944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32" name="Group 106">
            <a:extLst>
              <a:ext uri="{FF2B5EF4-FFF2-40B4-BE49-F238E27FC236}">
                <a16:creationId xmlns:a16="http://schemas.microsoft.com/office/drawing/2014/main" id="{CD634F31-88A7-4E82-9070-D63A6428E02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8" name="Freeform 11">
              <a:extLst>
                <a:ext uri="{FF2B5EF4-FFF2-40B4-BE49-F238E27FC236}">
                  <a16:creationId xmlns:a16="http://schemas.microsoft.com/office/drawing/2014/main" id="{D6C057C8-1E16-4060-8D55-05D5D5D070FF}"/>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9" name="Freeform 12">
              <a:extLst>
                <a:ext uri="{FF2B5EF4-FFF2-40B4-BE49-F238E27FC236}">
                  <a16:creationId xmlns:a16="http://schemas.microsoft.com/office/drawing/2014/main" id="{E1F98C26-0A9C-4742-A698-19158F1C8475}"/>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0" name="Freeform 13">
              <a:extLst>
                <a:ext uri="{FF2B5EF4-FFF2-40B4-BE49-F238E27FC236}">
                  <a16:creationId xmlns:a16="http://schemas.microsoft.com/office/drawing/2014/main" id="{D87E6507-86BA-46F9-B90E-7F3E5ADC776B}"/>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1" name="Freeform 14">
              <a:extLst>
                <a:ext uri="{FF2B5EF4-FFF2-40B4-BE49-F238E27FC236}">
                  <a16:creationId xmlns:a16="http://schemas.microsoft.com/office/drawing/2014/main" id="{04581D9B-E0A7-43E7-A38D-34182FD4F428}"/>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2" name="Freeform 15">
              <a:extLst>
                <a:ext uri="{FF2B5EF4-FFF2-40B4-BE49-F238E27FC236}">
                  <a16:creationId xmlns:a16="http://schemas.microsoft.com/office/drawing/2014/main" id="{C08DA6B1-2269-41B3-A787-BA547DF377E9}"/>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3" name="Freeform 16">
              <a:extLst>
                <a:ext uri="{FF2B5EF4-FFF2-40B4-BE49-F238E27FC236}">
                  <a16:creationId xmlns:a16="http://schemas.microsoft.com/office/drawing/2014/main" id="{BA8AD4A9-ABF6-42E7-8141-CFF407E59D62}"/>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4" name="Freeform 17">
              <a:extLst>
                <a:ext uri="{FF2B5EF4-FFF2-40B4-BE49-F238E27FC236}">
                  <a16:creationId xmlns:a16="http://schemas.microsoft.com/office/drawing/2014/main" id="{3AD59983-4E3C-41A7-9165-E87AEAD282CE}"/>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33" name="Freeform 18">
              <a:extLst>
                <a:ext uri="{FF2B5EF4-FFF2-40B4-BE49-F238E27FC236}">
                  <a16:creationId xmlns:a16="http://schemas.microsoft.com/office/drawing/2014/main" id="{C563901A-235B-487B-B94E-4B9412B61B09}"/>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6" name="Freeform 19">
              <a:extLst>
                <a:ext uri="{FF2B5EF4-FFF2-40B4-BE49-F238E27FC236}">
                  <a16:creationId xmlns:a16="http://schemas.microsoft.com/office/drawing/2014/main" id="{0E724F3A-410B-4217-85AF-A5D187057F80}"/>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4" name="Freeform 20">
              <a:extLst>
                <a:ext uri="{FF2B5EF4-FFF2-40B4-BE49-F238E27FC236}">
                  <a16:creationId xmlns:a16="http://schemas.microsoft.com/office/drawing/2014/main" id="{52C8871D-13F5-4561-8F6C-A4D880ECC9E9}"/>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5" name="Freeform 21">
              <a:extLst>
                <a:ext uri="{FF2B5EF4-FFF2-40B4-BE49-F238E27FC236}">
                  <a16:creationId xmlns:a16="http://schemas.microsoft.com/office/drawing/2014/main" id="{EF244A66-C28B-4EF7-BB63-2C00DE043D9B}"/>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6" name="Freeform 22">
              <a:extLst>
                <a:ext uri="{FF2B5EF4-FFF2-40B4-BE49-F238E27FC236}">
                  <a16:creationId xmlns:a16="http://schemas.microsoft.com/office/drawing/2014/main" id="{762A3201-75BE-44DF-8C82-C6635D936760}"/>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7" name="Group 120">
            <a:extLst>
              <a:ext uri="{FF2B5EF4-FFF2-40B4-BE49-F238E27FC236}">
                <a16:creationId xmlns:a16="http://schemas.microsoft.com/office/drawing/2014/main" id="{DE7C1789-56F1-4821-8CC9-343034A62AC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22" name="Freeform 27">
              <a:extLst>
                <a:ext uri="{FF2B5EF4-FFF2-40B4-BE49-F238E27FC236}">
                  <a16:creationId xmlns:a16="http://schemas.microsoft.com/office/drawing/2014/main" id="{9B177574-8A90-42DE-AF54-7373CF84F674}"/>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3" name="Freeform 28">
              <a:extLst>
                <a:ext uri="{FF2B5EF4-FFF2-40B4-BE49-F238E27FC236}">
                  <a16:creationId xmlns:a16="http://schemas.microsoft.com/office/drawing/2014/main" id="{FBDDC1F5-6C7F-46F7-989A-C7A5DE8FBCA9}"/>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4" name="Freeform 29">
              <a:extLst>
                <a:ext uri="{FF2B5EF4-FFF2-40B4-BE49-F238E27FC236}">
                  <a16:creationId xmlns:a16="http://schemas.microsoft.com/office/drawing/2014/main" id="{6340295C-F48B-4A74-8DCC-60CF6122013A}"/>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5" name="Freeform 30">
              <a:extLst>
                <a:ext uri="{FF2B5EF4-FFF2-40B4-BE49-F238E27FC236}">
                  <a16:creationId xmlns:a16="http://schemas.microsoft.com/office/drawing/2014/main" id="{1A03C1B3-6CBF-4E4C-80FE-220EA6E5DAFE}"/>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6" name="Freeform 31">
              <a:extLst>
                <a:ext uri="{FF2B5EF4-FFF2-40B4-BE49-F238E27FC236}">
                  <a16:creationId xmlns:a16="http://schemas.microsoft.com/office/drawing/2014/main" id="{695685FE-1D7F-404C-AC82-0C05C0F2E7D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7" name="Freeform 32">
              <a:extLst>
                <a:ext uri="{FF2B5EF4-FFF2-40B4-BE49-F238E27FC236}">
                  <a16:creationId xmlns:a16="http://schemas.microsoft.com/office/drawing/2014/main" id="{620A0536-4D49-4EA8-92CF-B9CB4C158B58}"/>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8" name="Freeform 33">
              <a:extLst>
                <a:ext uri="{FF2B5EF4-FFF2-40B4-BE49-F238E27FC236}">
                  <a16:creationId xmlns:a16="http://schemas.microsoft.com/office/drawing/2014/main" id="{C2C7A12C-E22E-467C-AFDC-9FACC2199A40}"/>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9" name="Freeform 34">
              <a:extLst>
                <a:ext uri="{FF2B5EF4-FFF2-40B4-BE49-F238E27FC236}">
                  <a16:creationId xmlns:a16="http://schemas.microsoft.com/office/drawing/2014/main" id="{92AB8B27-3820-458F-B66C-E4FE27ECD3C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0" name="Freeform 35">
              <a:extLst>
                <a:ext uri="{FF2B5EF4-FFF2-40B4-BE49-F238E27FC236}">
                  <a16:creationId xmlns:a16="http://schemas.microsoft.com/office/drawing/2014/main" id="{AEBAA7A1-DCDB-4719-8C4D-5FD7B5277512}"/>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1" name="Freeform 36">
              <a:extLst>
                <a:ext uri="{FF2B5EF4-FFF2-40B4-BE49-F238E27FC236}">
                  <a16:creationId xmlns:a16="http://schemas.microsoft.com/office/drawing/2014/main" id="{07C3439C-CA32-4BF0-86C6-A9D201EFE254}"/>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38" name="Freeform 37">
              <a:extLst>
                <a:ext uri="{FF2B5EF4-FFF2-40B4-BE49-F238E27FC236}">
                  <a16:creationId xmlns:a16="http://schemas.microsoft.com/office/drawing/2014/main" id="{23288E86-BF41-4FAE-8FFC-4F5F9FD2DF48}"/>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3" name="Freeform 38">
              <a:extLst>
                <a:ext uri="{FF2B5EF4-FFF2-40B4-BE49-F238E27FC236}">
                  <a16:creationId xmlns:a16="http://schemas.microsoft.com/office/drawing/2014/main" id="{B91B6C72-0DF9-4ECF-B00E-8393A0C1B915}"/>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39" name="Rectangle 134">
            <a:extLst>
              <a:ext uri="{FF2B5EF4-FFF2-40B4-BE49-F238E27FC236}">
                <a16:creationId xmlns:a16="http://schemas.microsoft.com/office/drawing/2014/main" id="{91D7BA48-C009-48C1-BA03-2BA26320AA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40" name="Freeform 6">
            <a:extLst>
              <a:ext uri="{FF2B5EF4-FFF2-40B4-BE49-F238E27FC236}">
                <a16:creationId xmlns:a16="http://schemas.microsoft.com/office/drawing/2014/main" id="{E00C8CE1-1B36-4F2F-BCD6-6C122ECFF9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9" name="Rectangle 138">
            <a:extLst>
              <a:ext uri="{FF2B5EF4-FFF2-40B4-BE49-F238E27FC236}">
                <a16:creationId xmlns:a16="http://schemas.microsoft.com/office/drawing/2014/main" id="{59B0ABF0-4506-49F8-91DA-0627A5CE10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87E34870-2BA1-4625-B410-D140198D365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2" name="Freeform 11">
              <a:extLst>
                <a:ext uri="{FF2B5EF4-FFF2-40B4-BE49-F238E27FC236}">
                  <a16:creationId xmlns:a16="http://schemas.microsoft.com/office/drawing/2014/main" id="{32B823AF-A32C-4047-9C8E-CDDDA2EF1105}"/>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3" name="Freeform 12">
              <a:extLst>
                <a:ext uri="{FF2B5EF4-FFF2-40B4-BE49-F238E27FC236}">
                  <a16:creationId xmlns:a16="http://schemas.microsoft.com/office/drawing/2014/main" id="{849CE7D1-9A99-4F71-BEF1-7ABFC43816E4}"/>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4" name="Freeform 13">
              <a:extLst>
                <a:ext uri="{FF2B5EF4-FFF2-40B4-BE49-F238E27FC236}">
                  <a16:creationId xmlns:a16="http://schemas.microsoft.com/office/drawing/2014/main" id="{E09067A8-2B63-4131-881B-9C170173AA6A}"/>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41" name="Freeform 14">
              <a:extLst>
                <a:ext uri="{FF2B5EF4-FFF2-40B4-BE49-F238E27FC236}">
                  <a16:creationId xmlns:a16="http://schemas.microsoft.com/office/drawing/2014/main" id="{922D0199-CCC8-4438-B5F1-F82A0D15A4AF}"/>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6" name="Freeform 15">
              <a:extLst>
                <a:ext uri="{FF2B5EF4-FFF2-40B4-BE49-F238E27FC236}">
                  <a16:creationId xmlns:a16="http://schemas.microsoft.com/office/drawing/2014/main" id="{D707E078-901B-4EEB-8ED0-68C042AD2587}"/>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7" name="Freeform 16">
              <a:extLst>
                <a:ext uri="{FF2B5EF4-FFF2-40B4-BE49-F238E27FC236}">
                  <a16:creationId xmlns:a16="http://schemas.microsoft.com/office/drawing/2014/main" id="{C72EC5A9-800D-4952-B84E-26E5980D4BEF}"/>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8" name="Freeform 17">
              <a:extLst>
                <a:ext uri="{FF2B5EF4-FFF2-40B4-BE49-F238E27FC236}">
                  <a16:creationId xmlns:a16="http://schemas.microsoft.com/office/drawing/2014/main" id="{C4CDDF7C-B855-4B38-B529-BC219CC8BFE8}"/>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9" name="Freeform 18">
              <a:extLst>
                <a:ext uri="{FF2B5EF4-FFF2-40B4-BE49-F238E27FC236}">
                  <a16:creationId xmlns:a16="http://schemas.microsoft.com/office/drawing/2014/main" id="{191DBC6A-59FC-4FC7-BECB-AEA1C275688F}"/>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0" name="Freeform 19">
              <a:extLst>
                <a:ext uri="{FF2B5EF4-FFF2-40B4-BE49-F238E27FC236}">
                  <a16:creationId xmlns:a16="http://schemas.microsoft.com/office/drawing/2014/main" id="{1D5D541C-D89D-44F1-828E-4C9197B4E25D}"/>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1" name="Freeform 20">
              <a:extLst>
                <a:ext uri="{FF2B5EF4-FFF2-40B4-BE49-F238E27FC236}">
                  <a16:creationId xmlns:a16="http://schemas.microsoft.com/office/drawing/2014/main" id="{48D743DC-7AC8-4608-BE9E-0D6BB7615E06}"/>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2" name="Freeform 21">
              <a:extLst>
                <a:ext uri="{FF2B5EF4-FFF2-40B4-BE49-F238E27FC236}">
                  <a16:creationId xmlns:a16="http://schemas.microsoft.com/office/drawing/2014/main" id="{C9317E5F-2DFF-401C-94FC-D76D13842F70}"/>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3" name="Freeform 22">
              <a:extLst>
                <a:ext uri="{FF2B5EF4-FFF2-40B4-BE49-F238E27FC236}">
                  <a16:creationId xmlns:a16="http://schemas.microsoft.com/office/drawing/2014/main" id="{67D1D9B6-3E9B-450F-88E8-05559752C17C}"/>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5" name="Group 154">
            <a:extLst>
              <a:ext uri="{FF2B5EF4-FFF2-40B4-BE49-F238E27FC236}">
                <a16:creationId xmlns:a16="http://schemas.microsoft.com/office/drawing/2014/main" id="{F28D811D-F2C7-45AB-85A8-3150E23078A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6" name="Freeform 27">
              <a:extLst>
                <a:ext uri="{FF2B5EF4-FFF2-40B4-BE49-F238E27FC236}">
                  <a16:creationId xmlns:a16="http://schemas.microsoft.com/office/drawing/2014/main" id="{D1F2C382-E596-4F88-94D4-699209A47BDF}"/>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7" name="Freeform 28">
              <a:extLst>
                <a:ext uri="{FF2B5EF4-FFF2-40B4-BE49-F238E27FC236}">
                  <a16:creationId xmlns:a16="http://schemas.microsoft.com/office/drawing/2014/main" id="{2A3DB51A-E0E1-4807-A41C-059E9DF5BD1D}"/>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8" name="Freeform 29">
              <a:extLst>
                <a:ext uri="{FF2B5EF4-FFF2-40B4-BE49-F238E27FC236}">
                  <a16:creationId xmlns:a16="http://schemas.microsoft.com/office/drawing/2014/main" id="{FEB0720C-3544-4EBE-BFBB-0CFA610060A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42" name="Freeform 30">
              <a:extLst>
                <a:ext uri="{FF2B5EF4-FFF2-40B4-BE49-F238E27FC236}">
                  <a16:creationId xmlns:a16="http://schemas.microsoft.com/office/drawing/2014/main" id="{A749D5D1-F9B3-4873-8464-E5E268A33D39}"/>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0" name="Freeform 31">
              <a:extLst>
                <a:ext uri="{FF2B5EF4-FFF2-40B4-BE49-F238E27FC236}">
                  <a16:creationId xmlns:a16="http://schemas.microsoft.com/office/drawing/2014/main" id="{B88B2687-8B14-4C34-8367-55B949F2B858}"/>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1" name="Freeform 32">
              <a:extLst>
                <a:ext uri="{FF2B5EF4-FFF2-40B4-BE49-F238E27FC236}">
                  <a16:creationId xmlns:a16="http://schemas.microsoft.com/office/drawing/2014/main" id="{9FB65537-13D2-4242-ABD5-8E1B8FBA0E13}"/>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2" name="Freeform 33">
              <a:extLst>
                <a:ext uri="{FF2B5EF4-FFF2-40B4-BE49-F238E27FC236}">
                  <a16:creationId xmlns:a16="http://schemas.microsoft.com/office/drawing/2014/main" id="{3162FE53-4816-4A02-B9AB-32FD067B3547}"/>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3" name="Freeform 34">
              <a:extLst>
                <a:ext uri="{FF2B5EF4-FFF2-40B4-BE49-F238E27FC236}">
                  <a16:creationId xmlns:a16="http://schemas.microsoft.com/office/drawing/2014/main" id="{43553734-1A69-45D1-9355-3E5087C3D84E}"/>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4" name="Freeform 35">
              <a:extLst>
                <a:ext uri="{FF2B5EF4-FFF2-40B4-BE49-F238E27FC236}">
                  <a16:creationId xmlns:a16="http://schemas.microsoft.com/office/drawing/2014/main" id="{20E3CC5C-6802-44F0-BD41-17D7B3C4CAB6}"/>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5" name="Freeform 36">
              <a:extLst>
                <a:ext uri="{FF2B5EF4-FFF2-40B4-BE49-F238E27FC236}">
                  <a16:creationId xmlns:a16="http://schemas.microsoft.com/office/drawing/2014/main" id="{B48A7359-0136-4C54-B2A8-F5923B28034A}"/>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6" name="Freeform 37">
              <a:extLst>
                <a:ext uri="{FF2B5EF4-FFF2-40B4-BE49-F238E27FC236}">
                  <a16:creationId xmlns:a16="http://schemas.microsoft.com/office/drawing/2014/main" id="{935F97D0-741F-4E6B-BF70-16D11D33CA1A}"/>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7" name="Freeform 38">
              <a:extLst>
                <a:ext uri="{FF2B5EF4-FFF2-40B4-BE49-F238E27FC236}">
                  <a16:creationId xmlns:a16="http://schemas.microsoft.com/office/drawing/2014/main" id="{84385245-4DAD-410F-8302-5A5854E9FE1D}"/>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9" name="Rectangle 168">
            <a:extLst>
              <a:ext uri="{FF2B5EF4-FFF2-40B4-BE49-F238E27FC236}">
                <a16:creationId xmlns:a16="http://schemas.microsoft.com/office/drawing/2014/main" id="{EB368C47-E7C1-4F40-B6DB-33E2834666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1" name="Freeform 33">
            <a:extLst>
              <a:ext uri="{FF2B5EF4-FFF2-40B4-BE49-F238E27FC236}">
                <a16:creationId xmlns:a16="http://schemas.microsoft.com/office/drawing/2014/main" id="{05EC6AD2-EBD1-4938-AAB6-E64C99A596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 name="Picture 3" descr="A close up of a map&#10;&#10;Description generated with very high confidence">
            <a:extLst>
              <a:ext uri="{FF2B5EF4-FFF2-40B4-BE49-F238E27FC236}">
                <a16:creationId xmlns:a16="http://schemas.microsoft.com/office/drawing/2014/main" id="{3CA936A8-4C89-4E86-BAAC-131087E96687}"/>
              </a:ext>
            </a:extLst>
          </p:cNvPr>
          <p:cNvPicPr>
            <a:picLocks noChangeAspect="1"/>
          </p:cNvPicPr>
          <p:nvPr/>
        </p:nvPicPr>
        <p:blipFill>
          <a:blip r:embed="rId3"/>
          <a:stretch>
            <a:fillRect/>
          </a:stretch>
        </p:blipFill>
        <p:spPr>
          <a:xfrm>
            <a:off x="2945030" y="640080"/>
            <a:ext cx="3613771" cy="3655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58FC63DF-408F-43AE-AB43-156072A9CAD3}"/>
              </a:ext>
            </a:extLst>
          </p:cNvPr>
          <p:cNvSpPr>
            <a:spLocks noGrp="1"/>
          </p:cNvSpPr>
          <p:nvPr>
            <p:ph type="title"/>
          </p:nvPr>
        </p:nvSpPr>
        <p:spPr>
          <a:xfrm>
            <a:off x="2589213" y="4529540"/>
            <a:ext cx="8915399" cy="1162423"/>
          </a:xfrm>
        </p:spPr>
        <p:txBody>
          <a:bodyPr vert="horz" lIns="91440" tIns="45720" rIns="91440" bIns="45720" rtlCol="0" anchor="b">
            <a:normAutofit/>
          </a:bodyPr>
          <a:lstStyle/>
          <a:p>
            <a:pPr>
              <a:lnSpc>
                <a:spcPct val="90000"/>
              </a:lnSpc>
            </a:pPr>
            <a:r>
              <a:rPr lang="en-US" sz="4600"/>
              <a:t>Why study these relationships?</a:t>
            </a:r>
          </a:p>
        </p:txBody>
      </p:sp>
      <p:pic>
        <p:nvPicPr>
          <p:cNvPr id="10" name="Picture 23" descr="A close up of a map&#10;&#10;Description generated with high confidence">
            <a:extLst>
              <a:ext uri="{FF2B5EF4-FFF2-40B4-BE49-F238E27FC236}">
                <a16:creationId xmlns:a16="http://schemas.microsoft.com/office/drawing/2014/main" id="{EEFC2804-65B7-462A-8F46-4036622EBD69}"/>
              </a:ext>
            </a:extLst>
          </p:cNvPr>
          <p:cNvPicPr>
            <a:picLocks noChangeAspect="1"/>
          </p:cNvPicPr>
          <p:nvPr/>
        </p:nvPicPr>
        <p:blipFill>
          <a:blip r:embed="rId4"/>
          <a:stretch>
            <a:fillRect/>
          </a:stretch>
        </p:blipFill>
        <p:spPr>
          <a:xfrm>
            <a:off x="6904565" y="597589"/>
            <a:ext cx="4822371" cy="36961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392045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6295D53-0474-4725-85BE-1F15FCC2D9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E4CBEC-18A2-4509-A45D-D5E653582C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A5EA4A7-4381-4FC6-AA9A-C9EA77B84F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Title 1">
            <a:extLst>
              <a:ext uri="{FF2B5EF4-FFF2-40B4-BE49-F238E27FC236}">
                <a16:creationId xmlns:a16="http://schemas.microsoft.com/office/drawing/2014/main" id="{32ACB9F5-8C5C-4CDA-A43C-107EFFE83E93}"/>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Aims of the Study</a:t>
            </a:r>
          </a:p>
        </p:txBody>
      </p:sp>
      <p:graphicFrame>
        <p:nvGraphicFramePr>
          <p:cNvPr id="5" name="Diagram 5">
            <a:extLst>
              <a:ext uri="{FF2B5EF4-FFF2-40B4-BE49-F238E27FC236}">
                <a16:creationId xmlns:a16="http://schemas.microsoft.com/office/drawing/2014/main" id="{B530035E-1EBD-49C4-B478-DABFE9A4238A}"/>
              </a:ext>
            </a:extLst>
          </p:cNvPr>
          <p:cNvGraphicFramePr/>
          <p:nvPr>
            <p:extLst>
              <p:ext uri="{D42A27DB-BD31-4B8C-83A1-F6EECF244321}">
                <p14:modId xmlns:p14="http://schemas.microsoft.com/office/powerpoint/2010/main" val="209097173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995810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E34A1A9C-82AB-442F-A64D-B65FFB5060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1" name="Picture 4" descr="A close up of a map&#10;&#10;Description generated with high confidence">
            <a:extLst>
              <a:ext uri="{FF2B5EF4-FFF2-40B4-BE49-F238E27FC236}">
                <a16:creationId xmlns:a16="http://schemas.microsoft.com/office/drawing/2014/main" id="{805C80A1-1F10-43CC-A301-CCE0E3902AF8}"/>
              </a:ext>
            </a:extLst>
          </p:cNvPr>
          <p:cNvPicPr>
            <a:picLocks noChangeAspect="1"/>
          </p:cNvPicPr>
          <p:nvPr/>
        </p:nvPicPr>
        <p:blipFill rotWithShape="1">
          <a:blip r:embed="rId3"/>
          <a:srcRect t="13392"/>
          <a:stretch/>
        </p:blipFill>
        <p:spPr>
          <a:xfrm>
            <a:off x="8229598" y="-5534"/>
            <a:ext cx="3962402" cy="3431766"/>
          </a:xfrm>
          <a:prstGeom prst="rect">
            <a:avLst/>
          </a:prstGeom>
        </p:spPr>
      </p:pic>
      <p:pic>
        <p:nvPicPr>
          <p:cNvPr id="2" name="Picture 2" descr="A close up of a map&#10;&#10;Description generated with high confidence">
            <a:extLst>
              <a:ext uri="{FF2B5EF4-FFF2-40B4-BE49-F238E27FC236}">
                <a16:creationId xmlns:a16="http://schemas.microsoft.com/office/drawing/2014/main" id="{8E1A739B-C1BD-4950-A0A7-1F1D32DF6355}"/>
              </a:ext>
            </a:extLst>
          </p:cNvPr>
          <p:cNvPicPr>
            <a:picLocks noChangeAspect="1"/>
          </p:cNvPicPr>
          <p:nvPr/>
        </p:nvPicPr>
        <p:blipFill rotWithShape="1">
          <a:blip r:embed="rId4"/>
          <a:srcRect t="2290" b="2536"/>
          <a:stretch/>
        </p:blipFill>
        <p:spPr>
          <a:xfrm>
            <a:off x="8229598" y="3426232"/>
            <a:ext cx="3962402" cy="3431768"/>
          </a:xfrm>
          <a:prstGeom prst="rect">
            <a:avLst/>
          </a:prstGeom>
        </p:spPr>
      </p:pic>
      <p:cxnSp>
        <p:nvCxnSpPr>
          <p:cNvPr id="55" name="Straight Connector 59">
            <a:extLst>
              <a:ext uri="{FF2B5EF4-FFF2-40B4-BE49-F238E27FC236}">
                <a16:creationId xmlns:a16="http://schemas.microsoft.com/office/drawing/2014/main" id="{CA7B1BAF-5657-439D-8E3A-F938134408A4}"/>
              </a:ext>
            </a:extLst>
          </p:cNvPr>
          <p:cNvCxnSpPr>
            <a:cxnSpLocks noGrp="1" noRot="1" noChangeAspect="1" noMove="1" noResize="1" noEditPoints="1" noAdjustHandles="1" noChangeArrowheads="1" noChangeShapeType="1"/>
            <a:stCxn id="37" idx="3"/>
          </p:cNvCxnSpPr>
          <p:nvPr>
            <p:extLst>
              <p:ext uri="{386F3935-93C4-4BCD-93E2-E3B085C9AB24}">
                <p16:designElem xmlns:p16="http://schemas.microsoft.com/office/powerpoint/2015/main" val="1"/>
              </p:ext>
            </p:extLst>
          </p:nvPr>
        </p:nvCxnSpPr>
        <p:spPr>
          <a:xfrm flipV="1">
            <a:off x="8229599" y="3426234"/>
            <a:ext cx="3962401" cy="2766"/>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Rectangle 61">
            <a:extLst>
              <a:ext uri="{FF2B5EF4-FFF2-40B4-BE49-F238E27FC236}">
                <a16:creationId xmlns:a16="http://schemas.microsoft.com/office/drawing/2014/main" id="{AAC9C595-84D4-4BA8-85D7-C058D8004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4378" y="0"/>
            <a:ext cx="788454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Freeform 5">
            <a:extLst>
              <a:ext uri="{FF2B5EF4-FFF2-40B4-BE49-F238E27FC236}">
                <a16:creationId xmlns:a16="http://schemas.microsoft.com/office/drawing/2014/main" id="{B99E2FA2-D01E-4265-8CE2-C3B85E453B6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4376" y="659027"/>
            <a:ext cx="8237558" cy="1049529"/>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Content Placeholder 10">
            <a:extLst>
              <a:ext uri="{FF2B5EF4-FFF2-40B4-BE49-F238E27FC236}">
                <a16:creationId xmlns:a16="http://schemas.microsoft.com/office/drawing/2014/main" id="{EA7C0407-D503-4178-BDA6-A611E1157054}"/>
              </a:ext>
            </a:extLst>
          </p:cNvPr>
          <p:cNvSpPr>
            <a:spLocks noGrp="1"/>
          </p:cNvSpPr>
          <p:nvPr>
            <p:ph idx="1"/>
          </p:nvPr>
        </p:nvSpPr>
        <p:spPr>
          <a:xfrm>
            <a:off x="541866" y="2032000"/>
            <a:ext cx="7145867" cy="3879222"/>
          </a:xfrm>
        </p:spPr>
        <p:txBody>
          <a:bodyPr vert="horz" lIns="91440" tIns="45720" rIns="91440" bIns="45720" rtlCol="0" anchor="t">
            <a:normAutofit fontScale="92500" lnSpcReduction="20000"/>
          </a:bodyPr>
          <a:lstStyle/>
          <a:p>
            <a:pPr>
              <a:lnSpc>
                <a:spcPct val="150000"/>
              </a:lnSpc>
            </a:pPr>
            <a:r>
              <a:rPr lang="en-US">
                <a:solidFill>
                  <a:srgbClr val="FEFFFF"/>
                </a:solidFill>
              </a:rPr>
              <a:t>Fit empirical data to Sharpe-Schoolfied model using non-linear least squares method.</a:t>
            </a:r>
            <a:endParaRPr lang="en-US"/>
          </a:p>
          <a:p>
            <a:pPr>
              <a:lnSpc>
                <a:spcPct val="150000"/>
              </a:lnSpc>
            </a:pPr>
            <a:r>
              <a:rPr lang="en-US">
                <a:solidFill>
                  <a:srgbClr val="FEFFFF"/>
                </a:solidFill>
              </a:rPr>
              <a:t>Plot the thermal performance curves .</a:t>
            </a:r>
          </a:p>
          <a:p>
            <a:pPr>
              <a:lnSpc>
                <a:spcPct val="150000"/>
              </a:lnSpc>
            </a:pPr>
            <a:r>
              <a:rPr lang="en-US">
                <a:solidFill>
                  <a:srgbClr val="FEFFFF"/>
                </a:solidFill>
              </a:rPr>
              <a:t>Obtain reference temperatures by estimating average optimal temperatures (Tpk)</a:t>
            </a:r>
          </a:p>
          <a:p>
            <a:pPr>
              <a:lnSpc>
                <a:spcPct val="150000"/>
              </a:lnSpc>
            </a:pPr>
            <a:r>
              <a:rPr lang="en-US">
                <a:solidFill>
                  <a:srgbClr val="FEFFFF"/>
                </a:solidFill>
              </a:rPr>
              <a:t>Find size information through literature search</a:t>
            </a:r>
          </a:p>
          <a:p>
            <a:pPr>
              <a:lnSpc>
                <a:spcPct val="150000"/>
              </a:lnSpc>
            </a:pPr>
            <a:r>
              <a:rPr lang="en-US">
                <a:solidFill>
                  <a:srgbClr val="FEFFFF"/>
                </a:solidFill>
              </a:rPr>
              <a:t>Plot growth rate with size </a:t>
            </a:r>
          </a:p>
          <a:p>
            <a:pPr>
              <a:lnSpc>
                <a:spcPct val="150000"/>
              </a:lnSpc>
            </a:pPr>
            <a:r>
              <a:rPr lang="en-US">
                <a:solidFill>
                  <a:srgbClr val="FEFFFF"/>
                </a:solidFill>
              </a:rPr>
              <a:t>Using power function, describe scaling relationship &amp; determine scaling exponent.</a:t>
            </a:r>
          </a:p>
          <a:p>
            <a:endParaRPr lang="en-US">
              <a:solidFill>
                <a:srgbClr val="FEFFFF"/>
              </a:solidFill>
            </a:endParaRPr>
          </a:p>
          <a:p>
            <a:endParaRPr lang="en-US">
              <a:solidFill>
                <a:srgbClr val="FEFFFF"/>
              </a:solidFill>
            </a:endParaRPr>
          </a:p>
        </p:txBody>
      </p:sp>
      <p:sp>
        <p:nvSpPr>
          <p:cNvPr id="6" name="TextBox 5">
            <a:extLst>
              <a:ext uri="{FF2B5EF4-FFF2-40B4-BE49-F238E27FC236}">
                <a16:creationId xmlns:a16="http://schemas.microsoft.com/office/drawing/2014/main" id="{9ED238BE-5DBB-4338-996E-CE2375A2E6FF}"/>
              </a:ext>
            </a:extLst>
          </p:cNvPr>
          <p:cNvSpPr txBox="1"/>
          <p:nvPr/>
        </p:nvSpPr>
        <p:spPr>
          <a:xfrm>
            <a:off x="541867" y="787400"/>
            <a:ext cx="7145866" cy="7789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3200">
                <a:solidFill>
                  <a:srgbClr val="FEFFFF"/>
                </a:solidFill>
                <a:latin typeface="+mj-lt"/>
                <a:ea typeface="+mj-ea"/>
                <a:cs typeface="+mj-cs"/>
              </a:rPr>
              <a:t>General outline of analyses</a:t>
            </a:r>
          </a:p>
        </p:txBody>
      </p:sp>
      <p:sp>
        <p:nvSpPr>
          <p:cNvPr id="4" name="TextBox 3">
            <a:extLst>
              <a:ext uri="{FF2B5EF4-FFF2-40B4-BE49-F238E27FC236}">
                <a16:creationId xmlns:a16="http://schemas.microsoft.com/office/drawing/2014/main" id="{A57ED942-B98D-48F1-981B-87E0EE4E0533}"/>
              </a:ext>
            </a:extLst>
          </p:cNvPr>
          <p:cNvSpPr txBox="1"/>
          <p:nvPr/>
        </p:nvSpPr>
        <p:spPr>
          <a:xfrm>
            <a:off x="224285" y="6241210"/>
            <a:ext cx="7559614" cy="81560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FFFFFF"/>
                </a:solidFill>
              </a:rPr>
              <a:t>A typical example of the four-parameter Sharpe-Schoolfield model fitted to a thermal performance curve of </a:t>
            </a:r>
            <a:r>
              <a:rPr lang="en-US" sz="1100" i="1">
                <a:solidFill>
                  <a:srgbClr val="FFFFFF"/>
                </a:solidFill>
              </a:rPr>
              <a:t>Prochlorococcus marinus</a:t>
            </a:r>
            <a:r>
              <a:rPr lang="en-US" sz="1100">
                <a:solidFill>
                  <a:srgbClr val="FFFFFF"/>
                </a:solidFill>
              </a:rPr>
              <a:t> strain MIT9515 (</a:t>
            </a:r>
            <a:r>
              <a:rPr lang="en-US" sz="1100">
                <a:solidFill>
                  <a:srgbClr val="FFFFFF"/>
                </a:solidFill>
                <a:hlinkClick r:id="rId5"/>
              </a:rPr>
              <a:t>Johnson et al., 2006</a:t>
            </a:r>
            <a:r>
              <a:rPr lang="en-US" sz="1100">
                <a:solidFill>
                  <a:srgbClr val="FFFFFF"/>
                </a:solidFill>
              </a:rPr>
              <a:t>)</a:t>
            </a:r>
            <a:r>
              <a:rPr lang="en-US"/>
              <a:t>.</a:t>
            </a:r>
          </a:p>
          <a:p>
            <a:pPr algn="ctr"/>
            <a:endParaRPr lang="en-US"/>
          </a:p>
        </p:txBody>
      </p:sp>
    </p:spTree>
    <p:extLst>
      <p:ext uri="{BB962C8B-B14F-4D97-AF65-F5344CB8AC3E}">
        <p14:creationId xmlns:p14="http://schemas.microsoft.com/office/powerpoint/2010/main" val="259621498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CD634F31-88A7-4E82-9070-D63A6428E02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4" name="Freeform 11">
              <a:extLst>
                <a:ext uri="{FF2B5EF4-FFF2-40B4-BE49-F238E27FC236}">
                  <a16:creationId xmlns:a16="http://schemas.microsoft.com/office/drawing/2014/main" id="{D6C057C8-1E16-4060-8D55-05D5D5D070FF}"/>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5" name="Freeform 12">
              <a:extLst>
                <a:ext uri="{FF2B5EF4-FFF2-40B4-BE49-F238E27FC236}">
                  <a16:creationId xmlns:a16="http://schemas.microsoft.com/office/drawing/2014/main" id="{E1F98C26-0A9C-4742-A698-19158F1C8475}"/>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6" name="Freeform 13">
              <a:extLst>
                <a:ext uri="{FF2B5EF4-FFF2-40B4-BE49-F238E27FC236}">
                  <a16:creationId xmlns:a16="http://schemas.microsoft.com/office/drawing/2014/main" id="{D87E6507-86BA-46F9-B90E-7F3E5ADC776B}"/>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7" name="Freeform 14">
              <a:extLst>
                <a:ext uri="{FF2B5EF4-FFF2-40B4-BE49-F238E27FC236}">
                  <a16:creationId xmlns:a16="http://schemas.microsoft.com/office/drawing/2014/main" id="{04581D9B-E0A7-43E7-A38D-34182FD4F428}"/>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8" name="Freeform 15">
              <a:extLst>
                <a:ext uri="{FF2B5EF4-FFF2-40B4-BE49-F238E27FC236}">
                  <a16:creationId xmlns:a16="http://schemas.microsoft.com/office/drawing/2014/main" id="{C08DA6B1-2269-41B3-A787-BA547DF377E9}"/>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9" name="Freeform 16">
              <a:extLst>
                <a:ext uri="{FF2B5EF4-FFF2-40B4-BE49-F238E27FC236}">
                  <a16:creationId xmlns:a16="http://schemas.microsoft.com/office/drawing/2014/main" id="{BA8AD4A9-ABF6-42E7-8141-CFF407E59D62}"/>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0" name="Freeform 17">
              <a:extLst>
                <a:ext uri="{FF2B5EF4-FFF2-40B4-BE49-F238E27FC236}">
                  <a16:creationId xmlns:a16="http://schemas.microsoft.com/office/drawing/2014/main" id="{3AD59983-4E3C-41A7-9165-E87AEAD282CE}"/>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1" name="Freeform 18">
              <a:extLst>
                <a:ext uri="{FF2B5EF4-FFF2-40B4-BE49-F238E27FC236}">
                  <a16:creationId xmlns:a16="http://schemas.microsoft.com/office/drawing/2014/main" id="{C563901A-235B-487B-B94E-4B9412B61B09}"/>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2" name="Freeform 19">
              <a:extLst>
                <a:ext uri="{FF2B5EF4-FFF2-40B4-BE49-F238E27FC236}">
                  <a16:creationId xmlns:a16="http://schemas.microsoft.com/office/drawing/2014/main" id="{0E724F3A-410B-4217-85AF-A5D187057F80}"/>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3" name="Freeform 20">
              <a:extLst>
                <a:ext uri="{FF2B5EF4-FFF2-40B4-BE49-F238E27FC236}">
                  <a16:creationId xmlns:a16="http://schemas.microsoft.com/office/drawing/2014/main" id="{52C8871D-13F5-4561-8F6C-A4D880ECC9E9}"/>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4" name="Freeform 21">
              <a:extLst>
                <a:ext uri="{FF2B5EF4-FFF2-40B4-BE49-F238E27FC236}">
                  <a16:creationId xmlns:a16="http://schemas.microsoft.com/office/drawing/2014/main" id="{EF244A66-C28B-4EF7-BB63-2C00DE043D9B}"/>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5" name="Freeform 22">
              <a:extLst>
                <a:ext uri="{FF2B5EF4-FFF2-40B4-BE49-F238E27FC236}">
                  <a16:creationId xmlns:a16="http://schemas.microsoft.com/office/drawing/2014/main" id="{762A3201-75BE-44DF-8C82-C6635D936760}"/>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7" name="Group 66">
            <a:extLst>
              <a:ext uri="{FF2B5EF4-FFF2-40B4-BE49-F238E27FC236}">
                <a16:creationId xmlns:a16="http://schemas.microsoft.com/office/drawing/2014/main" id="{DE7C1789-56F1-4821-8CC9-343034A62AC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68" name="Freeform 27">
              <a:extLst>
                <a:ext uri="{FF2B5EF4-FFF2-40B4-BE49-F238E27FC236}">
                  <a16:creationId xmlns:a16="http://schemas.microsoft.com/office/drawing/2014/main" id="{9B177574-8A90-42DE-AF54-7373CF84F674}"/>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9" name="Freeform 28">
              <a:extLst>
                <a:ext uri="{FF2B5EF4-FFF2-40B4-BE49-F238E27FC236}">
                  <a16:creationId xmlns:a16="http://schemas.microsoft.com/office/drawing/2014/main" id="{FBDDC1F5-6C7F-46F7-989A-C7A5DE8FBCA9}"/>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0" name="Freeform 29">
              <a:extLst>
                <a:ext uri="{FF2B5EF4-FFF2-40B4-BE49-F238E27FC236}">
                  <a16:creationId xmlns:a16="http://schemas.microsoft.com/office/drawing/2014/main" id="{6340295C-F48B-4A74-8DCC-60CF6122013A}"/>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1" name="Freeform 30">
              <a:extLst>
                <a:ext uri="{FF2B5EF4-FFF2-40B4-BE49-F238E27FC236}">
                  <a16:creationId xmlns:a16="http://schemas.microsoft.com/office/drawing/2014/main" id="{1A03C1B3-6CBF-4E4C-80FE-220EA6E5DAFE}"/>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2" name="Freeform 31">
              <a:extLst>
                <a:ext uri="{FF2B5EF4-FFF2-40B4-BE49-F238E27FC236}">
                  <a16:creationId xmlns:a16="http://schemas.microsoft.com/office/drawing/2014/main" id="{695685FE-1D7F-404C-AC82-0C05C0F2E7D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3" name="Freeform 32">
              <a:extLst>
                <a:ext uri="{FF2B5EF4-FFF2-40B4-BE49-F238E27FC236}">
                  <a16:creationId xmlns:a16="http://schemas.microsoft.com/office/drawing/2014/main" id="{620A0536-4D49-4EA8-92CF-B9CB4C158B58}"/>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4" name="Freeform 33">
              <a:extLst>
                <a:ext uri="{FF2B5EF4-FFF2-40B4-BE49-F238E27FC236}">
                  <a16:creationId xmlns:a16="http://schemas.microsoft.com/office/drawing/2014/main" id="{C2C7A12C-E22E-467C-AFDC-9FACC2199A40}"/>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5" name="Freeform 34">
              <a:extLst>
                <a:ext uri="{FF2B5EF4-FFF2-40B4-BE49-F238E27FC236}">
                  <a16:creationId xmlns:a16="http://schemas.microsoft.com/office/drawing/2014/main" id="{92AB8B27-3820-458F-B66C-E4FE27ECD3C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6" name="Freeform 35">
              <a:extLst>
                <a:ext uri="{FF2B5EF4-FFF2-40B4-BE49-F238E27FC236}">
                  <a16:creationId xmlns:a16="http://schemas.microsoft.com/office/drawing/2014/main" id="{AEBAA7A1-DCDB-4719-8C4D-5FD7B5277512}"/>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7" name="Freeform 36">
              <a:extLst>
                <a:ext uri="{FF2B5EF4-FFF2-40B4-BE49-F238E27FC236}">
                  <a16:creationId xmlns:a16="http://schemas.microsoft.com/office/drawing/2014/main" id="{07C3439C-CA32-4BF0-86C6-A9D201EFE254}"/>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8" name="Freeform 37">
              <a:extLst>
                <a:ext uri="{FF2B5EF4-FFF2-40B4-BE49-F238E27FC236}">
                  <a16:creationId xmlns:a16="http://schemas.microsoft.com/office/drawing/2014/main" id="{23288E86-BF41-4FAE-8FFC-4F5F9FD2DF48}"/>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9" name="Freeform 38">
              <a:extLst>
                <a:ext uri="{FF2B5EF4-FFF2-40B4-BE49-F238E27FC236}">
                  <a16:creationId xmlns:a16="http://schemas.microsoft.com/office/drawing/2014/main" id="{B91B6C72-0DF9-4ECF-B00E-8393A0C1B915}"/>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1" name="Rectangle 80">
            <a:extLst>
              <a:ext uri="{FF2B5EF4-FFF2-40B4-BE49-F238E27FC236}">
                <a16:creationId xmlns:a16="http://schemas.microsoft.com/office/drawing/2014/main" id="{91D7BA48-C009-48C1-BA03-2BA26320AA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3" name="Freeform 6">
            <a:extLst>
              <a:ext uri="{FF2B5EF4-FFF2-40B4-BE49-F238E27FC236}">
                <a16:creationId xmlns:a16="http://schemas.microsoft.com/office/drawing/2014/main" id="{E00C8CE1-1B36-4F2F-BCD6-6C122ECFF9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5" name="Rectangle 84">
            <a:extLst>
              <a:ext uri="{FF2B5EF4-FFF2-40B4-BE49-F238E27FC236}">
                <a16:creationId xmlns:a16="http://schemas.microsoft.com/office/drawing/2014/main" id="{D2E37247-932B-4869-83B6-D879410759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1828E674-E6CB-4523-8263-EB6BFD5957F0}"/>
              </a:ext>
            </a:extLst>
          </p:cNvPr>
          <p:cNvPicPr>
            <a:picLocks noChangeAspect="1"/>
          </p:cNvPicPr>
          <p:nvPr/>
        </p:nvPicPr>
        <p:blipFill>
          <a:blip r:embed="rId3"/>
          <a:stretch>
            <a:fillRect/>
          </a:stretch>
        </p:blipFill>
        <p:spPr>
          <a:xfrm>
            <a:off x="7074745" y="1167576"/>
            <a:ext cx="4153750" cy="1962646"/>
          </a:xfrm>
          <a:prstGeom prst="rect">
            <a:avLst/>
          </a:prstGeom>
        </p:spPr>
      </p:pic>
      <p:sp>
        <p:nvSpPr>
          <p:cNvPr id="87" name="Rectangle 86">
            <a:extLst>
              <a:ext uri="{FF2B5EF4-FFF2-40B4-BE49-F238E27FC236}">
                <a16:creationId xmlns:a16="http://schemas.microsoft.com/office/drawing/2014/main" id="{14E386D9-F26D-4C3E-AAE4-0C5305B504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27">
            <a:extLst>
              <a:ext uri="{FF2B5EF4-FFF2-40B4-BE49-F238E27FC236}">
                <a16:creationId xmlns:a16="http://schemas.microsoft.com/office/drawing/2014/main" id="{D8101185-55FD-4AF6-A71B-48D8A56959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pic>
        <p:nvPicPr>
          <p:cNvPr id="3" name="Picture 3" descr="A close up of a logo&#10;&#10;Description generated with very high confidence">
            <a:extLst>
              <a:ext uri="{FF2B5EF4-FFF2-40B4-BE49-F238E27FC236}">
                <a16:creationId xmlns:a16="http://schemas.microsoft.com/office/drawing/2014/main" id="{3CA936A8-4C89-4E86-BAAC-131087E96687}"/>
              </a:ext>
            </a:extLst>
          </p:cNvPr>
          <p:cNvPicPr>
            <a:picLocks noChangeAspect="1"/>
          </p:cNvPicPr>
          <p:nvPr/>
        </p:nvPicPr>
        <p:blipFill>
          <a:blip r:embed="rId4"/>
          <a:stretch>
            <a:fillRect/>
          </a:stretch>
        </p:blipFill>
        <p:spPr>
          <a:xfrm>
            <a:off x="7074745" y="4234882"/>
            <a:ext cx="4153750" cy="944978"/>
          </a:xfrm>
          <a:prstGeom prst="rect">
            <a:avLst/>
          </a:prstGeom>
        </p:spPr>
      </p:pic>
      <p:sp>
        <p:nvSpPr>
          <p:cNvPr id="2" name="Title 1">
            <a:extLst>
              <a:ext uri="{FF2B5EF4-FFF2-40B4-BE49-F238E27FC236}">
                <a16:creationId xmlns:a16="http://schemas.microsoft.com/office/drawing/2014/main" id="{58FC63DF-408F-43AE-AB43-156072A9CAD3}"/>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en-US" sz="4000">
                <a:solidFill>
                  <a:srgbClr val="FEFFFF"/>
                </a:solidFill>
              </a:rPr>
              <a:t>The Power Function</a:t>
            </a:r>
          </a:p>
        </p:txBody>
      </p:sp>
    </p:spTree>
    <p:extLst>
      <p:ext uri="{BB962C8B-B14F-4D97-AF65-F5344CB8AC3E}">
        <p14:creationId xmlns:p14="http://schemas.microsoft.com/office/powerpoint/2010/main" val="298088158"/>
      </p:ext>
    </p:extLst>
  </p:cSld>
  <p:clrMapOvr>
    <a:masterClrMapping/>
  </p:clrMapOvr>
  <p:transition spd="slow">
    <p:wipe/>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5</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Wisp</vt:lpstr>
      <vt:lpstr>Scaling of metabolic rate with cell size in prokaryotes &amp; phytoplankton</vt:lpstr>
      <vt:lpstr>Why study these relationships?</vt:lpstr>
      <vt:lpstr>Aims of the Study</vt:lpstr>
      <vt:lpstr>PowerPoint Presentation</vt:lpstr>
      <vt:lpstr>The Power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of metabolic rate with cell size in prokaryotes &amp; phytoplankton</dc:title>
  <cp:revision>2</cp:revision>
  <dcterms:modified xsi:type="dcterms:W3CDTF">2018-05-02T13:32:03Z</dcterms:modified>
</cp:coreProperties>
</file>